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3.xml" ContentType="application/vnd.openxmlformats-officedocument.presentationml.notesSlide+xml"/>
  <Override PartName="/ppt/tags/tag82.xml" ContentType="application/vnd.openxmlformats-officedocument.presentationml.tags+xml"/>
  <Override PartName="/ppt/notesSlides/notesSlide24.xml" ContentType="application/vnd.openxmlformats-officedocument.presentationml.notesSlide+xml"/>
  <Override PartName="/ppt/tags/tag83.xml" ContentType="application/vnd.openxmlformats-officedocument.presentationml.tags+xml"/>
  <Override PartName="/ppt/notesSlides/notesSlide2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9.xml" ContentType="application/vnd.openxmlformats-officedocument.presentationml.notesSlide+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notesSlides/notesSlide3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3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33.xml" ContentType="application/vnd.openxmlformats-officedocument.presentationml.notesSlide+xml"/>
  <Override PartName="/ppt/tags/tag123.xml" ContentType="application/vnd.openxmlformats-officedocument.presentationml.tags+xml"/>
  <Override PartName="/ppt/notesSlides/notesSlide34.xml" ContentType="application/vnd.openxmlformats-officedocument.presentationml.notesSlide+xml"/>
  <Override PartName="/ppt/tags/tag124.xml" ContentType="application/vnd.openxmlformats-officedocument.presentationml.tags+xml"/>
  <Override PartName="/ppt/notesSlides/notesSlide35.xml" ContentType="application/vnd.openxmlformats-officedocument.presentationml.notesSlide+xml"/>
  <Override PartName="/ppt/tags/tag125.xml" ContentType="application/vnd.openxmlformats-officedocument.presentationml.tags+xml"/>
  <Override PartName="/ppt/notesSlides/notesSlide36.xml" ContentType="application/vnd.openxmlformats-officedocument.presentationml.notesSlide+xml"/>
  <Override PartName="/ppt/tags/tag126.xml" ContentType="application/vnd.openxmlformats-officedocument.presentationml.tags+xml"/>
  <Override PartName="/ppt/notesSlides/notesSlide37.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8.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39.xml" ContentType="application/vnd.openxmlformats-officedocument.presentationml.notesSlide+xml"/>
  <Override PartName="/ppt/tags/tag144.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handoutMasterIdLst>
    <p:handoutMasterId r:id="rId116"/>
  </p:handoutMasterIdLst>
  <p:sldIdLst>
    <p:sldId id="286" r:id="rId2"/>
    <p:sldId id="259" r:id="rId3"/>
    <p:sldId id="316" r:id="rId4"/>
    <p:sldId id="318" r:id="rId5"/>
    <p:sldId id="352" r:id="rId6"/>
    <p:sldId id="1347" r:id="rId7"/>
    <p:sldId id="319" r:id="rId8"/>
    <p:sldId id="320" r:id="rId9"/>
    <p:sldId id="311" r:id="rId10"/>
    <p:sldId id="1140" r:id="rId11"/>
    <p:sldId id="1321" r:id="rId12"/>
    <p:sldId id="1320" r:id="rId13"/>
    <p:sldId id="344" r:id="rId14"/>
    <p:sldId id="294" r:id="rId15"/>
    <p:sldId id="312" r:id="rId16"/>
    <p:sldId id="313" r:id="rId17"/>
    <p:sldId id="305" r:id="rId18"/>
    <p:sldId id="295" r:id="rId19"/>
    <p:sldId id="1316" r:id="rId20"/>
    <p:sldId id="304" r:id="rId21"/>
    <p:sldId id="345" r:id="rId22"/>
    <p:sldId id="339" r:id="rId23"/>
    <p:sldId id="1322" r:id="rId24"/>
    <p:sldId id="1323" r:id="rId25"/>
    <p:sldId id="348" r:id="rId26"/>
    <p:sldId id="342" r:id="rId27"/>
    <p:sldId id="343" r:id="rId28"/>
    <p:sldId id="346" r:id="rId29"/>
    <p:sldId id="341" r:id="rId30"/>
    <p:sldId id="303" r:id="rId31"/>
    <p:sldId id="328" r:id="rId32"/>
    <p:sldId id="297" r:id="rId33"/>
    <p:sldId id="332" r:id="rId34"/>
    <p:sldId id="327" r:id="rId35"/>
    <p:sldId id="296" r:id="rId36"/>
    <p:sldId id="331" r:id="rId37"/>
    <p:sldId id="360" r:id="rId38"/>
    <p:sldId id="277" r:id="rId39"/>
    <p:sldId id="283" r:id="rId40"/>
    <p:sldId id="1325" r:id="rId41"/>
    <p:sldId id="1324" r:id="rId42"/>
    <p:sldId id="1317" r:id="rId43"/>
    <p:sldId id="279" r:id="rId44"/>
    <p:sldId id="1313" r:id="rId45"/>
    <p:sldId id="1314" r:id="rId46"/>
    <p:sldId id="1315" r:id="rId47"/>
    <p:sldId id="278" r:id="rId48"/>
    <p:sldId id="292" r:id="rId49"/>
    <p:sldId id="1312" r:id="rId50"/>
    <p:sldId id="338" r:id="rId51"/>
    <p:sldId id="323" r:id="rId52"/>
    <p:sldId id="1343" r:id="rId53"/>
    <p:sldId id="356" r:id="rId54"/>
    <p:sldId id="264" r:id="rId55"/>
    <p:sldId id="335" r:id="rId56"/>
    <p:sldId id="1341" r:id="rId57"/>
    <p:sldId id="1342" r:id="rId58"/>
    <p:sldId id="1327" r:id="rId59"/>
    <p:sldId id="1336" r:id="rId60"/>
    <p:sldId id="1326" r:id="rId61"/>
    <p:sldId id="337" r:id="rId62"/>
    <p:sldId id="336" r:id="rId63"/>
    <p:sldId id="334" r:id="rId64"/>
    <p:sldId id="358" r:id="rId65"/>
    <p:sldId id="333" r:id="rId66"/>
    <p:sldId id="361" r:id="rId67"/>
    <p:sldId id="272" r:id="rId68"/>
    <p:sldId id="293" r:id="rId69"/>
    <p:sldId id="354" r:id="rId70"/>
    <p:sldId id="1311" r:id="rId71"/>
    <p:sldId id="1338" r:id="rId72"/>
    <p:sldId id="1328" r:id="rId73"/>
    <p:sldId id="1330" r:id="rId74"/>
    <p:sldId id="1293" r:id="rId75"/>
    <p:sldId id="1329" r:id="rId76"/>
    <p:sldId id="1309" r:id="rId77"/>
    <p:sldId id="1304" r:id="rId78"/>
    <p:sldId id="1307" r:id="rId79"/>
    <p:sldId id="1318" r:id="rId80"/>
    <p:sldId id="1303" r:id="rId81"/>
    <p:sldId id="1310" r:id="rId82"/>
    <p:sldId id="1331" r:id="rId83"/>
    <p:sldId id="1084" r:id="rId84"/>
    <p:sldId id="1344" r:id="rId85"/>
    <p:sldId id="1306" r:id="rId86"/>
    <p:sldId id="1305" r:id="rId87"/>
    <p:sldId id="1332" r:id="rId88"/>
    <p:sldId id="1348" r:id="rId89"/>
    <p:sldId id="1302" r:id="rId90"/>
    <p:sldId id="1335" r:id="rId91"/>
    <p:sldId id="353" r:id="rId92"/>
    <p:sldId id="1337" r:id="rId93"/>
    <p:sldId id="931" r:id="rId94"/>
    <p:sldId id="1346" r:id="rId95"/>
    <p:sldId id="656" r:id="rId96"/>
    <p:sldId id="1267" r:id="rId97"/>
    <p:sldId id="1339" r:id="rId98"/>
    <p:sldId id="1334" r:id="rId99"/>
    <p:sldId id="1319" r:id="rId100"/>
    <p:sldId id="644" r:id="rId101"/>
    <p:sldId id="952" r:id="rId102"/>
    <p:sldId id="950" r:id="rId103"/>
    <p:sldId id="1349" r:id="rId104"/>
    <p:sldId id="1340" r:id="rId105"/>
    <p:sldId id="1142" r:id="rId106"/>
    <p:sldId id="1147" r:id="rId107"/>
    <p:sldId id="1203" r:id="rId108"/>
    <p:sldId id="1129" r:id="rId109"/>
    <p:sldId id="1345" r:id="rId110"/>
    <p:sldId id="1289" r:id="rId111"/>
    <p:sldId id="1299" r:id="rId112"/>
    <p:sldId id="1300" r:id="rId113"/>
    <p:sldId id="1221" r:id="rId114"/>
  </p:sldIdLst>
  <p:sldSz cx="9144000" cy="6858000" type="screen4x3"/>
  <p:notesSz cx="7102475" cy="9388475"/>
  <p:custDataLst>
    <p:tags r:id="rId1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00" autoAdjust="0"/>
    <p:restoredTop sz="84493" autoAdjust="0"/>
  </p:normalViewPr>
  <p:slideViewPr>
    <p:cSldViewPr>
      <p:cViewPr varScale="1">
        <p:scale>
          <a:sx n="38" d="100"/>
          <a:sy n="38" d="100"/>
        </p:scale>
        <p:origin x="100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556"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gs" Target="tags/tag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4AFFC-B832-4579-96EB-66E1F2B84212}" type="doc">
      <dgm:prSet loTypeId="urn:microsoft.com/office/officeart/2005/8/layout/pyramid3" loCatId="pyramid" qsTypeId="urn:microsoft.com/office/officeart/2005/8/quickstyle/simple1" qsCatId="simple" csTypeId="urn:microsoft.com/office/officeart/2005/8/colors/accent1_2" csCatId="accent1" phldr="1"/>
      <dgm:spPr/>
    </dgm:pt>
    <dgm:pt modelId="{34EA23B4-6237-463C-9BFC-196076DEEB19}">
      <dgm:prSet phldrT="[Text]"/>
      <dgm:spPr/>
      <dgm:t>
        <a:bodyPr/>
        <a:lstStyle/>
        <a:p>
          <a:r>
            <a:rPr lang="en-CA" dirty="0"/>
            <a:t>Open Procurement (RFP)</a:t>
          </a:r>
        </a:p>
      </dgm:t>
    </dgm:pt>
    <dgm:pt modelId="{E98F6798-75DB-4598-A753-17169C0C1FEC}" type="parTrans" cxnId="{D686C005-4328-4DC7-B1EC-AC7D5E9299A3}">
      <dgm:prSet/>
      <dgm:spPr/>
      <dgm:t>
        <a:bodyPr/>
        <a:lstStyle/>
        <a:p>
          <a:endParaRPr lang="en-CA"/>
        </a:p>
      </dgm:t>
    </dgm:pt>
    <dgm:pt modelId="{9E0D45BC-7F9B-4F4F-AF3C-E75739B1D795}" type="sibTrans" cxnId="{D686C005-4328-4DC7-B1EC-AC7D5E9299A3}">
      <dgm:prSet/>
      <dgm:spPr/>
      <dgm:t>
        <a:bodyPr/>
        <a:lstStyle/>
        <a:p>
          <a:endParaRPr lang="en-CA"/>
        </a:p>
      </dgm:t>
    </dgm:pt>
    <dgm:pt modelId="{200D60B6-85EE-45A0-AE83-54BC1C0AFF75}">
      <dgm:prSet phldrT="[Text]"/>
      <dgm:spPr/>
      <dgm:t>
        <a:bodyPr/>
        <a:lstStyle/>
        <a:p>
          <a:r>
            <a:rPr lang="en-CA" dirty="0"/>
            <a:t>Limited Procurement(PQR)</a:t>
          </a:r>
        </a:p>
      </dgm:t>
    </dgm:pt>
    <dgm:pt modelId="{7D7FEA28-8740-4EA5-9915-DA9E7EBD6287}" type="parTrans" cxnId="{97799E43-3232-408C-9C2C-EA40D7743280}">
      <dgm:prSet/>
      <dgm:spPr/>
      <dgm:t>
        <a:bodyPr/>
        <a:lstStyle/>
        <a:p>
          <a:endParaRPr lang="en-CA"/>
        </a:p>
      </dgm:t>
    </dgm:pt>
    <dgm:pt modelId="{6F2D33BC-E06D-414E-9588-EB92E25F3FF2}" type="sibTrans" cxnId="{97799E43-3232-408C-9C2C-EA40D7743280}">
      <dgm:prSet/>
      <dgm:spPr/>
      <dgm:t>
        <a:bodyPr/>
        <a:lstStyle/>
        <a:p>
          <a:endParaRPr lang="en-CA"/>
        </a:p>
      </dgm:t>
    </dgm:pt>
    <dgm:pt modelId="{91A2EDB1-E75F-4CA2-BB03-0A16384C535A}">
      <dgm:prSet phldrT="[Text]"/>
      <dgm:spPr/>
      <dgm:t>
        <a:bodyPr/>
        <a:lstStyle/>
        <a:p>
          <a:r>
            <a:rPr lang="en-CA" dirty="0"/>
            <a:t>Sole-Source</a:t>
          </a:r>
        </a:p>
      </dgm:t>
    </dgm:pt>
    <dgm:pt modelId="{C4C90A36-1539-42E4-9AE7-9E83885F5F12}" type="parTrans" cxnId="{2D99423B-321B-4F7E-80E2-55D2646D50BF}">
      <dgm:prSet/>
      <dgm:spPr/>
      <dgm:t>
        <a:bodyPr/>
        <a:lstStyle/>
        <a:p>
          <a:endParaRPr lang="en-CA"/>
        </a:p>
      </dgm:t>
    </dgm:pt>
    <dgm:pt modelId="{44108486-5F01-4DDA-A542-AF6A87C40CE2}" type="sibTrans" cxnId="{2D99423B-321B-4F7E-80E2-55D2646D50BF}">
      <dgm:prSet/>
      <dgm:spPr/>
      <dgm:t>
        <a:bodyPr/>
        <a:lstStyle/>
        <a:p>
          <a:endParaRPr lang="en-CA"/>
        </a:p>
      </dgm:t>
    </dgm:pt>
    <dgm:pt modelId="{826C368D-BF06-45DE-B3E9-4FC25A653264}" type="pres">
      <dgm:prSet presAssocID="{4784AFFC-B832-4579-96EB-66E1F2B84212}" presName="Name0" presStyleCnt="0">
        <dgm:presLayoutVars>
          <dgm:dir/>
          <dgm:animLvl val="lvl"/>
          <dgm:resizeHandles val="exact"/>
        </dgm:presLayoutVars>
      </dgm:prSet>
      <dgm:spPr/>
    </dgm:pt>
    <dgm:pt modelId="{1184B519-01A7-4422-A373-84F1EEE2DB46}" type="pres">
      <dgm:prSet presAssocID="{34EA23B4-6237-463C-9BFC-196076DEEB19}" presName="Name8" presStyleCnt="0"/>
      <dgm:spPr/>
    </dgm:pt>
    <dgm:pt modelId="{81D7021F-5437-478F-B058-B564792152B4}" type="pres">
      <dgm:prSet presAssocID="{34EA23B4-6237-463C-9BFC-196076DEEB19}" presName="level" presStyleLbl="node1" presStyleIdx="0" presStyleCnt="3" custLinFactNeighborX="-10185">
        <dgm:presLayoutVars>
          <dgm:chMax val="1"/>
          <dgm:bulletEnabled val="1"/>
        </dgm:presLayoutVars>
      </dgm:prSet>
      <dgm:spPr/>
    </dgm:pt>
    <dgm:pt modelId="{09E8B20C-DD3F-4B8D-96CF-9CE98FD9BD0E}" type="pres">
      <dgm:prSet presAssocID="{34EA23B4-6237-463C-9BFC-196076DEEB19}" presName="levelTx" presStyleLbl="revTx" presStyleIdx="0" presStyleCnt="0">
        <dgm:presLayoutVars>
          <dgm:chMax val="1"/>
          <dgm:bulletEnabled val="1"/>
        </dgm:presLayoutVars>
      </dgm:prSet>
      <dgm:spPr/>
    </dgm:pt>
    <dgm:pt modelId="{DE6828B7-13E6-4223-83E8-4B9EE2EA15D0}" type="pres">
      <dgm:prSet presAssocID="{200D60B6-85EE-45A0-AE83-54BC1C0AFF75}" presName="Name8" presStyleCnt="0"/>
      <dgm:spPr/>
    </dgm:pt>
    <dgm:pt modelId="{5681564B-E3F2-4EEA-A26D-4D8E7A25A15C}" type="pres">
      <dgm:prSet presAssocID="{200D60B6-85EE-45A0-AE83-54BC1C0AFF75}" presName="level" presStyleLbl="node1" presStyleIdx="1" presStyleCnt="3">
        <dgm:presLayoutVars>
          <dgm:chMax val="1"/>
          <dgm:bulletEnabled val="1"/>
        </dgm:presLayoutVars>
      </dgm:prSet>
      <dgm:spPr/>
    </dgm:pt>
    <dgm:pt modelId="{623642F7-9A3B-4DC4-AFD5-A1363DE88111}" type="pres">
      <dgm:prSet presAssocID="{200D60B6-85EE-45A0-AE83-54BC1C0AFF75}" presName="levelTx" presStyleLbl="revTx" presStyleIdx="0" presStyleCnt="0">
        <dgm:presLayoutVars>
          <dgm:chMax val="1"/>
          <dgm:bulletEnabled val="1"/>
        </dgm:presLayoutVars>
      </dgm:prSet>
      <dgm:spPr/>
    </dgm:pt>
    <dgm:pt modelId="{9EE809E6-9526-4BBE-8ABF-3A3297EAD780}" type="pres">
      <dgm:prSet presAssocID="{91A2EDB1-E75F-4CA2-BB03-0A16384C535A}" presName="Name8" presStyleCnt="0"/>
      <dgm:spPr/>
    </dgm:pt>
    <dgm:pt modelId="{A5D3AC9A-A08E-432B-8820-4C8BCB030AB1}" type="pres">
      <dgm:prSet presAssocID="{91A2EDB1-E75F-4CA2-BB03-0A16384C535A}" presName="level" presStyleLbl="node1" presStyleIdx="2" presStyleCnt="3">
        <dgm:presLayoutVars>
          <dgm:chMax val="1"/>
          <dgm:bulletEnabled val="1"/>
        </dgm:presLayoutVars>
      </dgm:prSet>
      <dgm:spPr/>
    </dgm:pt>
    <dgm:pt modelId="{82DB0D68-CBE2-4A9A-BE59-7B5959541383}" type="pres">
      <dgm:prSet presAssocID="{91A2EDB1-E75F-4CA2-BB03-0A16384C535A}" presName="levelTx" presStyleLbl="revTx" presStyleIdx="0" presStyleCnt="0">
        <dgm:presLayoutVars>
          <dgm:chMax val="1"/>
          <dgm:bulletEnabled val="1"/>
        </dgm:presLayoutVars>
      </dgm:prSet>
      <dgm:spPr/>
    </dgm:pt>
  </dgm:ptLst>
  <dgm:cxnLst>
    <dgm:cxn modelId="{D686C005-4328-4DC7-B1EC-AC7D5E9299A3}" srcId="{4784AFFC-B832-4579-96EB-66E1F2B84212}" destId="{34EA23B4-6237-463C-9BFC-196076DEEB19}" srcOrd="0" destOrd="0" parTransId="{E98F6798-75DB-4598-A753-17169C0C1FEC}" sibTransId="{9E0D45BC-7F9B-4F4F-AF3C-E75739B1D795}"/>
    <dgm:cxn modelId="{E7EB012A-2D29-4D0F-B92B-FCA52871004B}" type="presOf" srcId="{34EA23B4-6237-463C-9BFC-196076DEEB19}" destId="{09E8B20C-DD3F-4B8D-96CF-9CE98FD9BD0E}" srcOrd="1" destOrd="0" presId="urn:microsoft.com/office/officeart/2005/8/layout/pyramid3"/>
    <dgm:cxn modelId="{11E43B32-3D52-4538-A212-8D9FD662C63B}" type="presOf" srcId="{91A2EDB1-E75F-4CA2-BB03-0A16384C535A}" destId="{82DB0D68-CBE2-4A9A-BE59-7B5959541383}" srcOrd="1" destOrd="0" presId="urn:microsoft.com/office/officeart/2005/8/layout/pyramid3"/>
    <dgm:cxn modelId="{212D113A-5F10-4266-B201-92CBE26765EF}" type="presOf" srcId="{34EA23B4-6237-463C-9BFC-196076DEEB19}" destId="{81D7021F-5437-478F-B058-B564792152B4}" srcOrd="0" destOrd="0" presId="urn:microsoft.com/office/officeart/2005/8/layout/pyramid3"/>
    <dgm:cxn modelId="{2D99423B-321B-4F7E-80E2-55D2646D50BF}" srcId="{4784AFFC-B832-4579-96EB-66E1F2B84212}" destId="{91A2EDB1-E75F-4CA2-BB03-0A16384C535A}" srcOrd="2" destOrd="0" parTransId="{C4C90A36-1539-42E4-9AE7-9E83885F5F12}" sibTransId="{44108486-5F01-4DDA-A542-AF6A87C40CE2}"/>
    <dgm:cxn modelId="{C8A78441-7536-4E30-97C4-FD89AC451C42}" type="presOf" srcId="{4784AFFC-B832-4579-96EB-66E1F2B84212}" destId="{826C368D-BF06-45DE-B3E9-4FC25A653264}" srcOrd="0" destOrd="0" presId="urn:microsoft.com/office/officeart/2005/8/layout/pyramid3"/>
    <dgm:cxn modelId="{97799E43-3232-408C-9C2C-EA40D7743280}" srcId="{4784AFFC-B832-4579-96EB-66E1F2B84212}" destId="{200D60B6-85EE-45A0-AE83-54BC1C0AFF75}" srcOrd="1" destOrd="0" parTransId="{7D7FEA28-8740-4EA5-9915-DA9E7EBD6287}" sibTransId="{6F2D33BC-E06D-414E-9588-EB92E25F3FF2}"/>
    <dgm:cxn modelId="{55715F44-DDEB-440A-B535-637688EDD268}" type="presOf" srcId="{200D60B6-85EE-45A0-AE83-54BC1C0AFF75}" destId="{5681564B-E3F2-4EEA-A26D-4D8E7A25A15C}" srcOrd="0" destOrd="0" presId="urn:microsoft.com/office/officeart/2005/8/layout/pyramid3"/>
    <dgm:cxn modelId="{CB8BF9BB-A8FC-4772-8C39-4031080A99B5}" type="presOf" srcId="{200D60B6-85EE-45A0-AE83-54BC1C0AFF75}" destId="{623642F7-9A3B-4DC4-AFD5-A1363DE88111}" srcOrd="1" destOrd="0" presId="urn:microsoft.com/office/officeart/2005/8/layout/pyramid3"/>
    <dgm:cxn modelId="{2D9AEBE2-ADFE-4D02-8BCF-6EAE34495738}" type="presOf" srcId="{91A2EDB1-E75F-4CA2-BB03-0A16384C535A}" destId="{A5D3AC9A-A08E-432B-8820-4C8BCB030AB1}" srcOrd="0" destOrd="0" presId="urn:microsoft.com/office/officeart/2005/8/layout/pyramid3"/>
    <dgm:cxn modelId="{4168D6F6-E983-42AF-AC62-450C17557DBC}" type="presParOf" srcId="{826C368D-BF06-45DE-B3E9-4FC25A653264}" destId="{1184B519-01A7-4422-A373-84F1EEE2DB46}" srcOrd="0" destOrd="0" presId="urn:microsoft.com/office/officeart/2005/8/layout/pyramid3"/>
    <dgm:cxn modelId="{8C75FC84-C16B-4668-8256-C2FA24F8E5D0}" type="presParOf" srcId="{1184B519-01A7-4422-A373-84F1EEE2DB46}" destId="{81D7021F-5437-478F-B058-B564792152B4}" srcOrd="0" destOrd="0" presId="urn:microsoft.com/office/officeart/2005/8/layout/pyramid3"/>
    <dgm:cxn modelId="{901A99BC-95FA-4CB4-AA2D-30AF6229F780}" type="presParOf" srcId="{1184B519-01A7-4422-A373-84F1EEE2DB46}" destId="{09E8B20C-DD3F-4B8D-96CF-9CE98FD9BD0E}" srcOrd="1" destOrd="0" presId="urn:microsoft.com/office/officeart/2005/8/layout/pyramid3"/>
    <dgm:cxn modelId="{4B2F8D2F-63D6-40BB-B41F-5114A7C0DE56}" type="presParOf" srcId="{826C368D-BF06-45DE-B3E9-4FC25A653264}" destId="{DE6828B7-13E6-4223-83E8-4B9EE2EA15D0}" srcOrd="1" destOrd="0" presId="urn:microsoft.com/office/officeart/2005/8/layout/pyramid3"/>
    <dgm:cxn modelId="{8DD64865-B007-4064-8204-582BF2A0D5AA}" type="presParOf" srcId="{DE6828B7-13E6-4223-83E8-4B9EE2EA15D0}" destId="{5681564B-E3F2-4EEA-A26D-4D8E7A25A15C}" srcOrd="0" destOrd="0" presId="urn:microsoft.com/office/officeart/2005/8/layout/pyramid3"/>
    <dgm:cxn modelId="{30223246-66C6-4C9D-80D9-94EBDA880DA4}" type="presParOf" srcId="{DE6828B7-13E6-4223-83E8-4B9EE2EA15D0}" destId="{623642F7-9A3B-4DC4-AFD5-A1363DE88111}" srcOrd="1" destOrd="0" presId="urn:microsoft.com/office/officeart/2005/8/layout/pyramid3"/>
    <dgm:cxn modelId="{06F7D1EE-8FF7-44DD-8569-2E8B9FAE4950}" type="presParOf" srcId="{826C368D-BF06-45DE-B3E9-4FC25A653264}" destId="{9EE809E6-9526-4BBE-8ABF-3A3297EAD780}" srcOrd="2" destOrd="0" presId="urn:microsoft.com/office/officeart/2005/8/layout/pyramid3"/>
    <dgm:cxn modelId="{C5FA1E06-B03D-40EA-9587-8F0F63D57B53}" type="presParOf" srcId="{9EE809E6-9526-4BBE-8ABF-3A3297EAD780}" destId="{A5D3AC9A-A08E-432B-8820-4C8BCB030AB1}" srcOrd="0" destOrd="0" presId="urn:microsoft.com/office/officeart/2005/8/layout/pyramid3"/>
    <dgm:cxn modelId="{0D5C04DA-CB2A-4848-8613-F8C7752B8B70}" type="presParOf" srcId="{9EE809E6-9526-4BBE-8ABF-3A3297EAD780}" destId="{82DB0D68-CBE2-4A9A-BE59-7B595954138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984101-595D-4C27-8DE6-5D95A6FDBFF7}" type="doc">
      <dgm:prSet loTypeId="urn:microsoft.com/office/officeart/2005/8/layout/process2" loCatId="process" qsTypeId="urn:microsoft.com/office/officeart/2005/8/quickstyle/simple5" qsCatId="simple" csTypeId="urn:microsoft.com/office/officeart/2005/8/colors/accent3_2" csCatId="accent3" phldr="1"/>
      <dgm:spPr/>
    </dgm:pt>
    <dgm:pt modelId="{39C4F968-A121-4EA2-A580-E7032A8C38CB}">
      <dgm:prSet phldrT="[Text]" custT="1"/>
      <dgm:spPr/>
      <dgm:t>
        <a:bodyPr/>
        <a:lstStyle/>
        <a:p>
          <a:r>
            <a:rPr lang="en-US" sz="2800" b="1" dirty="0">
              <a:solidFill>
                <a:schemeClr val="tx1"/>
              </a:solidFill>
              <a:latin typeface="Arial" pitchFamily="34" charset="0"/>
              <a:cs typeface="Arial" pitchFamily="34" charset="0"/>
            </a:rPr>
            <a:t>Outcomes</a:t>
          </a:r>
        </a:p>
      </dgm:t>
    </dgm:pt>
    <dgm:pt modelId="{7F61969D-0460-40FC-A819-4B5FE0A08798}" type="parTrans" cxnId="{03F03387-438D-42B4-A035-186540260E25}">
      <dgm:prSet/>
      <dgm:spPr/>
      <dgm:t>
        <a:bodyPr/>
        <a:lstStyle/>
        <a:p>
          <a:endParaRPr lang="en-US"/>
        </a:p>
      </dgm:t>
    </dgm:pt>
    <dgm:pt modelId="{B491D759-3C0A-4916-85B5-C5BE15B98875}" type="sibTrans" cxnId="{03F03387-438D-42B4-A035-186540260E25}">
      <dgm:prSet/>
      <dgm:spPr>
        <a:solidFill>
          <a:srgbClr val="0000FF"/>
        </a:solidFill>
        <a:ln>
          <a:solidFill>
            <a:schemeClr val="tx1"/>
          </a:solidFill>
        </a:ln>
      </dgm:spPr>
      <dgm:t>
        <a:bodyPr/>
        <a:lstStyle/>
        <a:p>
          <a:endParaRPr lang="en-US"/>
        </a:p>
      </dgm:t>
    </dgm:pt>
    <dgm:pt modelId="{CA9C62F2-DA84-4B3D-9249-B36CC3FC79CB}">
      <dgm:prSet phldrT="[Text]" custT="1"/>
      <dgm:spPr/>
      <dgm:t>
        <a:bodyPr/>
        <a:lstStyle/>
        <a:p>
          <a:r>
            <a:rPr lang="en-US" sz="2800" b="1" dirty="0">
              <a:solidFill>
                <a:schemeClr val="tx1"/>
              </a:solidFill>
              <a:latin typeface="Arial" pitchFamily="34" charset="0"/>
              <a:cs typeface="Arial" pitchFamily="34" charset="0"/>
            </a:rPr>
            <a:t>Process/ Activities</a:t>
          </a:r>
        </a:p>
      </dgm:t>
    </dgm:pt>
    <dgm:pt modelId="{ACBE613E-7029-45BD-B7C0-8AAC72362C4B}" type="parTrans" cxnId="{321F5799-CE26-46F0-AD3A-5BC2662678D6}">
      <dgm:prSet/>
      <dgm:spPr/>
      <dgm:t>
        <a:bodyPr/>
        <a:lstStyle/>
        <a:p>
          <a:endParaRPr lang="en-US"/>
        </a:p>
      </dgm:t>
    </dgm:pt>
    <dgm:pt modelId="{663D863A-643B-4114-BB60-8D76DFD2315D}" type="sibTrans" cxnId="{321F5799-CE26-46F0-AD3A-5BC2662678D6}">
      <dgm:prSet/>
      <dgm:spPr>
        <a:solidFill>
          <a:srgbClr val="0000FF"/>
        </a:solidFill>
        <a:ln>
          <a:solidFill>
            <a:schemeClr val="tx1"/>
          </a:solidFill>
        </a:ln>
      </dgm:spPr>
      <dgm:t>
        <a:bodyPr/>
        <a:lstStyle/>
        <a:p>
          <a:endParaRPr lang="en-US"/>
        </a:p>
      </dgm:t>
    </dgm:pt>
    <dgm:pt modelId="{1CD1D4A4-DD3C-4472-8B30-8747A70AC9FF}">
      <dgm:prSet phldrT="[Text]" custT="1"/>
      <dgm:spPr/>
      <dgm:t>
        <a:bodyPr/>
        <a:lstStyle/>
        <a:p>
          <a:r>
            <a:rPr lang="en-US" sz="2800" b="1" dirty="0">
              <a:solidFill>
                <a:schemeClr val="tx1"/>
              </a:solidFill>
              <a:latin typeface="Arial" pitchFamily="34" charset="0"/>
              <a:cs typeface="Arial" pitchFamily="34" charset="0"/>
            </a:rPr>
            <a:t>Inputs</a:t>
          </a:r>
        </a:p>
      </dgm:t>
    </dgm:pt>
    <dgm:pt modelId="{C88C7B33-5DE6-498A-8785-CFA9151158A3}" type="parTrans" cxnId="{B5B1FD47-5EC4-4742-B64F-3E29A254B39B}">
      <dgm:prSet/>
      <dgm:spPr/>
      <dgm:t>
        <a:bodyPr/>
        <a:lstStyle/>
        <a:p>
          <a:endParaRPr lang="en-US"/>
        </a:p>
      </dgm:t>
    </dgm:pt>
    <dgm:pt modelId="{085AAC73-CA6B-4188-8F76-6FA80A469D6D}" type="sibTrans" cxnId="{B5B1FD47-5EC4-4742-B64F-3E29A254B39B}">
      <dgm:prSet/>
      <dgm:spPr/>
      <dgm:t>
        <a:bodyPr/>
        <a:lstStyle/>
        <a:p>
          <a:endParaRPr lang="en-US"/>
        </a:p>
      </dgm:t>
    </dgm:pt>
    <dgm:pt modelId="{FA717D59-2549-4826-BFC0-F4838C717F32}">
      <dgm:prSet custT="1"/>
      <dgm:spPr/>
      <dgm:t>
        <a:bodyPr/>
        <a:lstStyle/>
        <a:p>
          <a:r>
            <a:rPr lang="en-US" sz="2800" b="1" dirty="0">
              <a:solidFill>
                <a:schemeClr val="tx1"/>
              </a:solidFill>
              <a:latin typeface="Arial" pitchFamily="34" charset="0"/>
              <a:cs typeface="Arial" pitchFamily="34" charset="0"/>
            </a:rPr>
            <a:t>Outputs/</a:t>
          </a:r>
        </a:p>
        <a:p>
          <a:r>
            <a:rPr lang="en-US" sz="2800" b="1" dirty="0">
              <a:solidFill>
                <a:schemeClr val="tx1"/>
              </a:solidFill>
              <a:latin typeface="Arial" pitchFamily="34" charset="0"/>
              <a:cs typeface="Arial" pitchFamily="34" charset="0"/>
            </a:rPr>
            <a:t>Deliverables</a:t>
          </a:r>
        </a:p>
      </dgm:t>
    </dgm:pt>
    <dgm:pt modelId="{28964B86-D6CA-4131-B5F6-53DDEF927196}" type="parTrans" cxnId="{150157F4-C3D5-48C9-A752-9E1FC76D9C40}">
      <dgm:prSet/>
      <dgm:spPr/>
      <dgm:t>
        <a:bodyPr/>
        <a:lstStyle/>
        <a:p>
          <a:endParaRPr lang="en-US"/>
        </a:p>
      </dgm:t>
    </dgm:pt>
    <dgm:pt modelId="{0C56D3C1-94AD-406B-9771-9878AFA243AD}" type="sibTrans" cxnId="{150157F4-C3D5-48C9-A752-9E1FC76D9C40}">
      <dgm:prSet/>
      <dgm:spPr>
        <a:solidFill>
          <a:srgbClr val="0000FF"/>
        </a:solidFill>
        <a:ln>
          <a:solidFill>
            <a:schemeClr val="tx1"/>
          </a:solidFill>
        </a:ln>
      </dgm:spPr>
      <dgm:t>
        <a:bodyPr/>
        <a:lstStyle/>
        <a:p>
          <a:endParaRPr lang="en-US"/>
        </a:p>
      </dgm:t>
    </dgm:pt>
    <dgm:pt modelId="{83A8D85F-F279-445B-B1D1-C692C1E6A4F9}" type="pres">
      <dgm:prSet presAssocID="{53984101-595D-4C27-8DE6-5D95A6FDBFF7}" presName="linearFlow" presStyleCnt="0">
        <dgm:presLayoutVars>
          <dgm:resizeHandles val="exact"/>
        </dgm:presLayoutVars>
      </dgm:prSet>
      <dgm:spPr/>
    </dgm:pt>
    <dgm:pt modelId="{1286DD09-9E1A-4F71-9C2F-FB0C5531498C}" type="pres">
      <dgm:prSet presAssocID="{39C4F968-A121-4EA2-A580-E7032A8C38CB}" presName="node" presStyleLbl="node1" presStyleIdx="0" presStyleCnt="4" custScaleX="160353">
        <dgm:presLayoutVars>
          <dgm:bulletEnabled val="1"/>
        </dgm:presLayoutVars>
      </dgm:prSet>
      <dgm:spPr/>
    </dgm:pt>
    <dgm:pt modelId="{FE1A4C76-1C49-4E00-B2C7-21BAC3CF4881}" type="pres">
      <dgm:prSet presAssocID="{B491D759-3C0A-4916-85B5-C5BE15B98875}" presName="sibTrans" presStyleLbl="sibTrans2D1" presStyleIdx="0" presStyleCnt="3" custAng="10800000" custScaleX="223347"/>
      <dgm:spPr/>
    </dgm:pt>
    <dgm:pt modelId="{396E7B33-0716-4809-AF1E-140F489D1464}" type="pres">
      <dgm:prSet presAssocID="{B491D759-3C0A-4916-85B5-C5BE15B98875}" presName="connectorText" presStyleLbl="sibTrans2D1" presStyleIdx="0" presStyleCnt="3"/>
      <dgm:spPr/>
    </dgm:pt>
    <dgm:pt modelId="{216F363B-8A2B-4083-85EE-42FD61450FB8}" type="pres">
      <dgm:prSet presAssocID="{FA717D59-2549-4826-BFC0-F4838C717F32}" presName="node" presStyleLbl="node1" presStyleIdx="1" presStyleCnt="4" custScaleX="160353">
        <dgm:presLayoutVars>
          <dgm:bulletEnabled val="1"/>
        </dgm:presLayoutVars>
      </dgm:prSet>
      <dgm:spPr/>
    </dgm:pt>
    <dgm:pt modelId="{74B1F950-2723-492E-97AA-845B69FF0297}" type="pres">
      <dgm:prSet presAssocID="{0C56D3C1-94AD-406B-9771-9878AFA243AD}" presName="sibTrans" presStyleLbl="sibTrans2D1" presStyleIdx="1" presStyleCnt="3" custFlipVert="1" custScaleX="204619" custScaleY="91757"/>
      <dgm:spPr/>
    </dgm:pt>
    <dgm:pt modelId="{88DC00B2-725E-4163-88F0-901BC5B23D81}" type="pres">
      <dgm:prSet presAssocID="{0C56D3C1-94AD-406B-9771-9878AFA243AD}" presName="connectorText" presStyleLbl="sibTrans2D1" presStyleIdx="1" presStyleCnt="3"/>
      <dgm:spPr/>
    </dgm:pt>
    <dgm:pt modelId="{81E7D8A3-89E0-4D0B-AE7D-BAD90C0FBCDC}" type="pres">
      <dgm:prSet presAssocID="{CA9C62F2-DA84-4B3D-9249-B36CC3FC79CB}" presName="node" presStyleLbl="node1" presStyleIdx="2" presStyleCnt="4" custScaleX="160353">
        <dgm:presLayoutVars>
          <dgm:bulletEnabled val="1"/>
        </dgm:presLayoutVars>
      </dgm:prSet>
      <dgm:spPr/>
    </dgm:pt>
    <dgm:pt modelId="{78CB57EB-7D4B-434D-A2DC-6B9781AED667}" type="pres">
      <dgm:prSet presAssocID="{663D863A-643B-4114-BB60-8D76DFD2315D}" presName="sibTrans" presStyleLbl="sibTrans2D1" presStyleIdx="2" presStyleCnt="3" custAng="10800000" custScaleX="223095"/>
      <dgm:spPr/>
    </dgm:pt>
    <dgm:pt modelId="{6DB41F1E-B808-4DD7-93E3-B92EF4D62148}" type="pres">
      <dgm:prSet presAssocID="{663D863A-643B-4114-BB60-8D76DFD2315D}" presName="connectorText" presStyleLbl="sibTrans2D1" presStyleIdx="2" presStyleCnt="3"/>
      <dgm:spPr/>
    </dgm:pt>
    <dgm:pt modelId="{0618FE5D-6351-4AB4-B720-053ACC0BF0A5}" type="pres">
      <dgm:prSet presAssocID="{1CD1D4A4-DD3C-4472-8B30-8747A70AC9FF}" presName="node" presStyleLbl="node1" presStyleIdx="3" presStyleCnt="4" custScaleX="167811">
        <dgm:presLayoutVars>
          <dgm:bulletEnabled val="1"/>
        </dgm:presLayoutVars>
      </dgm:prSet>
      <dgm:spPr/>
    </dgm:pt>
  </dgm:ptLst>
  <dgm:cxnLst>
    <dgm:cxn modelId="{B8B3F41A-DF90-4492-9368-D83DE8629DB2}" type="presOf" srcId="{663D863A-643B-4114-BB60-8D76DFD2315D}" destId="{6DB41F1E-B808-4DD7-93E3-B92EF4D62148}" srcOrd="1" destOrd="0" presId="urn:microsoft.com/office/officeart/2005/8/layout/process2"/>
    <dgm:cxn modelId="{B8C99A33-30DE-4549-90F4-52AFE91A3A33}" type="presOf" srcId="{53984101-595D-4C27-8DE6-5D95A6FDBFF7}" destId="{83A8D85F-F279-445B-B1D1-C692C1E6A4F9}" srcOrd="0" destOrd="0" presId="urn:microsoft.com/office/officeart/2005/8/layout/process2"/>
    <dgm:cxn modelId="{B5B1FD47-5EC4-4742-B64F-3E29A254B39B}" srcId="{53984101-595D-4C27-8DE6-5D95A6FDBFF7}" destId="{1CD1D4A4-DD3C-4472-8B30-8747A70AC9FF}" srcOrd="3" destOrd="0" parTransId="{C88C7B33-5DE6-498A-8785-CFA9151158A3}" sibTransId="{085AAC73-CA6B-4188-8F76-6FA80A469D6D}"/>
    <dgm:cxn modelId="{2C0F3869-FD41-47E3-8AE6-45B4E2961D94}" type="presOf" srcId="{0C56D3C1-94AD-406B-9771-9878AFA243AD}" destId="{88DC00B2-725E-4163-88F0-901BC5B23D81}" srcOrd="1" destOrd="0" presId="urn:microsoft.com/office/officeart/2005/8/layout/process2"/>
    <dgm:cxn modelId="{A10E8052-151C-4B96-9773-E4AAD18C4312}" type="presOf" srcId="{0C56D3C1-94AD-406B-9771-9878AFA243AD}" destId="{74B1F950-2723-492E-97AA-845B69FF0297}" srcOrd="0" destOrd="0" presId="urn:microsoft.com/office/officeart/2005/8/layout/process2"/>
    <dgm:cxn modelId="{01CD8C52-C52F-426D-B45C-25C170794237}" type="presOf" srcId="{B491D759-3C0A-4916-85B5-C5BE15B98875}" destId="{396E7B33-0716-4809-AF1E-140F489D1464}" srcOrd="1" destOrd="0" presId="urn:microsoft.com/office/officeart/2005/8/layout/process2"/>
    <dgm:cxn modelId="{03F03387-438D-42B4-A035-186540260E25}" srcId="{53984101-595D-4C27-8DE6-5D95A6FDBFF7}" destId="{39C4F968-A121-4EA2-A580-E7032A8C38CB}" srcOrd="0" destOrd="0" parTransId="{7F61969D-0460-40FC-A819-4B5FE0A08798}" sibTransId="{B491D759-3C0A-4916-85B5-C5BE15B98875}"/>
    <dgm:cxn modelId="{B2DCCF8E-F297-48C0-A7ED-13A978983FC4}" type="presOf" srcId="{39C4F968-A121-4EA2-A580-E7032A8C38CB}" destId="{1286DD09-9E1A-4F71-9C2F-FB0C5531498C}" srcOrd="0" destOrd="0" presId="urn:microsoft.com/office/officeart/2005/8/layout/process2"/>
    <dgm:cxn modelId="{321F5799-CE26-46F0-AD3A-5BC2662678D6}" srcId="{53984101-595D-4C27-8DE6-5D95A6FDBFF7}" destId="{CA9C62F2-DA84-4B3D-9249-B36CC3FC79CB}" srcOrd="2" destOrd="0" parTransId="{ACBE613E-7029-45BD-B7C0-8AAC72362C4B}" sibTransId="{663D863A-643B-4114-BB60-8D76DFD2315D}"/>
    <dgm:cxn modelId="{E4AF0FBB-9360-410A-BB29-CF416F2A9B1A}" type="presOf" srcId="{FA717D59-2549-4826-BFC0-F4838C717F32}" destId="{216F363B-8A2B-4083-85EE-42FD61450FB8}" srcOrd="0" destOrd="0" presId="urn:microsoft.com/office/officeart/2005/8/layout/process2"/>
    <dgm:cxn modelId="{C5EC7CC7-CEA5-4D22-BDC4-094F80CBEF8E}" type="presOf" srcId="{663D863A-643B-4114-BB60-8D76DFD2315D}" destId="{78CB57EB-7D4B-434D-A2DC-6B9781AED667}" srcOrd="0" destOrd="0" presId="urn:microsoft.com/office/officeart/2005/8/layout/process2"/>
    <dgm:cxn modelId="{79213CD3-D708-402A-B6D5-CC27DBE2E47F}" type="presOf" srcId="{1CD1D4A4-DD3C-4472-8B30-8747A70AC9FF}" destId="{0618FE5D-6351-4AB4-B720-053ACC0BF0A5}" srcOrd="0" destOrd="0" presId="urn:microsoft.com/office/officeart/2005/8/layout/process2"/>
    <dgm:cxn modelId="{62BBDEDE-2178-4721-89B1-597ED44D01E1}" type="presOf" srcId="{CA9C62F2-DA84-4B3D-9249-B36CC3FC79CB}" destId="{81E7D8A3-89E0-4D0B-AE7D-BAD90C0FBCDC}" srcOrd="0" destOrd="0" presId="urn:microsoft.com/office/officeart/2005/8/layout/process2"/>
    <dgm:cxn modelId="{9DBD92E0-57AE-4700-BAF9-CB67566DF754}" type="presOf" srcId="{B491D759-3C0A-4916-85B5-C5BE15B98875}" destId="{FE1A4C76-1C49-4E00-B2C7-21BAC3CF4881}" srcOrd="0" destOrd="0" presId="urn:microsoft.com/office/officeart/2005/8/layout/process2"/>
    <dgm:cxn modelId="{150157F4-C3D5-48C9-A752-9E1FC76D9C40}" srcId="{53984101-595D-4C27-8DE6-5D95A6FDBFF7}" destId="{FA717D59-2549-4826-BFC0-F4838C717F32}" srcOrd="1" destOrd="0" parTransId="{28964B86-D6CA-4131-B5F6-53DDEF927196}" sibTransId="{0C56D3C1-94AD-406B-9771-9878AFA243AD}"/>
    <dgm:cxn modelId="{AA04BDB8-9889-4A66-B029-FA1AEE3A7718}" type="presParOf" srcId="{83A8D85F-F279-445B-B1D1-C692C1E6A4F9}" destId="{1286DD09-9E1A-4F71-9C2F-FB0C5531498C}" srcOrd="0" destOrd="0" presId="urn:microsoft.com/office/officeart/2005/8/layout/process2"/>
    <dgm:cxn modelId="{F72E7D94-5A6D-45D5-BF09-CAF58AA6BB4C}" type="presParOf" srcId="{83A8D85F-F279-445B-B1D1-C692C1E6A4F9}" destId="{FE1A4C76-1C49-4E00-B2C7-21BAC3CF4881}" srcOrd="1" destOrd="0" presId="urn:microsoft.com/office/officeart/2005/8/layout/process2"/>
    <dgm:cxn modelId="{3CD64DD9-BC2B-4FA6-A21D-F5AEB48FBDE3}" type="presParOf" srcId="{FE1A4C76-1C49-4E00-B2C7-21BAC3CF4881}" destId="{396E7B33-0716-4809-AF1E-140F489D1464}" srcOrd="0" destOrd="0" presId="urn:microsoft.com/office/officeart/2005/8/layout/process2"/>
    <dgm:cxn modelId="{9D40FEF2-B916-474F-A93E-6197057128E9}" type="presParOf" srcId="{83A8D85F-F279-445B-B1D1-C692C1E6A4F9}" destId="{216F363B-8A2B-4083-85EE-42FD61450FB8}" srcOrd="2" destOrd="0" presId="urn:microsoft.com/office/officeart/2005/8/layout/process2"/>
    <dgm:cxn modelId="{9947F71B-7227-470B-8278-EBAFF8A14C48}" type="presParOf" srcId="{83A8D85F-F279-445B-B1D1-C692C1E6A4F9}" destId="{74B1F950-2723-492E-97AA-845B69FF0297}" srcOrd="3" destOrd="0" presId="urn:microsoft.com/office/officeart/2005/8/layout/process2"/>
    <dgm:cxn modelId="{29D42D43-9AF9-47FB-9B7C-3728779E7466}" type="presParOf" srcId="{74B1F950-2723-492E-97AA-845B69FF0297}" destId="{88DC00B2-725E-4163-88F0-901BC5B23D81}" srcOrd="0" destOrd="0" presId="urn:microsoft.com/office/officeart/2005/8/layout/process2"/>
    <dgm:cxn modelId="{3FC9D502-36B9-456A-A868-2104CB438171}" type="presParOf" srcId="{83A8D85F-F279-445B-B1D1-C692C1E6A4F9}" destId="{81E7D8A3-89E0-4D0B-AE7D-BAD90C0FBCDC}" srcOrd="4" destOrd="0" presId="urn:microsoft.com/office/officeart/2005/8/layout/process2"/>
    <dgm:cxn modelId="{948C8108-C3C0-46CF-AE02-8550DEBE890C}" type="presParOf" srcId="{83A8D85F-F279-445B-B1D1-C692C1E6A4F9}" destId="{78CB57EB-7D4B-434D-A2DC-6B9781AED667}" srcOrd="5" destOrd="0" presId="urn:microsoft.com/office/officeart/2005/8/layout/process2"/>
    <dgm:cxn modelId="{B8B393ED-FBB6-4912-AA77-59E641CDDC47}" type="presParOf" srcId="{78CB57EB-7D4B-434D-A2DC-6B9781AED667}" destId="{6DB41F1E-B808-4DD7-93E3-B92EF4D62148}" srcOrd="0" destOrd="0" presId="urn:microsoft.com/office/officeart/2005/8/layout/process2"/>
    <dgm:cxn modelId="{3A0E6474-DEDE-44C5-A84B-36BA066ED8BC}" type="presParOf" srcId="{83A8D85F-F279-445B-B1D1-C692C1E6A4F9}" destId="{0618FE5D-6351-4AB4-B720-053ACC0BF0A5}"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D22649-F229-4053-AC7F-A3B5439E6D26}" type="doc">
      <dgm:prSet loTypeId="urn:microsoft.com/office/officeart/2005/8/layout/lProcess3" loCatId="process" qsTypeId="urn:microsoft.com/office/officeart/2005/8/quickstyle/3d2" qsCatId="3D" csTypeId="urn:microsoft.com/office/officeart/2005/8/colors/accent3_2" csCatId="accent3" phldr="1"/>
      <dgm:spPr/>
      <dgm:t>
        <a:bodyPr/>
        <a:lstStyle/>
        <a:p>
          <a:endParaRPr lang="en-US"/>
        </a:p>
      </dgm:t>
    </dgm:pt>
    <dgm:pt modelId="{2DA10088-0E08-4DCB-B5C8-20D53AD35C7F}">
      <dgm:prSet phldrT="[Text]"/>
      <dgm:spPr/>
      <dgm:t>
        <a:bodyPr/>
        <a:lstStyle/>
        <a:p>
          <a:r>
            <a:rPr lang="en-US" dirty="0">
              <a:solidFill>
                <a:schemeClr val="tx1"/>
              </a:solidFill>
              <a:latin typeface="Arial" pitchFamily="34" charset="0"/>
              <a:cs typeface="Arial" pitchFamily="34" charset="0"/>
            </a:rPr>
            <a:t>Outcomes</a:t>
          </a:r>
        </a:p>
      </dgm:t>
    </dgm:pt>
    <dgm:pt modelId="{5EC257A9-6493-4B1E-A4E1-87CC4B29ED45}" type="parTrans" cxnId="{8CB7FEFD-1353-466E-AB19-A732E2AE361A}">
      <dgm:prSet/>
      <dgm:spPr/>
      <dgm:t>
        <a:bodyPr/>
        <a:lstStyle/>
        <a:p>
          <a:endParaRPr lang="en-US"/>
        </a:p>
      </dgm:t>
    </dgm:pt>
    <dgm:pt modelId="{4D7AA343-14B7-463B-86DB-1E41FA2EBD05}" type="sibTrans" cxnId="{8CB7FEFD-1353-466E-AB19-A732E2AE361A}">
      <dgm:prSet/>
      <dgm:spPr/>
      <dgm:t>
        <a:bodyPr/>
        <a:lstStyle/>
        <a:p>
          <a:endParaRPr lang="en-US"/>
        </a:p>
      </dgm:t>
    </dgm:pt>
    <dgm:pt modelId="{22624947-2C14-47C6-BCAD-E63785951024}">
      <dgm:prSet phldrT="[Text]"/>
      <dgm:spPr/>
      <dgm:t>
        <a:bodyPr/>
        <a:lstStyle/>
        <a:p>
          <a:r>
            <a:rPr lang="en-US" dirty="0">
              <a:latin typeface="Arial" pitchFamily="34" charset="0"/>
              <a:cs typeface="Arial" pitchFamily="34" charset="0"/>
            </a:rPr>
            <a:t>Impact</a:t>
          </a:r>
        </a:p>
      </dgm:t>
    </dgm:pt>
    <dgm:pt modelId="{F05E1333-91AE-4F67-84B5-1F137690A9C4}" type="parTrans" cxnId="{F0FEE1C1-E6CA-4F4A-8D8A-3EDBB336F33A}">
      <dgm:prSet/>
      <dgm:spPr/>
      <dgm:t>
        <a:bodyPr/>
        <a:lstStyle/>
        <a:p>
          <a:endParaRPr lang="en-US"/>
        </a:p>
      </dgm:t>
    </dgm:pt>
    <dgm:pt modelId="{3A9A4645-38C6-4758-B11D-5A9E277AE18C}" type="sibTrans" cxnId="{F0FEE1C1-E6CA-4F4A-8D8A-3EDBB336F33A}">
      <dgm:prSet/>
      <dgm:spPr/>
      <dgm:t>
        <a:bodyPr/>
        <a:lstStyle/>
        <a:p>
          <a:endParaRPr lang="en-US"/>
        </a:p>
      </dgm:t>
    </dgm:pt>
    <dgm:pt modelId="{E0FBA06E-6ACB-4C6D-B253-960499E4CD69}">
      <dgm:prSet phldrT="[Text]"/>
      <dgm:spPr/>
      <dgm:t>
        <a:bodyPr/>
        <a:lstStyle/>
        <a:p>
          <a:r>
            <a:rPr lang="en-US" dirty="0">
              <a:solidFill>
                <a:schemeClr val="tx1"/>
              </a:solidFill>
              <a:latin typeface="Arial" pitchFamily="34" charset="0"/>
              <a:cs typeface="Arial" pitchFamily="34" charset="0"/>
            </a:rPr>
            <a:t>Outputs</a:t>
          </a:r>
        </a:p>
      </dgm:t>
    </dgm:pt>
    <dgm:pt modelId="{1265DD85-4E99-44C8-ABCD-03D5F604D744}" type="parTrans" cxnId="{E6E56983-4303-4E4F-B0CC-88FB5775EEE0}">
      <dgm:prSet/>
      <dgm:spPr/>
      <dgm:t>
        <a:bodyPr/>
        <a:lstStyle/>
        <a:p>
          <a:endParaRPr lang="en-US"/>
        </a:p>
      </dgm:t>
    </dgm:pt>
    <dgm:pt modelId="{2925B1B2-1E16-4ACA-B4CF-C17B05F9F635}" type="sibTrans" cxnId="{E6E56983-4303-4E4F-B0CC-88FB5775EEE0}">
      <dgm:prSet/>
      <dgm:spPr/>
      <dgm:t>
        <a:bodyPr/>
        <a:lstStyle/>
        <a:p>
          <a:endParaRPr lang="en-US"/>
        </a:p>
      </dgm:t>
    </dgm:pt>
    <dgm:pt modelId="{DF652D45-485F-4592-9486-787FCDF0FDE0}">
      <dgm:prSet phldrT="[Text]"/>
      <dgm:spPr/>
      <dgm:t>
        <a:bodyPr/>
        <a:lstStyle/>
        <a:p>
          <a:r>
            <a:rPr lang="en-US" dirty="0">
              <a:latin typeface="Arial" pitchFamily="34" charset="0"/>
              <a:cs typeface="Arial" pitchFamily="34" charset="0"/>
            </a:rPr>
            <a:t>Quality &amp; Quantity of Deliverables</a:t>
          </a:r>
        </a:p>
      </dgm:t>
    </dgm:pt>
    <dgm:pt modelId="{38352626-D5EB-4F2C-9A74-A86E29C06388}" type="parTrans" cxnId="{703767D5-B71D-44EF-93EA-E0ECE97C4264}">
      <dgm:prSet/>
      <dgm:spPr/>
      <dgm:t>
        <a:bodyPr/>
        <a:lstStyle/>
        <a:p>
          <a:endParaRPr lang="en-US"/>
        </a:p>
      </dgm:t>
    </dgm:pt>
    <dgm:pt modelId="{911280DB-C151-49F5-B632-C2287D6ECDDF}" type="sibTrans" cxnId="{703767D5-B71D-44EF-93EA-E0ECE97C4264}">
      <dgm:prSet/>
      <dgm:spPr/>
      <dgm:t>
        <a:bodyPr/>
        <a:lstStyle/>
        <a:p>
          <a:endParaRPr lang="en-US"/>
        </a:p>
      </dgm:t>
    </dgm:pt>
    <dgm:pt modelId="{D91B676D-F720-4A1D-BF42-51E385B4AE42}" type="pres">
      <dgm:prSet presAssocID="{FCD22649-F229-4053-AC7F-A3B5439E6D26}" presName="Name0" presStyleCnt="0">
        <dgm:presLayoutVars>
          <dgm:chPref val="3"/>
          <dgm:dir/>
          <dgm:animLvl val="lvl"/>
          <dgm:resizeHandles/>
        </dgm:presLayoutVars>
      </dgm:prSet>
      <dgm:spPr/>
    </dgm:pt>
    <dgm:pt modelId="{05012D0E-65D0-4378-BD74-85555DDAF747}" type="pres">
      <dgm:prSet presAssocID="{2DA10088-0E08-4DCB-B5C8-20D53AD35C7F}" presName="horFlow" presStyleCnt="0"/>
      <dgm:spPr/>
    </dgm:pt>
    <dgm:pt modelId="{294B7F0B-2328-4EB4-AB9B-04CCA7812B0C}" type="pres">
      <dgm:prSet presAssocID="{2DA10088-0E08-4DCB-B5C8-20D53AD35C7F}" presName="bigChev" presStyleLbl="node1" presStyleIdx="0" presStyleCnt="2"/>
      <dgm:spPr/>
    </dgm:pt>
    <dgm:pt modelId="{E8F37A68-A6CB-45E8-9D99-3D904A266785}" type="pres">
      <dgm:prSet presAssocID="{F05E1333-91AE-4F67-84B5-1F137690A9C4}" presName="parTrans" presStyleCnt="0"/>
      <dgm:spPr/>
    </dgm:pt>
    <dgm:pt modelId="{A7D67CB8-1D0C-43AA-B9E4-EDC171BD674B}" type="pres">
      <dgm:prSet presAssocID="{22624947-2C14-47C6-BCAD-E63785951024}" presName="node" presStyleLbl="alignAccFollowNode1" presStyleIdx="0" presStyleCnt="2">
        <dgm:presLayoutVars>
          <dgm:bulletEnabled val="1"/>
        </dgm:presLayoutVars>
      </dgm:prSet>
      <dgm:spPr/>
    </dgm:pt>
    <dgm:pt modelId="{DB1220DC-8BEC-491D-9FFB-96B83AB21C45}" type="pres">
      <dgm:prSet presAssocID="{2DA10088-0E08-4DCB-B5C8-20D53AD35C7F}" presName="vSp" presStyleCnt="0"/>
      <dgm:spPr/>
    </dgm:pt>
    <dgm:pt modelId="{7E92CC23-2815-40F0-BF30-AAA7C2C4176E}" type="pres">
      <dgm:prSet presAssocID="{E0FBA06E-6ACB-4C6D-B253-960499E4CD69}" presName="horFlow" presStyleCnt="0"/>
      <dgm:spPr/>
    </dgm:pt>
    <dgm:pt modelId="{92E04039-69DA-4099-9234-126806600EA7}" type="pres">
      <dgm:prSet presAssocID="{E0FBA06E-6ACB-4C6D-B253-960499E4CD69}" presName="bigChev" presStyleLbl="node1" presStyleIdx="1" presStyleCnt="2"/>
      <dgm:spPr/>
    </dgm:pt>
    <dgm:pt modelId="{8ADAEBF7-B70C-4D8E-86B0-B965D9A4A516}" type="pres">
      <dgm:prSet presAssocID="{38352626-D5EB-4F2C-9A74-A86E29C06388}" presName="parTrans" presStyleCnt="0"/>
      <dgm:spPr/>
    </dgm:pt>
    <dgm:pt modelId="{24FA3E8A-EB1F-4DA4-B017-97C51FDD8068}" type="pres">
      <dgm:prSet presAssocID="{DF652D45-485F-4592-9486-787FCDF0FDE0}" presName="node" presStyleLbl="alignAccFollowNode1" presStyleIdx="1" presStyleCnt="2">
        <dgm:presLayoutVars>
          <dgm:bulletEnabled val="1"/>
        </dgm:presLayoutVars>
      </dgm:prSet>
      <dgm:spPr/>
    </dgm:pt>
  </dgm:ptLst>
  <dgm:cxnLst>
    <dgm:cxn modelId="{C672AF66-367C-4858-AD85-3B1895386A67}" type="presOf" srcId="{DF652D45-485F-4592-9486-787FCDF0FDE0}" destId="{24FA3E8A-EB1F-4DA4-B017-97C51FDD8068}" srcOrd="0" destOrd="0" presId="urn:microsoft.com/office/officeart/2005/8/layout/lProcess3"/>
    <dgm:cxn modelId="{8428C34D-ABB4-4FF1-9784-B1715FEC6EED}" type="presOf" srcId="{22624947-2C14-47C6-BCAD-E63785951024}" destId="{A7D67CB8-1D0C-43AA-B9E4-EDC171BD674B}" srcOrd="0" destOrd="0" presId="urn:microsoft.com/office/officeart/2005/8/layout/lProcess3"/>
    <dgm:cxn modelId="{E6E56983-4303-4E4F-B0CC-88FB5775EEE0}" srcId="{FCD22649-F229-4053-AC7F-A3B5439E6D26}" destId="{E0FBA06E-6ACB-4C6D-B253-960499E4CD69}" srcOrd="1" destOrd="0" parTransId="{1265DD85-4E99-44C8-ABCD-03D5F604D744}" sibTransId="{2925B1B2-1E16-4ACA-B4CF-C17B05F9F635}"/>
    <dgm:cxn modelId="{C7890397-9A41-40D8-8B58-771DDE8F32B2}" type="presOf" srcId="{2DA10088-0E08-4DCB-B5C8-20D53AD35C7F}" destId="{294B7F0B-2328-4EB4-AB9B-04CCA7812B0C}" srcOrd="0" destOrd="0" presId="urn:microsoft.com/office/officeart/2005/8/layout/lProcess3"/>
    <dgm:cxn modelId="{D38110C0-81B1-438F-9041-2E64B10C398E}" type="presOf" srcId="{E0FBA06E-6ACB-4C6D-B253-960499E4CD69}" destId="{92E04039-69DA-4099-9234-126806600EA7}" srcOrd="0" destOrd="0" presId="urn:microsoft.com/office/officeart/2005/8/layout/lProcess3"/>
    <dgm:cxn modelId="{F0FEE1C1-E6CA-4F4A-8D8A-3EDBB336F33A}" srcId="{2DA10088-0E08-4DCB-B5C8-20D53AD35C7F}" destId="{22624947-2C14-47C6-BCAD-E63785951024}" srcOrd="0" destOrd="0" parTransId="{F05E1333-91AE-4F67-84B5-1F137690A9C4}" sibTransId="{3A9A4645-38C6-4758-B11D-5A9E277AE18C}"/>
    <dgm:cxn modelId="{703767D5-B71D-44EF-93EA-E0ECE97C4264}" srcId="{E0FBA06E-6ACB-4C6D-B253-960499E4CD69}" destId="{DF652D45-485F-4592-9486-787FCDF0FDE0}" srcOrd="0" destOrd="0" parTransId="{38352626-D5EB-4F2C-9A74-A86E29C06388}" sibTransId="{911280DB-C151-49F5-B632-C2287D6ECDDF}"/>
    <dgm:cxn modelId="{4FC05CED-F0B6-46C7-B91A-C2908E52BF2A}" type="presOf" srcId="{FCD22649-F229-4053-AC7F-A3B5439E6D26}" destId="{D91B676D-F720-4A1D-BF42-51E385B4AE42}" srcOrd="0" destOrd="0" presId="urn:microsoft.com/office/officeart/2005/8/layout/lProcess3"/>
    <dgm:cxn modelId="{8CB7FEFD-1353-466E-AB19-A732E2AE361A}" srcId="{FCD22649-F229-4053-AC7F-A3B5439E6D26}" destId="{2DA10088-0E08-4DCB-B5C8-20D53AD35C7F}" srcOrd="0" destOrd="0" parTransId="{5EC257A9-6493-4B1E-A4E1-87CC4B29ED45}" sibTransId="{4D7AA343-14B7-463B-86DB-1E41FA2EBD05}"/>
    <dgm:cxn modelId="{A7891916-BEC4-4684-B523-FAD95D8E2698}" type="presParOf" srcId="{D91B676D-F720-4A1D-BF42-51E385B4AE42}" destId="{05012D0E-65D0-4378-BD74-85555DDAF747}" srcOrd="0" destOrd="0" presId="urn:microsoft.com/office/officeart/2005/8/layout/lProcess3"/>
    <dgm:cxn modelId="{92F6EC39-5942-4C39-88DC-909C66AF893F}" type="presParOf" srcId="{05012D0E-65D0-4378-BD74-85555DDAF747}" destId="{294B7F0B-2328-4EB4-AB9B-04CCA7812B0C}" srcOrd="0" destOrd="0" presId="urn:microsoft.com/office/officeart/2005/8/layout/lProcess3"/>
    <dgm:cxn modelId="{5C12A6DB-CC33-4689-BB7E-D7040270980C}" type="presParOf" srcId="{05012D0E-65D0-4378-BD74-85555DDAF747}" destId="{E8F37A68-A6CB-45E8-9D99-3D904A266785}" srcOrd="1" destOrd="0" presId="urn:microsoft.com/office/officeart/2005/8/layout/lProcess3"/>
    <dgm:cxn modelId="{FD27B790-36B3-4709-8C4B-3BB86A7BD807}" type="presParOf" srcId="{05012D0E-65D0-4378-BD74-85555DDAF747}" destId="{A7D67CB8-1D0C-43AA-B9E4-EDC171BD674B}" srcOrd="2" destOrd="0" presId="urn:microsoft.com/office/officeart/2005/8/layout/lProcess3"/>
    <dgm:cxn modelId="{47596829-85E0-4E80-811E-F95746448036}" type="presParOf" srcId="{D91B676D-F720-4A1D-BF42-51E385B4AE42}" destId="{DB1220DC-8BEC-491D-9FFB-96B83AB21C45}" srcOrd="1" destOrd="0" presId="urn:microsoft.com/office/officeart/2005/8/layout/lProcess3"/>
    <dgm:cxn modelId="{F16A7804-F8B1-4A6E-A970-9EC5F0CCFF73}" type="presParOf" srcId="{D91B676D-F720-4A1D-BF42-51E385B4AE42}" destId="{7E92CC23-2815-40F0-BF30-AAA7C2C4176E}" srcOrd="2" destOrd="0" presId="urn:microsoft.com/office/officeart/2005/8/layout/lProcess3"/>
    <dgm:cxn modelId="{C0C076EF-F6E2-4F15-A35C-672E12C7A7A8}" type="presParOf" srcId="{7E92CC23-2815-40F0-BF30-AAA7C2C4176E}" destId="{92E04039-69DA-4099-9234-126806600EA7}" srcOrd="0" destOrd="0" presId="urn:microsoft.com/office/officeart/2005/8/layout/lProcess3"/>
    <dgm:cxn modelId="{2D75C16C-0094-4228-B045-A424D24CD497}" type="presParOf" srcId="{7E92CC23-2815-40F0-BF30-AAA7C2C4176E}" destId="{8ADAEBF7-B70C-4D8E-86B0-B965D9A4A516}" srcOrd="1" destOrd="0" presId="urn:microsoft.com/office/officeart/2005/8/layout/lProcess3"/>
    <dgm:cxn modelId="{BBA3A9EC-D7B3-48FB-BFCD-58EA8C98D618}" type="presParOf" srcId="{7E92CC23-2815-40F0-BF30-AAA7C2C4176E}" destId="{24FA3E8A-EB1F-4DA4-B017-97C51FDD8068}"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7021F-5437-478F-B058-B564792152B4}">
      <dsp:nvSpPr>
        <dsp:cNvPr id="0" name=""/>
        <dsp:cNvSpPr/>
      </dsp:nvSpPr>
      <dsp:spPr>
        <a:xfrm rot="10800000">
          <a:off x="0" y="0"/>
          <a:ext cx="8229599" cy="1305454"/>
        </a:xfrm>
        <a:prstGeom prst="trapezoid">
          <a:avLst>
            <a:gd name="adj" fmla="val 105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CA" sz="3500" kern="1200" dirty="0"/>
            <a:t>Open Procurement (RFP)</a:t>
          </a:r>
        </a:p>
      </dsp:txBody>
      <dsp:txXfrm rot="-10800000">
        <a:off x="1440179" y="0"/>
        <a:ext cx="5349240" cy="1305454"/>
      </dsp:txXfrm>
    </dsp:sp>
    <dsp:sp modelId="{5681564B-E3F2-4EEA-A26D-4D8E7A25A15C}">
      <dsp:nvSpPr>
        <dsp:cNvPr id="0" name=""/>
        <dsp:cNvSpPr/>
      </dsp:nvSpPr>
      <dsp:spPr>
        <a:xfrm rot="10800000">
          <a:off x="1371600" y="1305454"/>
          <a:ext cx="5486399" cy="1305454"/>
        </a:xfrm>
        <a:prstGeom prst="trapezoid">
          <a:avLst>
            <a:gd name="adj" fmla="val 105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CA" sz="3500" kern="1200" dirty="0"/>
            <a:t>Limited Procurement(PQR)</a:t>
          </a:r>
        </a:p>
      </dsp:txBody>
      <dsp:txXfrm rot="-10800000">
        <a:off x="2331720" y="1305454"/>
        <a:ext cx="3566160" cy="1305454"/>
      </dsp:txXfrm>
    </dsp:sp>
    <dsp:sp modelId="{A5D3AC9A-A08E-432B-8820-4C8BCB030AB1}">
      <dsp:nvSpPr>
        <dsp:cNvPr id="0" name=""/>
        <dsp:cNvSpPr/>
      </dsp:nvSpPr>
      <dsp:spPr>
        <a:xfrm rot="10800000">
          <a:off x="2743200" y="2610908"/>
          <a:ext cx="2743199" cy="1305454"/>
        </a:xfrm>
        <a:prstGeom prst="trapezoid">
          <a:avLst>
            <a:gd name="adj" fmla="val 105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CA" sz="3500" kern="1200" dirty="0"/>
            <a:t>Sole-Source</a:t>
          </a:r>
        </a:p>
      </dsp:txBody>
      <dsp:txXfrm rot="-10800000">
        <a:off x="2743200" y="2610908"/>
        <a:ext cx="2743199" cy="1305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6DD09-9E1A-4F71-9C2F-FB0C5531498C}">
      <dsp:nvSpPr>
        <dsp:cNvPr id="0" name=""/>
        <dsp:cNvSpPr/>
      </dsp:nvSpPr>
      <dsp:spPr>
        <a:xfrm>
          <a:off x="395743" y="5875"/>
          <a:ext cx="3856713" cy="10923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itchFamily="34" charset="0"/>
              <a:cs typeface="Arial" pitchFamily="34" charset="0"/>
            </a:rPr>
            <a:t>Outcomes</a:t>
          </a:r>
        </a:p>
      </dsp:txBody>
      <dsp:txXfrm>
        <a:off x="427737" y="37869"/>
        <a:ext cx="3792725" cy="1028384"/>
      </dsp:txXfrm>
    </dsp:sp>
    <dsp:sp modelId="{FE1A4C76-1C49-4E00-B2C7-21BAC3CF4881}">
      <dsp:nvSpPr>
        <dsp:cNvPr id="0" name=""/>
        <dsp:cNvSpPr/>
      </dsp:nvSpPr>
      <dsp:spPr>
        <a:xfrm rot="16200000">
          <a:off x="1866641" y="1125557"/>
          <a:ext cx="914917" cy="491567"/>
        </a:xfrm>
        <a:prstGeom prst="rightArrow">
          <a:avLst>
            <a:gd name="adj1" fmla="val 60000"/>
            <a:gd name="adj2" fmla="val 50000"/>
          </a:avLst>
        </a:prstGeom>
        <a:solidFill>
          <a:srgbClr val="0000FF"/>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rot="-5400000">
        <a:off x="2176629" y="1061352"/>
        <a:ext cx="294941" cy="767447"/>
      </dsp:txXfrm>
    </dsp:sp>
    <dsp:sp modelId="{216F363B-8A2B-4083-85EE-42FD61450FB8}">
      <dsp:nvSpPr>
        <dsp:cNvPr id="0" name=""/>
        <dsp:cNvSpPr/>
      </dsp:nvSpPr>
      <dsp:spPr>
        <a:xfrm>
          <a:off x="395743" y="1644434"/>
          <a:ext cx="3856713" cy="10923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itchFamily="34" charset="0"/>
              <a:cs typeface="Arial" pitchFamily="34" charset="0"/>
            </a:rPr>
            <a:t>Outputs/</a:t>
          </a:r>
        </a:p>
        <a:p>
          <a:pPr marL="0" lvl="0" indent="0" algn="ctr" defTabSz="1244600">
            <a:lnSpc>
              <a:spcPct val="90000"/>
            </a:lnSpc>
            <a:spcBef>
              <a:spcPct val="0"/>
            </a:spcBef>
            <a:spcAft>
              <a:spcPct val="35000"/>
            </a:spcAft>
            <a:buNone/>
          </a:pPr>
          <a:r>
            <a:rPr lang="en-US" sz="2800" b="1" kern="1200" dirty="0">
              <a:solidFill>
                <a:schemeClr val="tx1"/>
              </a:solidFill>
              <a:latin typeface="Arial" pitchFamily="34" charset="0"/>
              <a:cs typeface="Arial" pitchFamily="34" charset="0"/>
            </a:rPr>
            <a:t>Deliverables</a:t>
          </a:r>
        </a:p>
      </dsp:txBody>
      <dsp:txXfrm>
        <a:off x="427737" y="1676428"/>
        <a:ext cx="3792725" cy="1028384"/>
      </dsp:txXfrm>
    </dsp:sp>
    <dsp:sp modelId="{74B1F950-2723-492E-97AA-845B69FF0297}">
      <dsp:nvSpPr>
        <dsp:cNvPr id="0" name=""/>
        <dsp:cNvSpPr/>
      </dsp:nvSpPr>
      <dsp:spPr>
        <a:xfrm rot="16200000" flipV="1">
          <a:off x="1904999" y="2784376"/>
          <a:ext cx="838200" cy="451047"/>
        </a:xfrm>
        <a:prstGeom prst="rightArrow">
          <a:avLst>
            <a:gd name="adj1" fmla="val 60000"/>
            <a:gd name="adj2" fmla="val 50000"/>
          </a:avLst>
        </a:prstGeom>
        <a:solidFill>
          <a:srgbClr val="0000FF"/>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en-US" sz="5000" kern="1200"/>
        </a:p>
      </dsp:txBody>
      <dsp:txXfrm rot="-5400000">
        <a:off x="2188784" y="2726114"/>
        <a:ext cx="270629" cy="702886"/>
      </dsp:txXfrm>
    </dsp:sp>
    <dsp:sp modelId="{81E7D8A3-89E0-4D0B-AE7D-BAD90C0FBCDC}">
      <dsp:nvSpPr>
        <dsp:cNvPr id="0" name=""/>
        <dsp:cNvSpPr/>
      </dsp:nvSpPr>
      <dsp:spPr>
        <a:xfrm>
          <a:off x="395743" y="3282993"/>
          <a:ext cx="3856713" cy="10923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itchFamily="34" charset="0"/>
              <a:cs typeface="Arial" pitchFamily="34" charset="0"/>
            </a:rPr>
            <a:t>Process/ Activities</a:t>
          </a:r>
        </a:p>
      </dsp:txBody>
      <dsp:txXfrm>
        <a:off x="427737" y="3314987"/>
        <a:ext cx="3792725" cy="1028384"/>
      </dsp:txXfrm>
    </dsp:sp>
    <dsp:sp modelId="{78CB57EB-7D4B-434D-A2DC-6B9781AED667}">
      <dsp:nvSpPr>
        <dsp:cNvPr id="0" name=""/>
        <dsp:cNvSpPr/>
      </dsp:nvSpPr>
      <dsp:spPr>
        <a:xfrm rot="16200000">
          <a:off x="1867157" y="4402674"/>
          <a:ext cx="913885" cy="491567"/>
        </a:xfrm>
        <a:prstGeom prst="rightArrow">
          <a:avLst>
            <a:gd name="adj1" fmla="val 60000"/>
            <a:gd name="adj2" fmla="val 50000"/>
          </a:avLst>
        </a:prstGeom>
        <a:solidFill>
          <a:srgbClr val="0000FF"/>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US" sz="5400" kern="1200"/>
        </a:p>
      </dsp:txBody>
      <dsp:txXfrm rot="-5400000">
        <a:off x="2176629" y="4338985"/>
        <a:ext cx="294941" cy="766415"/>
      </dsp:txXfrm>
    </dsp:sp>
    <dsp:sp modelId="{0618FE5D-6351-4AB4-B720-053ACC0BF0A5}">
      <dsp:nvSpPr>
        <dsp:cNvPr id="0" name=""/>
        <dsp:cNvSpPr/>
      </dsp:nvSpPr>
      <dsp:spPr>
        <a:xfrm>
          <a:off x="306055" y="4921551"/>
          <a:ext cx="4036088" cy="10923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itchFamily="34" charset="0"/>
              <a:cs typeface="Arial" pitchFamily="34" charset="0"/>
            </a:rPr>
            <a:t>Inputs</a:t>
          </a:r>
        </a:p>
      </dsp:txBody>
      <dsp:txXfrm>
        <a:off x="338049" y="4953545"/>
        <a:ext cx="3972100" cy="1028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7F0B-2328-4EB4-AB9B-04CCA7812B0C}">
      <dsp:nvSpPr>
        <dsp:cNvPr id="0" name=""/>
        <dsp:cNvSpPr/>
      </dsp:nvSpPr>
      <dsp:spPr>
        <a:xfrm>
          <a:off x="423735" y="1587"/>
          <a:ext cx="4476898" cy="179075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latin typeface="Arial" pitchFamily="34" charset="0"/>
              <a:cs typeface="Arial" pitchFamily="34" charset="0"/>
            </a:rPr>
            <a:t>Outcomes</a:t>
          </a:r>
        </a:p>
      </dsp:txBody>
      <dsp:txXfrm>
        <a:off x="1319115" y="1587"/>
        <a:ext cx="2686139" cy="1790759"/>
      </dsp:txXfrm>
    </dsp:sp>
    <dsp:sp modelId="{A7D67CB8-1D0C-43AA-B9E4-EDC171BD674B}">
      <dsp:nvSpPr>
        <dsp:cNvPr id="0" name=""/>
        <dsp:cNvSpPr/>
      </dsp:nvSpPr>
      <dsp:spPr>
        <a:xfrm>
          <a:off x="4318637" y="153801"/>
          <a:ext cx="3715826" cy="1486330"/>
        </a:xfrm>
        <a:prstGeom prst="chevron">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itchFamily="34" charset="0"/>
              <a:cs typeface="Arial" pitchFamily="34" charset="0"/>
            </a:rPr>
            <a:t>Impact</a:t>
          </a:r>
        </a:p>
      </dsp:txBody>
      <dsp:txXfrm>
        <a:off x="5061802" y="153801"/>
        <a:ext cx="2229496" cy="1486330"/>
      </dsp:txXfrm>
    </dsp:sp>
    <dsp:sp modelId="{92E04039-69DA-4099-9234-126806600EA7}">
      <dsp:nvSpPr>
        <dsp:cNvPr id="0" name=""/>
        <dsp:cNvSpPr/>
      </dsp:nvSpPr>
      <dsp:spPr>
        <a:xfrm>
          <a:off x="423735" y="2043053"/>
          <a:ext cx="4476898" cy="179075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latin typeface="Arial" pitchFamily="34" charset="0"/>
              <a:cs typeface="Arial" pitchFamily="34" charset="0"/>
            </a:rPr>
            <a:t>Outputs</a:t>
          </a:r>
        </a:p>
      </dsp:txBody>
      <dsp:txXfrm>
        <a:off x="1319115" y="2043053"/>
        <a:ext cx="2686139" cy="1790759"/>
      </dsp:txXfrm>
    </dsp:sp>
    <dsp:sp modelId="{24FA3E8A-EB1F-4DA4-B017-97C51FDD8068}">
      <dsp:nvSpPr>
        <dsp:cNvPr id="0" name=""/>
        <dsp:cNvSpPr/>
      </dsp:nvSpPr>
      <dsp:spPr>
        <a:xfrm>
          <a:off x="4318637" y="2195267"/>
          <a:ext cx="3715826" cy="1486330"/>
        </a:xfrm>
        <a:prstGeom prst="chevron">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itchFamily="34" charset="0"/>
              <a:cs typeface="Arial" pitchFamily="34" charset="0"/>
            </a:rPr>
            <a:t>Quality &amp; Quantity of Deliverables</a:t>
          </a:r>
        </a:p>
      </dsp:txBody>
      <dsp:txXfrm>
        <a:off x="5061802" y="2195267"/>
        <a:ext cx="2229496" cy="14863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9424"/>
          </a:xfrm>
          <a:prstGeom prst="rect">
            <a:avLst/>
          </a:prstGeom>
        </p:spPr>
        <p:txBody>
          <a:bodyPr vert="horz" lIns="94218" tIns="47109" rIns="94218" bIns="47109" rtlCol="0"/>
          <a:lstStyle>
            <a:lvl1pPr algn="r">
              <a:defRPr sz="1200"/>
            </a:lvl1pPr>
          </a:lstStyle>
          <a:p>
            <a:fld id="{59BCF6D2-043C-4F7C-A977-67D341B0025E}" type="datetimeFigureOut">
              <a:rPr lang="en-US" smtClean="0"/>
              <a:pPr/>
              <a:t>12/18/2020</a:t>
            </a:fld>
            <a:endParaRPr lang="en-US"/>
          </a:p>
        </p:txBody>
      </p:sp>
      <p:sp>
        <p:nvSpPr>
          <p:cNvPr id="4" name="Footer Placeholder 3"/>
          <p:cNvSpPr>
            <a:spLocks noGrp="1"/>
          </p:cNvSpPr>
          <p:nvPr>
            <p:ph type="ftr" sz="quarter" idx="2"/>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40" cy="469424"/>
          </a:xfrm>
          <a:prstGeom prst="rect">
            <a:avLst/>
          </a:prstGeom>
        </p:spPr>
        <p:txBody>
          <a:bodyPr vert="horz" lIns="94218" tIns="47109" rIns="94218" bIns="47109" rtlCol="0" anchor="b"/>
          <a:lstStyle>
            <a:lvl1pPr algn="r">
              <a:defRPr sz="1200"/>
            </a:lvl1pPr>
          </a:lstStyle>
          <a:p>
            <a:fld id="{411401A5-383A-4251-A0AA-2A025735CFBE}" type="slidenum">
              <a:rPr lang="en-US" smtClean="0"/>
              <a:pPr/>
              <a:t>‹#›</a:t>
            </a:fld>
            <a:endParaRPr lang="en-US"/>
          </a:p>
        </p:txBody>
      </p:sp>
    </p:spTree>
    <p:extLst>
      <p:ext uri="{BB962C8B-B14F-4D97-AF65-F5344CB8AC3E}">
        <p14:creationId xmlns:p14="http://schemas.microsoft.com/office/powerpoint/2010/main" val="16872082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5E1D2EC3-347D-43B2-9663-50C201EDE10F}" type="datetimeFigureOut">
              <a:rPr lang="en-US" smtClean="0"/>
              <a:pPr/>
              <a:t>12/18/2020</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DE0E76F9-8772-4761-8925-4B7950E1A395}" type="slidenum">
              <a:rPr lang="en-US" smtClean="0"/>
              <a:pPr/>
              <a:t>‹#›</a:t>
            </a:fld>
            <a:endParaRPr lang="en-US"/>
          </a:p>
        </p:txBody>
      </p:sp>
    </p:spTree>
    <p:extLst>
      <p:ext uri="{BB962C8B-B14F-4D97-AF65-F5344CB8AC3E}">
        <p14:creationId xmlns:p14="http://schemas.microsoft.com/office/powerpoint/2010/main" val="111136450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7387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4877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372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will</a:t>
            </a:r>
            <a:r>
              <a:rPr lang="en-US" baseline="0" dirty="0"/>
              <a:t> be on RFPs</a:t>
            </a:r>
          </a:p>
          <a:p>
            <a:r>
              <a:rPr lang="en-US" baseline="0" dirty="0"/>
              <a:t>Emphasize the nomenclature is not universal…don’t assume based on the title…read closer to determine intent of the procurement</a:t>
            </a:r>
          </a:p>
          <a:p>
            <a:r>
              <a:rPr lang="en-US" dirty="0"/>
              <a:t>Describe the intent of each tool</a:t>
            </a:r>
          </a:p>
        </p:txBody>
      </p:sp>
      <p:sp>
        <p:nvSpPr>
          <p:cNvPr id="4" name="Slide Number Placeholder 3"/>
          <p:cNvSpPr>
            <a:spLocks noGrp="1"/>
          </p:cNvSpPr>
          <p:nvPr>
            <p:ph type="sldNum" sz="quarter" idx="10"/>
          </p:nvPr>
        </p:nvSpPr>
        <p:spPr/>
        <p:txBody>
          <a:bodyPr/>
          <a:lstStyle/>
          <a:p>
            <a:fld id="{DE0E76F9-8772-4761-8925-4B7950E1A395}" type="slidenum">
              <a:rPr lang="en-US" smtClean="0"/>
              <a:pPr/>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940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33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258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34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8722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36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371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37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1704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E76F9-8772-4761-8925-4B7950E1A395}" type="slidenum">
              <a:rPr lang="en-US" smtClean="0"/>
              <a:pPr/>
              <a:t>38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272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39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410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half the room Hubs and half the room Spokes</a:t>
            </a:r>
          </a:p>
        </p:txBody>
      </p:sp>
      <p:sp>
        <p:nvSpPr>
          <p:cNvPr id="4" name="Slide Number Placeholder 3"/>
          <p:cNvSpPr>
            <a:spLocks noGrp="1"/>
          </p:cNvSpPr>
          <p:nvPr>
            <p:ph type="sldNum" sz="quarter" idx="10"/>
          </p:nvPr>
        </p:nvSpPr>
        <p:spPr/>
        <p:txBody>
          <a:bodyPr/>
          <a:lstStyle/>
          <a:p>
            <a:fld id="{B309D02B-E08B-4334-A6E1-2090CD796E4A}" type="slidenum">
              <a:rPr lang="en-CA" smtClean="0"/>
              <a:t>42</a:t>
            </a:fld>
            <a:endParaRPr lang="en-CA"/>
          </a:p>
        </p:txBody>
      </p:sp>
    </p:spTree>
    <p:extLst>
      <p:ext uri="{BB962C8B-B14F-4D97-AF65-F5344CB8AC3E}">
        <p14:creationId xmlns:p14="http://schemas.microsoft.com/office/powerpoint/2010/main" val="14422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658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31548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78472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half the room Hubs and half the room Spokes</a:t>
            </a:r>
          </a:p>
        </p:txBody>
      </p:sp>
      <p:sp>
        <p:nvSpPr>
          <p:cNvPr id="4" name="Slide Number Placeholder 3"/>
          <p:cNvSpPr>
            <a:spLocks noGrp="1"/>
          </p:cNvSpPr>
          <p:nvPr>
            <p:ph type="sldNum" sz="quarter" idx="10"/>
          </p:nvPr>
        </p:nvSpPr>
        <p:spPr/>
        <p:txBody>
          <a:bodyPr/>
          <a:lstStyle/>
          <a:p>
            <a:fld id="{B309D02B-E08B-4334-A6E1-2090CD796E4A}" type="slidenum">
              <a:rPr lang="en-CA" smtClean="0"/>
              <a:t>53</a:t>
            </a:fld>
            <a:endParaRPr lang="en-CA"/>
          </a:p>
        </p:txBody>
      </p:sp>
    </p:spTree>
    <p:extLst>
      <p:ext uri="{BB962C8B-B14F-4D97-AF65-F5344CB8AC3E}">
        <p14:creationId xmlns:p14="http://schemas.microsoft.com/office/powerpoint/2010/main" val="206296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64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6746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65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620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66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52177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09D02B-E08B-4334-A6E1-2090CD796E4A}" type="slidenum">
              <a:rPr lang="en-CA" smtClean="0"/>
              <a:t>79</a:t>
            </a:fld>
            <a:endParaRPr lang="en-CA"/>
          </a:p>
        </p:txBody>
      </p:sp>
    </p:spTree>
    <p:extLst>
      <p:ext uri="{BB962C8B-B14F-4D97-AF65-F5344CB8AC3E}">
        <p14:creationId xmlns:p14="http://schemas.microsoft.com/office/powerpoint/2010/main" val="1709401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09D02B-E08B-4334-A6E1-2090CD796E4A}" type="slidenum">
              <a:rPr lang="en-CA" smtClean="0"/>
              <a:t>84</a:t>
            </a:fld>
            <a:endParaRPr lang="en-CA"/>
          </a:p>
        </p:txBody>
      </p:sp>
    </p:spTree>
    <p:extLst>
      <p:ext uri="{BB962C8B-B14F-4D97-AF65-F5344CB8AC3E}">
        <p14:creationId xmlns:p14="http://schemas.microsoft.com/office/powerpoint/2010/main" val="3810250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09D02B-E08B-4334-A6E1-2090CD796E4A}" type="slidenum">
              <a:rPr lang="en-CA" smtClean="0"/>
              <a:t>88</a:t>
            </a:fld>
            <a:endParaRPr lang="en-CA"/>
          </a:p>
        </p:txBody>
      </p:sp>
    </p:spTree>
    <p:extLst>
      <p:ext uri="{BB962C8B-B14F-4D97-AF65-F5344CB8AC3E}">
        <p14:creationId xmlns:p14="http://schemas.microsoft.com/office/powerpoint/2010/main" val="1021058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Rectangle 2"/>
          <p:cNvSpPr>
            <a:spLocks noGrp="1" noRot="1" noChangeAspect="1" noChangeArrowheads="1" noTextEdit="1"/>
          </p:cNvSpPr>
          <p:nvPr>
            <p:ph type="sldImg"/>
          </p:nvPr>
        </p:nvSpPr>
        <p:spPr>
          <a:ln/>
        </p:spPr>
      </p:sp>
      <p:sp>
        <p:nvSpPr>
          <p:cNvPr id="289797"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7460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6631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Rectangle 2"/>
          <p:cNvSpPr>
            <a:spLocks noGrp="1" noRot="1" noChangeAspect="1" noChangeArrowheads="1" noTextEdit="1"/>
          </p:cNvSpPr>
          <p:nvPr>
            <p:ph type="sldImg"/>
          </p:nvPr>
        </p:nvSpPr>
        <p:spPr>
          <a:ln/>
        </p:spPr>
      </p:sp>
      <p:sp>
        <p:nvSpPr>
          <p:cNvPr id="289797"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35823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Rectangle 2"/>
          <p:cNvSpPr>
            <a:spLocks noGrp="1" noRot="1" noChangeAspect="1" noChangeArrowheads="1" noTextEdit="1"/>
          </p:cNvSpPr>
          <p:nvPr>
            <p:ph type="sldImg"/>
          </p:nvPr>
        </p:nvSpPr>
        <p:spPr>
          <a:ln/>
        </p:spPr>
      </p:sp>
      <p:sp>
        <p:nvSpPr>
          <p:cNvPr id="291845"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58515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09D02B-E08B-4334-A6E1-2090CD796E4A}" type="slidenum">
              <a:rPr lang="en-CA" smtClean="0"/>
              <a:t>97</a:t>
            </a:fld>
            <a:endParaRPr lang="en-CA"/>
          </a:p>
        </p:txBody>
      </p:sp>
    </p:spTree>
    <p:extLst>
      <p:ext uri="{BB962C8B-B14F-4D97-AF65-F5344CB8AC3E}">
        <p14:creationId xmlns:p14="http://schemas.microsoft.com/office/powerpoint/2010/main" val="3543508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18252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00158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2"/>
          <p:cNvSpPr>
            <a:spLocks noGrp="1" noRot="1" noChangeAspect="1" noChangeArrowheads="1" noTextEdit="1"/>
          </p:cNvSpPr>
          <p:nvPr>
            <p:ph type="sldImg"/>
          </p:nvPr>
        </p:nvSpPr>
        <p:spPr>
          <a:ln/>
        </p:spPr>
      </p:sp>
      <p:sp>
        <p:nvSpPr>
          <p:cNvPr id="334853"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17791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2"/>
          <p:cNvSpPr>
            <a:spLocks noGrp="1" noRot="1" noChangeAspect="1" noChangeArrowheads="1" noTextEdit="1"/>
          </p:cNvSpPr>
          <p:nvPr>
            <p:ph type="sldImg"/>
          </p:nvPr>
        </p:nvSpPr>
        <p:spPr>
          <a:xfrm>
            <a:off x="1204913" y="703263"/>
            <a:ext cx="4694237" cy="3521075"/>
          </a:xfrm>
          <a:ln/>
        </p:spPr>
      </p:sp>
      <p:sp>
        <p:nvSpPr>
          <p:cNvPr id="328709" name="Text Box 3"/>
          <p:cNvSpPr txBox="1">
            <a:spLocks noChangeArrowheads="1"/>
          </p:cNvSpPr>
          <p:nvPr/>
        </p:nvSpPr>
        <p:spPr bwMode="auto">
          <a:xfrm>
            <a:off x="1183747" y="4267347"/>
            <a:ext cx="4734983" cy="343461"/>
          </a:xfrm>
          <a:prstGeom prst="rect">
            <a:avLst/>
          </a:prstGeom>
          <a:noFill/>
          <a:ln w="9525">
            <a:noFill/>
            <a:miter lim="800000"/>
            <a:headEnd/>
            <a:tailEnd/>
          </a:ln>
        </p:spPr>
        <p:txBody>
          <a:bodyPr lIns="94208" tIns="47104" rIns="94208" bIns="47104">
            <a:spAutoFit/>
          </a:bodyPr>
          <a:lstStyle/>
          <a:p>
            <a:pPr algn="ctr" defTabSz="942163" eaLnBrk="0" hangingPunct="0"/>
            <a:r>
              <a:rPr lang="en-GB" sz="1600" dirty="0">
                <a:latin typeface="Arial" pitchFamily="34" charset="0"/>
              </a:rPr>
              <a:t>NOTES</a:t>
            </a:r>
            <a:endParaRPr lang="en-GB" sz="2400" b="0" dirty="0"/>
          </a:p>
        </p:txBody>
      </p:sp>
    </p:spTree>
    <p:extLst>
      <p:ext uri="{BB962C8B-B14F-4D97-AF65-F5344CB8AC3E}">
        <p14:creationId xmlns:p14="http://schemas.microsoft.com/office/powerpoint/2010/main" val="2320892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2"/>
          <p:cNvSpPr>
            <a:spLocks noGrp="1" noRot="1" noChangeAspect="1" noChangeArrowheads="1" noTextEdit="1"/>
          </p:cNvSpPr>
          <p:nvPr>
            <p:ph type="sldImg"/>
          </p:nvPr>
        </p:nvSpPr>
        <p:spPr>
          <a:ln/>
        </p:spPr>
      </p:sp>
      <p:sp>
        <p:nvSpPr>
          <p:cNvPr id="334853"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847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09D02B-E08B-4334-A6E1-2090CD796E4A}" type="slidenum">
              <a:rPr lang="en-CA" smtClean="0"/>
              <a:t>109</a:t>
            </a:fld>
            <a:endParaRPr lang="en-CA"/>
          </a:p>
        </p:txBody>
      </p:sp>
    </p:spTree>
    <p:extLst>
      <p:ext uri="{BB962C8B-B14F-4D97-AF65-F5344CB8AC3E}">
        <p14:creationId xmlns:p14="http://schemas.microsoft.com/office/powerpoint/2010/main" val="233309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0385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96900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2"/>
          <p:cNvSpPr>
            <a:spLocks noGrp="1" noRot="1" noChangeAspect="1" noChangeArrowheads="1" noTextEdit="1"/>
          </p:cNvSpPr>
          <p:nvPr>
            <p:ph type="sldImg"/>
          </p:nvPr>
        </p:nvSpPr>
        <p:spPr>
          <a:ln/>
        </p:spPr>
      </p:sp>
      <p:sp>
        <p:nvSpPr>
          <p:cNvPr id="265221" name="Rectangle 3"/>
          <p:cNvSpPr>
            <a:spLocks noGrp="1" noChangeArrowheads="1"/>
          </p:cNvSpPr>
          <p:nvPr>
            <p:ph type="body" idx="1"/>
          </p:nvPr>
        </p:nvSpPr>
        <p:spPr>
          <a:noFill/>
          <a:ln/>
        </p:spPr>
        <p:txBody>
          <a:bodyPr/>
          <a:lstStyle/>
          <a:p>
            <a:pPr eaLnBrk="1" hangingPunct="1">
              <a:buFontTx/>
              <a:buNone/>
            </a:pPr>
            <a:endParaRPr lang="en-US" sz="1000" b="1" dirty="0">
              <a:latin typeface="Arial" pitchFamily="34" charset="0"/>
            </a:endParaRPr>
          </a:p>
        </p:txBody>
      </p:sp>
    </p:spTree>
    <p:extLst>
      <p:ext uri="{BB962C8B-B14F-4D97-AF65-F5344CB8AC3E}">
        <p14:creationId xmlns:p14="http://schemas.microsoft.com/office/powerpoint/2010/main" val="160567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018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5963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746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4336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E76F9-8772-4761-8925-4B7950E1A395}"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797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3A0518-4047-40EF-BA5B-42E4AB337B0A}" type="datetime1">
              <a:rPr lang="en-US" smtClean="0"/>
              <a:t>12/18/2020</a:t>
            </a:fld>
            <a:endParaRPr lang="en-US"/>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315116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7BFA8C-1668-4FFA-9EDF-09008BDA16F6}" type="datetime1">
              <a:rPr lang="en-US" smtClean="0"/>
              <a:t>12/18/2020</a:t>
            </a:fld>
            <a:endParaRPr lang="en-US"/>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24300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42E344-505E-40ED-8D09-7CC17426A3E2}" type="datetime1">
              <a:rPr lang="en-US" smtClean="0"/>
              <a:t>12/18/2020</a:t>
            </a:fld>
            <a:endParaRPr lang="en-US"/>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2195114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507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D7B14-242B-40FF-AF45-D8B7B813F71D}" type="datetime1">
              <a:rPr lang="en-US" smtClean="0"/>
              <a:t>12/18/2020</a:t>
            </a:fld>
            <a:endParaRPr lang="en-US"/>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73440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D7E0C-0AC7-4733-831F-83DB98ECC819}" type="datetime1">
              <a:rPr lang="en-US" smtClean="0"/>
              <a:t>12/18/2020</a:t>
            </a:fld>
            <a:endParaRPr lang="en-US"/>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42380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138BF0-7ED9-4509-8779-D498FFB08664}" type="datetime1">
              <a:rPr lang="en-US" smtClean="0"/>
              <a:t>12/18/2020</a:t>
            </a:fld>
            <a:endParaRPr lang="en-US"/>
          </a:p>
        </p:txBody>
      </p:sp>
      <p:sp>
        <p:nvSpPr>
          <p:cNvPr id="6" name="Footer Placeholder 5"/>
          <p:cNvSpPr>
            <a:spLocks noGrp="1"/>
          </p:cNvSpPr>
          <p:nvPr>
            <p:ph type="ftr" sz="quarter" idx="11"/>
          </p:nvPr>
        </p:nvSpPr>
        <p:spPr/>
        <p:txBody>
          <a:bodyPr/>
          <a:lstStyle/>
          <a:p>
            <a:r>
              <a:rPr lang="en-US"/>
              <a:t>Three E Training</a:t>
            </a:r>
          </a:p>
        </p:txBody>
      </p:sp>
      <p:sp>
        <p:nvSpPr>
          <p:cNvPr id="7" name="Slide Number Placeholder 6"/>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76568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36CFB-8005-41D9-8D4E-16ED7BF1BC39}" type="datetime1">
              <a:rPr lang="en-US" smtClean="0"/>
              <a:t>12/18/2020</a:t>
            </a:fld>
            <a:endParaRPr lang="en-US"/>
          </a:p>
        </p:txBody>
      </p:sp>
      <p:sp>
        <p:nvSpPr>
          <p:cNvPr id="8" name="Footer Placeholder 7"/>
          <p:cNvSpPr>
            <a:spLocks noGrp="1"/>
          </p:cNvSpPr>
          <p:nvPr>
            <p:ph type="ftr" sz="quarter" idx="11"/>
          </p:nvPr>
        </p:nvSpPr>
        <p:spPr/>
        <p:txBody>
          <a:bodyPr/>
          <a:lstStyle/>
          <a:p>
            <a:r>
              <a:rPr lang="en-US"/>
              <a:t>Three E Training</a:t>
            </a:r>
          </a:p>
        </p:txBody>
      </p:sp>
      <p:sp>
        <p:nvSpPr>
          <p:cNvPr id="9" name="Slide Number Placeholder 8"/>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376418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7A7152-6DAF-4A8E-960A-9A5F200527C4}" type="datetime1">
              <a:rPr lang="en-US" smtClean="0"/>
              <a:t>12/18/2020</a:t>
            </a:fld>
            <a:endParaRPr lang="en-US"/>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202943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152A-257C-4BEB-BE18-9CED1316F5EC}" type="datetime1">
              <a:rPr lang="en-US" smtClean="0"/>
              <a:t>12/18/2020</a:t>
            </a:fld>
            <a:endParaRPr lang="en-US"/>
          </a:p>
        </p:txBody>
      </p:sp>
      <p:sp>
        <p:nvSpPr>
          <p:cNvPr id="3" name="Footer Placeholder 2"/>
          <p:cNvSpPr>
            <a:spLocks noGrp="1"/>
          </p:cNvSpPr>
          <p:nvPr>
            <p:ph type="ftr" sz="quarter" idx="11"/>
          </p:nvPr>
        </p:nvSpPr>
        <p:spPr/>
        <p:txBody>
          <a:bodyPr/>
          <a:lstStyle/>
          <a:p>
            <a:r>
              <a:rPr lang="en-US"/>
              <a:t>Three E Training</a:t>
            </a:r>
          </a:p>
        </p:txBody>
      </p:sp>
      <p:sp>
        <p:nvSpPr>
          <p:cNvPr id="4" name="Slide Number Placeholder 3"/>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148756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5CB6B-D0F4-48B7-83C3-EB6782031168}" type="datetime1">
              <a:rPr lang="en-US" smtClean="0"/>
              <a:t>12/18/2020</a:t>
            </a:fld>
            <a:endParaRPr lang="en-US"/>
          </a:p>
        </p:txBody>
      </p:sp>
      <p:sp>
        <p:nvSpPr>
          <p:cNvPr id="6" name="Footer Placeholder 5"/>
          <p:cNvSpPr>
            <a:spLocks noGrp="1"/>
          </p:cNvSpPr>
          <p:nvPr>
            <p:ph type="ftr" sz="quarter" idx="11"/>
          </p:nvPr>
        </p:nvSpPr>
        <p:spPr/>
        <p:txBody>
          <a:bodyPr/>
          <a:lstStyle/>
          <a:p>
            <a:r>
              <a:rPr lang="en-US"/>
              <a:t>Three E Training</a:t>
            </a:r>
          </a:p>
        </p:txBody>
      </p:sp>
      <p:sp>
        <p:nvSpPr>
          <p:cNvPr id="7" name="Slide Number Placeholder 6"/>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336293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9B133A-2137-40B3-8FF9-6ED451015204}" type="datetime1">
              <a:rPr lang="en-US" smtClean="0"/>
              <a:t>12/18/2020</a:t>
            </a:fld>
            <a:endParaRPr lang="en-US"/>
          </a:p>
        </p:txBody>
      </p:sp>
      <p:sp>
        <p:nvSpPr>
          <p:cNvPr id="6" name="Footer Placeholder 5"/>
          <p:cNvSpPr>
            <a:spLocks noGrp="1"/>
          </p:cNvSpPr>
          <p:nvPr>
            <p:ph type="ftr" sz="quarter" idx="11"/>
          </p:nvPr>
        </p:nvSpPr>
        <p:spPr/>
        <p:txBody>
          <a:bodyPr/>
          <a:lstStyle/>
          <a:p>
            <a:r>
              <a:rPr lang="en-US"/>
              <a:t>Three E Training</a:t>
            </a:r>
          </a:p>
        </p:txBody>
      </p:sp>
      <p:sp>
        <p:nvSpPr>
          <p:cNvPr id="7" name="Slide Number Placeholder 6"/>
          <p:cNvSpPr>
            <a:spLocks noGrp="1"/>
          </p:cNvSpPr>
          <p:nvPr>
            <p:ph type="sldNum" sz="quarter" idx="12"/>
          </p:nvPr>
        </p:nvSpPr>
        <p:spPr/>
        <p:txBody>
          <a:bodyPr/>
          <a:lstStyle/>
          <a:p>
            <a:fld id="{593EB611-E2E0-40C5-A926-7F482A5E023B}" type="slidenum">
              <a:rPr lang="en-US" smtClean="0"/>
              <a:pPr/>
              <a:t>‹#›</a:t>
            </a:fld>
            <a:endParaRPr lang="en-US"/>
          </a:p>
        </p:txBody>
      </p:sp>
    </p:spTree>
    <p:extLst>
      <p:ext uri="{BB962C8B-B14F-4D97-AF65-F5344CB8AC3E}">
        <p14:creationId xmlns:p14="http://schemas.microsoft.com/office/powerpoint/2010/main" val="275722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92A30-E0E5-404F-BF69-5953AD4B8FEA}" type="datetime1">
              <a:rPr lang="en-US" smtClean="0"/>
              <a:t>12/18/2020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Three E Training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EB611-E2E0-40C5-A926-7F482A5E023B}" type="slidenum">
              <a:rPr lang="en-US" smtClean="0"/>
              <a:pPr/>
              <a:t>‹#›</a:t>
            </a:fld>
            <a:endParaRPr lang="en-US"/>
          </a:p>
        </p:txBody>
      </p:sp>
    </p:spTree>
    <p:extLst>
      <p:ext uri="{BB962C8B-B14F-4D97-AF65-F5344CB8AC3E}">
        <p14:creationId xmlns:p14="http://schemas.microsoft.com/office/powerpoint/2010/main" val="1134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2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25.xml"/><Relationship Id="rId4" Type="http://schemas.openxmlformats.org/officeDocument/2006/relationships/image" Target="../media/image38.w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26.xml"/></Relationships>
</file>

<file path=ppt/slides/_rels/slide10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05.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40.png"/><Relationship Id="rId4"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41.png"/><Relationship Id="rId4"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42.png"/><Relationship Id="rId4"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43.png"/><Relationship Id="rId4"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40.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1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slideLayout" Target="../slideLayouts/slideLayout2.xml"/><Relationship Id="rId1" Type="http://schemas.openxmlformats.org/officeDocument/2006/relationships/tags" Target="../tags/tag142.xml"/><Relationship Id="rId4" Type="http://schemas.openxmlformats.org/officeDocument/2006/relationships/image" Target="../media/image46.jp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43.xml"/><Relationship Id="rId5" Type="http://schemas.openxmlformats.org/officeDocument/2006/relationships/image" Target="../media/image47.jpg"/><Relationship Id="rId4" Type="http://schemas.openxmlformats.org/officeDocument/2006/relationships/image" Target="../media/image45.jp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144.xml"/><Relationship Id="rId6" Type="http://schemas.openxmlformats.org/officeDocument/2006/relationships/image" Target="../media/image48.jpg"/><Relationship Id="rId5" Type="http://schemas.openxmlformats.org/officeDocument/2006/relationships/image" Target="../media/image1.gif"/><Relationship Id="rId4" Type="http://schemas.openxmlformats.org/officeDocument/2006/relationships/hyperlink" Target="http://www.3etraining.ca/" TargetMode="Externa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9.png"/><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22.sv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20.xml"/><Relationship Id="rId7" Type="http://schemas.openxmlformats.org/officeDocument/2006/relationships/diagramQuickStyle" Target="../diagrams/quickStyle2.xml"/><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3.jpeg"/><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24.png"/><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5.png"/><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6.png"/><Relationship Id="rId4"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1.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6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gif"/><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22.sv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5.xml"/><Relationship Id="rId1" Type="http://schemas.openxmlformats.org/officeDocument/2006/relationships/tags" Target="../tags/tag85.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31.png"/><Relationship Id="rId4"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32.png"/><Relationship Id="rId4"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00.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05.xml"/><Relationship Id="rId5" Type="http://schemas.openxmlformats.org/officeDocument/2006/relationships/image" Target="../media/image22.sv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8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33.png"/><Relationship Id="rId4"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22.svg"/><Relationship Id="rId4" Type="http://schemas.openxmlformats.org/officeDocument/2006/relationships/image" Target="../media/image21.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9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9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1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18.xml"/><Relationship Id="rId4" Type="http://schemas.openxmlformats.org/officeDocument/2006/relationships/image" Target="../media/image36.jpeg"/></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20.xml"/><Relationship Id="rId5" Type="http://schemas.openxmlformats.org/officeDocument/2006/relationships/image" Target="../media/image22.svg"/><Relationship Id="rId4" Type="http://schemas.openxmlformats.org/officeDocument/2006/relationships/image" Target="../media/image21.png"/></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305800" cy="5181600"/>
          </a:xfrm>
        </p:spPr>
        <p:txBody>
          <a:bodyPr>
            <a:noAutofit/>
          </a:bodyPr>
          <a:lstStyle/>
          <a:p>
            <a:r>
              <a:rPr lang="en-US" sz="4800" dirty="0"/>
              <a:t>Writing Great Proposals </a:t>
            </a:r>
            <a:br>
              <a:rPr lang="en-US" sz="4800" dirty="0"/>
            </a:br>
            <a:r>
              <a:rPr lang="en-US" sz="4800" dirty="0"/>
              <a:t>for Government </a:t>
            </a:r>
            <a:br>
              <a:rPr lang="en-US" sz="5600" dirty="0"/>
            </a:br>
            <a:r>
              <a:rPr lang="en-US" sz="2800" b="1" dirty="0"/>
              <a:t> </a:t>
            </a:r>
            <a:br>
              <a:rPr lang="en-US" sz="5600" dirty="0"/>
            </a:br>
            <a:r>
              <a:rPr lang="en-US" sz="2400" dirty="0"/>
              <a:t>Understanding EOI Rules &amp; </a:t>
            </a:r>
            <a:br>
              <a:rPr lang="en-US" sz="2400" dirty="0"/>
            </a:br>
            <a:r>
              <a:rPr lang="en-US" sz="2400" dirty="0"/>
              <a:t>Tools for Service Providers </a:t>
            </a:r>
            <a:br>
              <a:rPr lang="en-US" sz="2800" dirty="0"/>
            </a:br>
            <a:br>
              <a:rPr lang="en-US" sz="2800" dirty="0"/>
            </a:br>
            <a:r>
              <a:rPr lang="en-US" sz="3200" b="1" dirty="0"/>
              <a:t>ALIGN MEMBERS</a:t>
            </a:r>
            <a:br>
              <a:rPr lang="en-US" sz="2000" dirty="0"/>
            </a:br>
            <a:r>
              <a:rPr lang="en-US" sz="2000" dirty="0"/>
              <a:t>December 17 &amp; 19, 2019</a:t>
            </a:r>
            <a:br>
              <a:rPr lang="en-CA" sz="2400" dirty="0"/>
            </a:br>
            <a:br>
              <a:rPr lang="en-CA" sz="2400" dirty="0"/>
            </a:br>
            <a:endParaRPr lang="en-US" sz="2400" dirty="0"/>
          </a:p>
        </p:txBody>
      </p:sp>
      <p:sp>
        <p:nvSpPr>
          <p:cNvPr id="5" name="Rectangle 3"/>
          <p:cNvSpPr>
            <a:spLocks noChangeArrowheads="1"/>
          </p:cNvSpPr>
          <p:nvPr/>
        </p:nvSpPr>
        <p:spPr bwMode="auto">
          <a:xfrm>
            <a:off x="4921200" y="5334000"/>
            <a:ext cx="3613200" cy="1371600"/>
          </a:xfrm>
          <a:prstGeom prst="rect">
            <a:avLst/>
          </a:prstGeom>
          <a:noFill/>
          <a:ln w="9525">
            <a:noFill/>
            <a:miter lim="800000"/>
            <a:headEnd/>
            <a:tailEnd/>
          </a:ln>
        </p:spPr>
        <p:txBody>
          <a:bodyPr/>
          <a:lstStyle/>
          <a:p>
            <a:pPr marL="341313" indent="-341313" algn="r" defTabSz="912813">
              <a:spcBef>
                <a:spcPct val="20000"/>
              </a:spcBef>
            </a:pPr>
            <a:r>
              <a:rPr lang="en-US" sz="1600" dirty="0">
                <a:solidFill>
                  <a:srgbClr val="0E3880"/>
                </a:solidFill>
                <a:latin typeface="Arial" charset="0"/>
              </a:rPr>
              <a:t>Developed and delivered by </a:t>
            </a:r>
            <a:br>
              <a:rPr lang="en-US" sz="1600" dirty="0">
                <a:solidFill>
                  <a:srgbClr val="0E3880"/>
                </a:solidFill>
                <a:latin typeface="Arial" charset="0"/>
              </a:rPr>
            </a:br>
            <a:r>
              <a:rPr lang="en-US" sz="1600" dirty="0">
                <a:solidFill>
                  <a:srgbClr val="0E3880"/>
                </a:solidFill>
                <a:latin typeface="Arial" charset="0"/>
              </a:rPr>
              <a:t>Three</a:t>
            </a:r>
            <a:r>
              <a:rPr lang="en-US" sz="1600" dirty="0">
                <a:solidFill>
                  <a:srgbClr val="0E3880"/>
                </a:solidFill>
                <a:latin typeface="Arial" charset="0"/>
                <a:sym typeface="Symbol"/>
              </a:rPr>
              <a:t> E </a:t>
            </a:r>
            <a:r>
              <a:rPr lang="en-US" sz="1600" dirty="0">
                <a:solidFill>
                  <a:srgbClr val="0E3880"/>
                </a:solidFill>
                <a:latin typeface="Arial" charset="0"/>
              </a:rPr>
              <a:t>Training Inc.</a:t>
            </a:r>
          </a:p>
          <a:p>
            <a:pPr marL="341313" indent="-341313" algn="r" defTabSz="912813">
              <a:spcBef>
                <a:spcPct val="20000"/>
              </a:spcBef>
            </a:pPr>
            <a:r>
              <a:rPr lang="en-US" sz="1600" dirty="0">
                <a:solidFill>
                  <a:srgbClr val="0E3880"/>
                </a:solidFill>
                <a:latin typeface="Arial" charset="0"/>
              </a:rPr>
              <a:t>Edmonton, Alberta</a:t>
            </a:r>
          </a:p>
          <a:p>
            <a:pPr marL="341313" indent="-341313" algn="r" defTabSz="912813">
              <a:spcBef>
                <a:spcPct val="20000"/>
              </a:spcBef>
            </a:pPr>
            <a:r>
              <a:rPr lang="en-US" sz="1600" dirty="0">
                <a:solidFill>
                  <a:srgbClr val="0E3880"/>
                </a:solidFill>
                <a:latin typeface="Arial" charset="0"/>
              </a:rPr>
              <a:t>www.3etraining.ca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5043425"/>
            <a:ext cx="4464000" cy="1784095"/>
          </a:xfrm>
          <a:prstGeom prst="rect">
            <a:avLst/>
          </a:prstGeom>
        </p:spPr>
      </p:pic>
      <p:sp>
        <p:nvSpPr>
          <p:cNvPr id="4" name="Footer Placeholder 3"/>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1</a:t>
            </a:fld>
            <a:endParaRPr lang="en-US"/>
          </a:p>
        </p:txBody>
      </p:sp>
    </p:spTree>
    <p:custDataLst>
      <p:tags r:id="rId1"/>
    </p:custDataLst>
    <p:extLst>
      <p:ext uri="{BB962C8B-B14F-4D97-AF65-F5344CB8AC3E}">
        <p14:creationId xmlns:p14="http://schemas.microsoft.com/office/powerpoint/2010/main" val="2567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PQuestion"/>
          <p:cNvSpPr>
            <a:spLocks noGrp="1" noChangeArrowheads="1"/>
          </p:cNvSpPr>
          <p:nvPr>
            <p:ph type="title"/>
          </p:nvPr>
        </p:nvSpPr>
        <p:spPr>
          <a:xfrm>
            <a:off x="228600" y="1371600"/>
            <a:ext cx="8610600" cy="152400"/>
          </a:xfrm>
        </p:spPr>
        <p:txBody>
          <a:bodyPr>
            <a:noAutofit/>
          </a:bodyPr>
          <a:lstStyle/>
          <a:p>
            <a:pPr eaLnBrk="1" hangingPunct="1"/>
            <a:r>
              <a:rPr lang="en-CA" b="1" dirty="0">
                <a:solidFill>
                  <a:schemeClr val="hlink"/>
                </a:solidFill>
              </a:rPr>
              <a:t>Practice voting…</a:t>
            </a:r>
            <a:br>
              <a:rPr lang="en-CA" b="1" dirty="0">
                <a:solidFill>
                  <a:schemeClr val="hlink"/>
                </a:solidFill>
              </a:rPr>
            </a:br>
            <a:r>
              <a:rPr lang="en-CA" b="1" dirty="0">
                <a:solidFill>
                  <a:schemeClr val="hlink"/>
                </a:solidFill>
              </a:rPr>
              <a:t>What is your opinion?</a:t>
            </a:r>
            <a:br>
              <a:rPr lang="en-CA" dirty="0">
                <a:solidFill>
                  <a:schemeClr val="hlink"/>
                </a:solidFill>
              </a:rPr>
            </a:br>
            <a:br>
              <a:rPr lang="en-CA" dirty="0">
                <a:solidFill>
                  <a:schemeClr val="hlink"/>
                </a:solidFill>
              </a:rPr>
            </a:br>
            <a:r>
              <a:rPr lang="en-CA" sz="3200" dirty="0">
                <a:solidFill>
                  <a:schemeClr val="hlink"/>
                </a:solidFill>
              </a:rPr>
              <a:t>I am already very excited about Christmas!</a:t>
            </a:r>
          </a:p>
        </p:txBody>
      </p:sp>
      <p:sp>
        <p:nvSpPr>
          <p:cNvPr id="3" name="TPChart" descr="1. got 0.62, 2. got 0.38, ">
            <a:extLst>
              <a:ext uri="{FF2B5EF4-FFF2-40B4-BE49-F238E27FC236}">
                <a16:creationId xmlns:a16="http://schemas.microsoft.com/office/drawing/2014/main" id="{9B8373B5-A61A-416E-A4FE-24DF68937801}"/>
              </a:ext>
            </a:extLst>
          </p:cNvPr>
          <p:cNvSpPr/>
          <p:nvPr>
            <p:custDataLst>
              <p:tags r:id="rId2"/>
            </p:custDataLst>
          </p:nvPr>
        </p:nvSpPr>
        <p:spPr bwMode="auto">
          <a:xfrm>
            <a:off x="4533901" y="2819400"/>
            <a:ext cx="3771900" cy="3505199"/>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26628" name="TPAnswers"/>
          <p:cNvSpPr>
            <a:spLocks noGrp="1" noChangeArrowheads="1"/>
          </p:cNvSpPr>
          <p:nvPr>
            <p:ph type="body" idx="1"/>
            <p:custDataLst>
              <p:tags r:id="rId3"/>
            </p:custDataLst>
          </p:nvPr>
        </p:nvSpPr>
        <p:spPr>
          <a:xfrm>
            <a:off x="457200" y="3124200"/>
            <a:ext cx="4114800" cy="2590800"/>
          </a:xfrm>
        </p:spPr>
        <p:txBody>
          <a:bodyPr/>
          <a:lstStyle/>
          <a:p>
            <a:pPr marL="609600" indent="-609600" eaLnBrk="1" hangingPunct="1">
              <a:buFont typeface="Wingdings" pitchFamily="2" charset="2"/>
              <a:buAutoNum type="arabicPeriod"/>
            </a:pPr>
            <a:r>
              <a:rPr lang="en-CA" dirty="0"/>
              <a:t>True</a:t>
            </a:r>
          </a:p>
          <a:p>
            <a:pPr marL="609600" indent="-609600" eaLnBrk="1" hangingPunct="1">
              <a:buFont typeface="Wingdings" pitchFamily="2" charset="2"/>
              <a:buAutoNum type="arabicPeriod"/>
            </a:pPr>
            <a:r>
              <a:rPr lang="en-CA" dirty="0"/>
              <a:t>False</a:t>
            </a:r>
          </a:p>
        </p:txBody>
      </p:sp>
      <p:sp>
        <p:nvSpPr>
          <p:cNvPr id="2" name="TPPolling">
            <a:extLst>
              <a:ext uri="{FF2B5EF4-FFF2-40B4-BE49-F238E27FC236}">
                <a16:creationId xmlns:a16="http://schemas.microsoft.com/office/drawing/2014/main" id="{3F329C88-67E8-4926-B98E-EB8C5892E5FC}"/>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ctr"/>
            <a:r>
              <a:rPr lang="en-US" sz="3600" dirty="0">
                <a:solidFill>
                  <a:schemeClr val="hlink"/>
                </a:solidFill>
                <a:latin typeface="Tahoma" pitchFamily="34" charset="0"/>
              </a:rPr>
              <a:t> </a:t>
            </a:r>
            <a:r>
              <a:rPr lang="en-US" sz="3600" b="1" dirty="0">
                <a:solidFill>
                  <a:schemeClr val="accent1"/>
                </a:solidFill>
                <a:latin typeface="Tahoma" pitchFamily="34" charset="0"/>
              </a:rPr>
              <a:t>Service provider </a:t>
            </a:r>
          </a:p>
          <a:p>
            <a:pPr algn="ctr"/>
            <a:r>
              <a:rPr lang="en-US" sz="3600" b="1" dirty="0">
                <a:solidFill>
                  <a:schemeClr val="accent1"/>
                </a:solidFill>
                <a:latin typeface="Tahoma" pitchFamily="34" charset="0"/>
              </a:rPr>
              <a:t>Q &amp; A sessions</a:t>
            </a:r>
            <a:endParaRPr lang="en-US" sz="4000" b="1" i="1" dirty="0">
              <a:solidFill>
                <a:schemeClr val="accent1"/>
              </a:solidFill>
              <a:latin typeface="Tahoma" pitchFamily="34" charset="0"/>
            </a:endParaRPr>
          </a:p>
        </p:txBody>
      </p:sp>
      <p:sp>
        <p:nvSpPr>
          <p:cNvPr id="112643" name="Rectangle 3"/>
          <p:cNvSpPr>
            <a:spLocks noChangeArrowheads="1"/>
          </p:cNvSpPr>
          <p:nvPr/>
        </p:nvSpPr>
        <p:spPr bwMode="auto">
          <a:xfrm>
            <a:off x="609600" y="1371600"/>
            <a:ext cx="8153400" cy="4495800"/>
          </a:xfrm>
          <a:prstGeom prst="rect">
            <a:avLst/>
          </a:prstGeom>
          <a:noFill/>
          <a:ln w="9525">
            <a:noFill/>
            <a:miter lim="800000"/>
            <a:headEnd/>
            <a:tailEnd/>
          </a:ln>
        </p:spPr>
        <p:txBody>
          <a:bodyPr/>
          <a:lstStyle/>
          <a:p>
            <a:pPr>
              <a:spcBef>
                <a:spcPct val="20000"/>
              </a:spcBef>
              <a:buClr>
                <a:schemeClr val="accent2"/>
              </a:buClr>
            </a:pPr>
            <a:endParaRPr lang="en-US" sz="3200" b="0" dirty="0">
              <a:latin typeface="Arial" pitchFamily="34" charset="0"/>
            </a:endParaRPr>
          </a:p>
          <a:p>
            <a:pPr marL="342900" indent="-342900">
              <a:spcBef>
                <a:spcPct val="20000"/>
              </a:spcBef>
              <a:spcAft>
                <a:spcPct val="25000"/>
              </a:spcAft>
              <a:buClr>
                <a:schemeClr val="accent2"/>
              </a:buClr>
              <a:buFont typeface="Wingdings" pitchFamily="2" charset="2"/>
              <a:buChar char="§"/>
            </a:pPr>
            <a:r>
              <a:rPr lang="en-US" sz="3200" b="0" dirty="0">
                <a:latin typeface="Arial" pitchFamily="34" charset="0"/>
              </a:rPr>
              <a:t>All questions regarding EOI were sent prior to Q &amp; A sessions</a:t>
            </a:r>
          </a:p>
          <a:p>
            <a:pPr marL="342900" indent="-342900">
              <a:spcBef>
                <a:spcPct val="20000"/>
              </a:spcBef>
              <a:spcAft>
                <a:spcPct val="25000"/>
              </a:spcAft>
              <a:buClr>
                <a:schemeClr val="accent2"/>
              </a:buClr>
              <a:buFont typeface="Wingdings" pitchFamily="2" charset="2"/>
              <a:buChar char="§"/>
            </a:pPr>
            <a:r>
              <a:rPr lang="en-US" sz="3200" b="0" dirty="0">
                <a:latin typeface="Arial" pitchFamily="34" charset="0"/>
              </a:rPr>
              <a:t>All questions asked were recorded, and all answers were written and sent out to attendees at the Q &amp; A</a:t>
            </a:r>
          </a:p>
          <a:p>
            <a:pPr marL="342900" indent="-342900">
              <a:spcBef>
                <a:spcPct val="20000"/>
              </a:spcBef>
              <a:spcAft>
                <a:spcPct val="25000"/>
              </a:spcAft>
              <a:buClr>
                <a:schemeClr val="accent2"/>
              </a:buClr>
              <a:buFont typeface="Wingdings" pitchFamily="2" charset="2"/>
              <a:buChar char="§"/>
            </a:pPr>
            <a:endParaRPr lang="en-US" sz="2800" b="0" dirty="0">
              <a:latin typeface="Arial" pitchFamily="34" charset="0"/>
            </a:endParaRPr>
          </a:p>
          <a:p>
            <a:pPr marL="342900" indent="-342900">
              <a:spcBef>
                <a:spcPct val="20000"/>
              </a:spcBef>
              <a:spcAft>
                <a:spcPct val="25000"/>
              </a:spcAft>
              <a:buClr>
                <a:schemeClr val="accent2"/>
              </a:buClr>
              <a:buFont typeface="Wingdings" pitchFamily="2" charset="2"/>
              <a:buChar char="§"/>
            </a:pPr>
            <a:endParaRPr lang="en-US" sz="2800" b="0" dirty="0">
              <a:latin typeface="Arial" pitchFamily="34" charset="0"/>
            </a:endParaRPr>
          </a:p>
          <a:p>
            <a:pPr marL="342900" indent="-342900">
              <a:spcBef>
                <a:spcPct val="20000"/>
              </a:spcBef>
              <a:buClr>
                <a:schemeClr val="accent2"/>
              </a:buClr>
              <a:buFont typeface="Wingdings" pitchFamily="2" charset="2"/>
              <a:buChar char="§"/>
            </a:pPr>
            <a:endParaRPr lang="en-US" sz="3000" b="0" dirty="0">
              <a:latin typeface="Arial" pitchFamily="34" charset="0"/>
            </a:endParaRPr>
          </a:p>
        </p:txBody>
      </p:sp>
      <p:sp>
        <p:nvSpPr>
          <p:cNvPr id="5" name="TextBox 4"/>
          <p:cNvSpPr txBox="1"/>
          <p:nvPr/>
        </p:nvSpPr>
        <p:spPr>
          <a:xfrm>
            <a:off x="4876800" y="2514600"/>
            <a:ext cx="4267200" cy="523220"/>
          </a:xfrm>
          <a:prstGeom prst="rect">
            <a:avLst/>
          </a:prstGeom>
          <a:noFill/>
        </p:spPr>
        <p:txBody>
          <a:bodyPr wrap="square">
            <a:spAutoFit/>
          </a:bodyPr>
          <a:lstStyle/>
          <a:p>
            <a:pPr>
              <a:defRPr/>
            </a:pPr>
            <a:r>
              <a:rPr lang="en-US" sz="2800" dirty="0">
                <a:solidFill>
                  <a:srgbClr val="C00000"/>
                </a:solidFill>
                <a:latin typeface="+mn-lt"/>
              </a:rPr>
              <a:t>       </a:t>
            </a:r>
            <a:endParaRPr lang="en-US" sz="2800" i="1" dirty="0">
              <a:solidFill>
                <a:srgbClr val="C00000"/>
              </a:solidFill>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8600" y="381000"/>
            <a:ext cx="8763000" cy="1143000"/>
          </a:xfrm>
        </p:spPr>
        <p:txBody>
          <a:bodyPr/>
          <a:lstStyle/>
          <a:p>
            <a:pPr algn="ctr" eaLnBrk="1" hangingPunct="1"/>
            <a:r>
              <a:rPr lang="en-US" sz="4000" b="1" dirty="0">
                <a:solidFill>
                  <a:srgbClr val="0070C0"/>
                </a:solidFill>
              </a:rPr>
              <a:t>Other Service Provider Considerations</a:t>
            </a:r>
          </a:p>
        </p:txBody>
      </p:sp>
      <p:sp>
        <p:nvSpPr>
          <p:cNvPr id="179203" name="Rectangle 3"/>
          <p:cNvSpPr>
            <a:spLocks noGrp="1" noChangeArrowheads="1"/>
          </p:cNvSpPr>
          <p:nvPr>
            <p:ph type="body" sz="half" idx="1"/>
          </p:nvPr>
        </p:nvSpPr>
        <p:spPr>
          <a:xfrm>
            <a:off x="609600" y="1828800"/>
            <a:ext cx="7391400" cy="4557712"/>
          </a:xfrm>
        </p:spPr>
        <p:txBody>
          <a:bodyPr/>
          <a:lstStyle/>
          <a:p>
            <a:pPr eaLnBrk="1" hangingPunct="1">
              <a:spcAft>
                <a:spcPct val="45000"/>
              </a:spcAft>
            </a:pPr>
            <a:r>
              <a:rPr lang="en-US" b="1" dirty="0"/>
              <a:t>Awareness of being a lobbyist (</a:t>
            </a:r>
            <a:r>
              <a:rPr lang="en-US" b="1" i="1" dirty="0"/>
              <a:t>Lobby Act</a:t>
            </a:r>
            <a:r>
              <a:rPr lang="en-US" b="1" dirty="0"/>
              <a:t>)</a:t>
            </a:r>
          </a:p>
          <a:p>
            <a:pPr eaLnBrk="1" hangingPunct="1">
              <a:spcAft>
                <a:spcPct val="45000"/>
              </a:spcAft>
            </a:pPr>
            <a:r>
              <a:rPr lang="en-US" b="1" dirty="0"/>
              <a:t>Confidential dealings with government</a:t>
            </a:r>
          </a:p>
          <a:p>
            <a:pPr eaLnBrk="1" hangingPunct="1"/>
            <a:r>
              <a:rPr lang="en-US" b="1" dirty="0"/>
              <a:t>Intellectual Property Ownership</a:t>
            </a:r>
          </a:p>
          <a:p>
            <a:pPr eaLnBrk="1" hangingPunct="1"/>
            <a:endParaRPr lang="en-US" b="1" dirty="0"/>
          </a:p>
          <a:p>
            <a:pPr eaLnBrk="1" hangingPunct="1"/>
            <a:r>
              <a:rPr lang="en-US" b="1" dirty="0"/>
              <a:t>Awareness of Conflict of Interests – real or perceived</a:t>
            </a:r>
          </a:p>
        </p:txBody>
      </p:sp>
      <p:sp>
        <p:nvSpPr>
          <p:cNvPr id="179204" name="Rectangle 4"/>
          <p:cNvSpPr>
            <a:spLocks noGrp="1" noChangeArrowheads="1"/>
          </p:cNvSpPr>
          <p:nvPr>
            <p:ph type="body" sz="half" idx="2"/>
          </p:nvPr>
        </p:nvSpPr>
        <p:spPr>
          <a:xfrm flipH="1">
            <a:off x="9143999" y="1524000"/>
            <a:ext cx="1066801" cy="4862513"/>
          </a:xfrm>
        </p:spPr>
        <p:txBody>
          <a:bodyPr/>
          <a:lstStyle/>
          <a:p>
            <a:pPr marL="966788" lvl="1" indent="-341313" eaLnBrk="1" hangingPunct="1">
              <a:buNone/>
            </a:pPr>
            <a:endParaRPr lang="en-US" sz="2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blinds(horizontal)">
                                      <p:cBhvr>
                                        <p:cTn id="7" dur="500"/>
                                        <p:tgtEl>
                                          <p:spTgt spid="1792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304800"/>
            <a:ext cx="8077200" cy="1390650"/>
          </a:xfrm>
        </p:spPr>
        <p:txBody>
          <a:bodyPr/>
          <a:lstStyle/>
          <a:p>
            <a:pPr algn="ctr" eaLnBrk="1" hangingPunct="1"/>
            <a:r>
              <a:rPr lang="en-US" sz="4000" b="1" dirty="0">
                <a:solidFill>
                  <a:schemeClr val="accent1"/>
                </a:solidFill>
              </a:rPr>
              <a:t>Awareness of Conflict of </a:t>
            </a:r>
            <a:br>
              <a:rPr lang="en-US" sz="4000" b="1" dirty="0">
                <a:solidFill>
                  <a:schemeClr val="accent1"/>
                </a:solidFill>
              </a:rPr>
            </a:br>
            <a:r>
              <a:rPr lang="en-US" sz="4000" b="1" dirty="0">
                <a:solidFill>
                  <a:schemeClr val="accent1"/>
                </a:solidFill>
              </a:rPr>
              <a:t>Interest Guidelines</a:t>
            </a:r>
          </a:p>
        </p:txBody>
      </p:sp>
      <p:sp>
        <p:nvSpPr>
          <p:cNvPr id="173059" name="Rectangle 3"/>
          <p:cNvSpPr>
            <a:spLocks noGrp="1" noChangeArrowheads="1"/>
          </p:cNvSpPr>
          <p:nvPr>
            <p:ph type="body" idx="1"/>
          </p:nvPr>
        </p:nvSpPr>
        <p:spPr>
          <a:xfrm>
            <a:off x="3048000" y="1695450"/>
            <a:ext cx="6172200" cy="4857750"/>
          </a:xfrm>
        </p:spPr>
        <p:txBody>
          <a:bodyPr>
            <a:normAutofit fontScale="92500" lnSpcReduction="10000"/>
          </a:bodyPr>
          <a:lstStyle/>
          <a:p>
            <a:pPr eaLnBrk="1" hangingPunct="1">
              <a:lnSpc>
                <a:spcPct val="90000"/>
              </a:lnSpc>
              <a:buFont typeface="Wingdings" pitchFamily="2" charset="2"/>
              <a:buNone/>
            </a:pPr>
            <a:endParaRPr lang="en-US" dirty="0"/>
          </a:p>
          <a:p>
            <a:pPr eaLnBrk="1" hangingPunct="1">
              <a:lnSpc>
                <a:spcPct val="90000"/>
              </a:lnSpc>
            </a:pPr>
            <a:r>
              <a:rPr lang="en-US" sz="2800" dirty="0"/>
              <a:t>No preferential treatment, fair and open for all service providers</a:t>
            </a:r>
          </a:p>
          <a:p>
            <a:pPr lvl="1" eaLnBrk="1" hangingPunct="1">
              <a:lnSpc>
                <a:spcPct val="90000"/>
              </a:lnSpc>
            </a:pPr>
            <a:r>
              <a:rPr lang="en-US" sz="2400" dirty="0"/>
              <a:t>E.g. no family member/spousal type relationships</a:t>
            </a:r>
          </a:p>
          <a:p>
            <a:pPr eaLnBrk="1" hangingPunct="1">
              <a:lnSpc>
                <a:spcPct val="90000"/>
              </a:lnSpc>
            </a:pPr>
            <a:r>
              <a:rPr lang="en-US" sz="2800" dirty="0"/>
              <a:t>Government is to be unbiased and objective</a:t>
            </a:r>
          </a:p>
          <a:p>
            <a:pPr eaLnBrk="1" hangingPunct="1">
              <a:lnSpc>
                <a:spcPct val="90000"/>
              </a:lnSpc>
            </a:pPr>
            <a:r>
              <a:rPr lang="en-US" sz="2800" dirty="0"/>
              <a:t>No disclosure of confidential service provider or government or client information</a:t>
            </a:r>
          </a:p>
          <a:p>
            <a:pPr eaLnBrk="1" hangingPunct="1">
              <a:lnSpc>
                <a:spcPct val="90000"/>
              </a:lnSpc>
            </a:pPr>
            <a:r>
              <a:rPr lang="en-US" sz="2800" dirty="0"/>
              <a:t>Service providers must disclose any conflicts that they are aware of (including possible “perceived conflicts”) </a:t>
            </a:r>
          </a:p>
        </p:txBody>
      </p:sp>
      <p:pic>
        <p:nvPicPr>
          <p:cNvPr id="173060" name="Picture 4" descr="BD05357_"/>
          <p:cNvPicPr>
            <a:picLocks noChangeAspect="1" noChangeArrowheads="1"/>
          </p:cNvPicPr>
          <p:nvPr/>
        </p:nvPicPr>
        <p:blipFill>
          <a:blip r:embed="rId4" cstate="print"/>
          <a:srcRect/>
          <a:stretch>
            <a:fillRect/>
          </a:stretch>
        </p:blipFill>
        <p:spPr bwMode="auto">
          <a:xfrm>
            <a:off x="304800" y="1695450"/>
            <a:ext cx="2590800" cy="3943350"/>
          </a:xfrm>
          <a:prstGeom prst="rect">
            <a:avLst/>
          </a:prstGeom>
          <a:noFill/>
          <a:ln w="9525">
            <a:noFill/>
            <a:miter lim="800000"/>
            <a:headEnd/>
            <a:tailEnd/>
          </a:ln>
        </p:spPr>
      </p:pic>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8600" y="381000"/>
            <a:ext cx="8763000" cy="1143000"/>
          </a:xfrm>
        </p:spPr>
        <p:txBody>
          <a:bodyPr/>
          <a:lstStyle/>
          <a:p>
            <a:pPr algn="ctr" eaLnBrk="1" hangingPunct="1"/>
            <a:r>
              <a:rPr lang="en-US" sz="4000" b="1" dirty="0">
                <a:solidFill>
                  <a:srgbClr val="0070C0"/>
                </a:solidFill>
              </a:rPr>
              <a:t>Debriefing Process</a:t>
            </a:r>
          </a:p>
        </p:txBody>
      </p:sp>
      <p:sp>
        <p:nvSpPr>
          <p:cNvPr id="179203" name="Rectangle 3"/>
          <p:cNvSpPr>
            <a:spLocks noGrp="1" noChangeArrowheads="1"/>
          </p:cNvSpPr>
          <p:nvPr>
            <p:ph type="body" sz="half" idx="1"/>
          </p:nvPr>
        </p:nvSpPr>
        <p:spPr>
          <a:xfrm>
            <a:off x="609600" y="1523999"/>
            <a:ext cx="7848600" cy="4862513"/>
          </a:xfrm>
        </p:spPr>
        <p:txBody>
          <a:bodyPr>
            <a:noAutofit/>
          </a:bodyPr>
          <a:lstStyle/>
          <a:p>
            <a:pPr marL="0" indent="0" eaLnBrk="1" hangingPunct="1">
              <a:spcBef>
                <a:spcPts val="0"/>
              </a:spcBef>
              <a:buNone/>
            </a:pPr>
            <a:r>
              <a:rPr lang="en-US" b="1" dirty="0"/>
              <a:t>If you are not awarded a grant, you are entitled to a debriefing process.</a:t>
            </a:r>
          </a:p>
          <a:p>
            <a:pPr marL="0" indent="0" eaLnBrk="1" hangingPunct="1">
              <a:spcBef>
                <a:spcPts val="0"/>
              </a:spcBef>
              <a:buNone/>
            </a:pPr>
            <a:endParaRPr lang="en-US" b="1" dirty="0"/>
          </a:p>
          <a:p>
            <a:pPr lvl="1">
              <a:spcBef>
                <a:spcPts val="0"/>
              </a:spcBef>
            </a:pPr>
            <a:r>
              <a:rPr lang="en-US" sz="2800" b="1" dirty="0"/>
              <a:t>Must be offered in a timely manner after awards granted</a:t>
            </a:r>
          </a:p>
          <a:p>
            <a:pPr lvl="1">
              <a:spcBef>
                <a:spcPts val="0"/>
              </a:spcBef>
            </a:pPr>
            <a:r>
              <a:rPr lang="en-US" sz="2800" b="1" dirty="0"/>
              <a:t>Must tell you which sections of your proposal were weaker/stronger</a:t>
            </a:r>
          </a:p>
          <a:p>
            <a:pPr lvl="1">
              <a:spcBef>
                <a:spcPts val="0"/>
              </a:spcBef>
            </a:pPr>
            <a:r>
              <a:rPr lang="en-US" sz="2800" b="1" dirty="0"/>
              <a:t>Cannot tell you if you were first, second, third, </a:t>
            </a:r>
          </a:p>
          <a:p>
            <a:pPr lvl="1">
              <a:spcBef>
                <a:spcPts val="0"/>
              </a:spcBef>
            </a:pPr>
            <a:r>
              <a:rPr lang="en-US" sz="2800" b="1" dirty="0"/>
              <a:t>Will be restricted to following their process</a:t>
            </a:r>
          </a:p>
          <a:p>
            <a:pPr lvl="2">
              <a:spcBef>
                <a:spcPts val="0"/>
              </a:spcBef>
            </a:pPr>
            <a:r>
              <a:rPr lang="en-US" sz="2800" b="1" dirty="0"/>
              <a:t>Was it fair? Open? Transparent?</a:t>
            </a:r>
          </a:p>
        </p:txBody>
      </p:sp>
      <p:sp>
        <p:nvSpPr>
          <p:cNvPr id="179204" name="Rectangle 4"/>
          <p:cNvSpPr>
            <a:spLocks noGrp="1" noChangeArrowheads="1"/>
          </p:cNvSpPr>
          <p:nvPr>
            <p:ph type="body" sz="half" idx="2"/>
          </p:nvPr>
        </p:nvSpPr>
        <p:spPr>
          <a:xfrm flipH="1">
            <a:off x="9143999" y="1524000"/>
            <a:ext cx="1066801" cy="4862513"/>
          </a:xfrm>
        </p:spPr>
        <p:txBody>
          <a:bodyPr/>
          <a:lstStyle/>
          <a:p>
            <a:pPr marL="966788" lvl="1" indent="-341313" eaLnBrk="1" hangingPunct="1">
              <a:buNone/>
            </a:pPr>
            <a:endParaRPr lang="en-US" sz="2200" dirty="0"/>
          </a:p>
        </p:txBody>
      </p:sp>
    </p:spTree>
    <p:custDataLst>
      <p:tags r:id="rId1"/>
    </p:custDataLst>
    <p:extLst>
      <p:ext uri="{BB962C8B-B14F-4D97-AF65-F5344CB8AC3E}">
        <p14:creationId xmlns:p14="http://schemas.microsoft.com/office/powerpoint/2010/main" val="27725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blinds(horizontal)">
                                      <p:cBhvr>
                                        <p:cTn id="7" dur="500"/>
                                        <p:tgtEl>
                                          <p:spTgt spid="1792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326" y="411480"/>
            <a:ext cx="8401050" cy="1106424"/>
          </a:xfrm>
        </p:spPr>
        <p:txBody>
          <a:bodyPr>
            <a:normAutofit/>
          </a:bodyPr>
          <a:lstStyle/>
          <a:p>
            <a:r>
              <a:rPr lang="en-US" sz="3100" b="1" dirty="0"/>
              <a:t>REVIEW</a:t>
            </a:r>
          </a:p>
        </p:txBody>
      </p:sp>
      <p:sp>
        <p:nvSpPr>
          <p:cNvPr id="137" name="Rectangle 136">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4578" name="Picture 2" descr="Related image">
            <a:extLst>
              <a:ext uri="{FF2B5EF4-FFF2-40B4-BE49-F238E27FC236}">
                <a16:creationId xmlns:a16="http://schemas.microsoft.com/office/drawing/2014/main" id="{335B378F-DC84-4A8F-A688-D262261960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861" y="1719072"/>
            <a:ext cx="4505843" cy="4517136"/>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9" name="Rectangle 13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54064" y="2020824"/>
            <a:ext cx="2591322" cy="3959352"/>
          </a:xfrm>
        </p:spPr>
        <p:txBody>
          <a:bodyPr anchor="ctr">
            <a:normAutofit/>
          </a:bodyPr>
          <a:lstStyle/>
          <a:p>
            <a:pPr marL="0" indent="0">
              <a:buNone/>
            </a:pPr>
            <a:r>
              <a:rPr lang="en-US" dirty="0"/>
              <a:t>Its voting time!</a:t>
            </a:r>
          </a:p>
        </p:txBody>
      </p:sp>
    </p:spTree>
    <p:custDataLst>
      <p:tags r:id="rId1"/>
    </p:custDataLst>
    <p:extLst>
      <p:ext uri="{BB962C8B-B14F-4D97-AF65-F5344CB8AC3E}">
        <p14:creationId xmlns:p14="http://schemas.microsoft.com/office/powerpoint/2010/main" val="20333440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PQuestion"/>
          <p:cNvSpPr>
            <a:spLocks noGrp="1" noChangeArrowheads="1"/>
          </p:cNvSpPr>
          <p:nvPr>
            <p:ph type="title"/>
          </p:nvPr>
        </p:nvSpPr>
        <p:spPr>
          <a:xfrm>
            <a:off x="228600" y="381000"/>
            <a:ext cx="8686800" cy="1143000"/>
          </a:xfrm>
        </p:spPr>
        <p:txBody>
          <a:bodyPr>
            <a:noAutofit/>
          </a:bodyPr>
          <a:lstStyle/>
          <a:p>
            <a:pPr eaLnBrk="1" hangingPunct="1"/>
            <a:r>
              <a:rPr lang="en-US" dirty="0">
                <a:solidFill>
                  <a:schemeClr val="hlink"/>
                </a:solidFill>
              </a:rPr>
              <a:t>CS must answer all questions forwarded by proponents, 3 days before the EOI closes.</a:t>
            </a:r>
            <a:endParaRPr lang="en-CA" dirty="0">
              <a:solidFill>
                <a:schemeClr val="hlink"/>
              </a:solidFill>
            </a:endParaRPr>
          </a:p>
        </p:txBody>
      </p:sp>
      <p:sp>
        <p:nvSpPr>
          <p:cNvPr id="3" name="TPChart" descr="1. got 0, 2. got 0, ">
            <a:extLst>
              <a:ext uri="{FF2B5EF4-FFF2-40B4-BE49-F238E27FC236}">
                <a16:creationId xmlns:a16="http://schemas.microsoft.com/office/drawing/2014/main" id="{09430A2A-410C-4F13-B5A0-F34EF771F553}"/>
              </a:ext>
            </a:extLst>
          </p:cNvPr>
          <p:cNvSpPr/>
          <p:nvPr>
            <p:custDataLst>
              <p:tags r:id="rId2"/>
            </p:custDataLst>
          </p:nvPr>
        </p:nvSpPr>
        <p:spPr bwMode="auto">
          <a:xfrm>
            <a:off x="4573587" y="1716087"/>
            <a:ext cx="4570413" cy="5141913"/>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28676" name="TPAnswers"/>
          <p:cNvSpPr>
            <a:spLocks noGrp="1" noChangeArrowheads="1"/>
          </p:cNvSpPr>
          <p:nvPr>
            <p:ph type="body" idx="1"/>
            <p:custDataLst>
              <p:tags r:id="rId3"/>
            </p:custDataLst>
          </p:nvPr>
        </p:nvSpPr>
        <p:spPr>
          <a:xfrm>
            <a:off x="457200" y="2667000"/>
            <a:ext cx="4114800" cy="3048000"/>
          </a:xfrm>
        </p:spPr>
        <p:txBody>
          <a:bodyPr/>
          <a:lstStyle/>
          <a:p>
            <a:pPr marL="609600" indent="-609600">
              <a:buFont typeface="Wingdings" pitchFamily="2" charset="2"/>
              <a:buAutoNum type="arabicPeriod"/>
            </a:pPr>
            <a:r>
              <a:rPr lang="en-CA" dirty="0"/>
              <a:t>True</a:t>
            </a:r>
          </a:p>
          <a:p>
            <a:pPr marL="609600" indent="-609600">
              <a:buFont typeface="Wingdings" pitchFamily="2" charset="2"/>
              <a:buAutoNum type="arabicPeriod"/>
            </a:pPr>
            <a:r>
              <a:rPr lang="en-CA" dirty="0"/>
              <a:t>False</a:t>
            </a:r>
          </a:p>
        </p:txBody>
      </p:sp>
      <p:sp>
        <p:nvSpPr>
          <p:cNvPr id="2" name="TPPolling">
            <a:extLst>
              <a:ext uri="{FF2B5EF4-FFF2-40B4-BE49-F238E27FC236}">
                <a16:creationId xmlns:a16="http://schemas.microsoft.com/office/drawing/2014/main" id="{950E2BA4-3A49-4C28-B402-D0C5C98E0F72}"/>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PQuestion"/>
          <p:cNvSpPr>
            <a:spLocks noGrp="1" noChangeArrowheads="1"/>
          </p:cNvSpPr>
          <p:nvPr>
            <p:ph type="title"/>
          </p:nvPr>
        </p:nvSpPr>
        <p:spPr>
          <a:xfrm>
            <a:off x="228600" y="381000"/>
            <a:ext cx="8610600" cy="2819400"/>
          </a:xfrm>
        </p:spPr>
        <p:txBody>
          <a:bodyPr>
            <a:normAutofit/>
          </a:bodyPr>
          <a:lstStyle/>
          <a:p>
            <a:pPr eaLnBrk="1" hangingPunct="1"/>
            <a:r>
              <a:rPr lang="en-CA" dirty="0">
                <a:solidFill>
                  <a:srgbClr val="000099"/>
                </a:solidFill>
              </a:rPr>
              <a:t>Discussing any risks you perceive in providing services to the government, should lessen potential risks to both parties.</a:t>
            </a:r>
          </a:p>
        </p:txBody>
      </p:sp>
      <p:sp>
        <p:nvSpPr>
          <p:cNvPr id="3" name="TPChart" descr="1. got 0.8, 2. got 0.2, ">
            <a:extLst>
              <a:ext uri="{FF2B5EF4-FFF2-40B4-BE49-F238E27FC236}">
                <a16:creationId xmlns:a16="http://schemas.microsoft.com/office/drawing/2014/main" id="{DBB2B3BF-19B7-4081-AF78-9765AF8E93F3}"/>
              </a:ext>
            </a:extLst>
          </p:cNvPr>
          <p:cNvSpPr/>
          <p:nvPr>
            <p:custDataLst>
              <p:tags r:id="rId2"/>
            </p:custDataLst>
          </p:nvPr>
        </p:nvSpPr>
        <p:spPr bwMode="auto">
          <a:xfrm>
            <a:off x="4508500" y="1651000"/>
            <a:ext cx="4570413" cy="5141913"/>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6868" name="TPAnswers"/>
          <p:cNvSpPr>
            <a:spLocks noGrp="1" noChangeArrowheads="1"/>
          </p:cNvSpPr>
          <p:nvPr>
            <p:ph type="body" idx="1"/>
            <p:custDataLst>
              <p:tags r:id="rId3"/>
            </p:custDataLst>
          </p:nvPr>
        </p:nvSpPr>
        <p:spPr>
          <a:xfrm>
            <a:off x="457200" y="3657600"/>
            <a:ext cx="4114800" cy="2057400"/>
          </a:xfrm>
        </p:spPr>
        <p:txBody>
          <a:bodyPr/>
          <a:lstStyle/>
          <a:p>
            <a:pPr marL="609600" indent="-609600">
              <a:buFont typeface="Wingdings" pitchFamily="2" charset="2"/>
              <a:buAutoNum type="arabicPeriod"/>
            </a:pPr>
            <a:r>
              <a:rPr lang="en-CA" dirty="0"/>
              <a:t>True</a:t>
            </a:r>
          </a:p>
          <a:p>
            <a:pPr marL="609600" indent="-609600">
              <a:buFont typeface="Wingdings" pitchFamily="2" charset="2"/>
              <a:buAutoNum type="arabicPeriod"/>
            </a:pPr>
            <a:r>
              <a:rPr lang="en-CA" dirty="0"/>
              <a:t>False</a:t>
            </a:r>
          </a:p>
        </p:txBody>
      </p:sp>
      <p:sp>
        <p:nvSpPr>
          <p:cNvPr id="2" name="TPPolling">
            <a:extLst>
              <a:ext uri="{FF2B5EF4-FFF2-40B4-BE49-F238E27FC236}">
                <a16:creationId xmlns:a16="http://schemas.microsoft.com/office/drawing/2014/main" id="{6BFB2E7C-83C7-416D-BB8D-37635D754D4C}"/>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2087562"/>
          </a:xfrm>
        </p:spPr>
        <p:txBody>
          <a:bodyPr>
            <a:normAutofit fontScale="90000"/>
          </a:bodyPr>
          <a:lstStyle/>
          <a:p>
            <a:pPr algn="l"/>
            <a:r>
              <a:rPr lang="en-US" dirty="0">
                <a:solidFill>
                  <a:srgbClr val="000099"/>
                </a:solidFill>
              </a:rPr>
              <a:t>If you have provided the same service to the government before, do you still have to include a detailed description of your experience?</a:t>
            </a:r>
          </a:p>
        </p:txBody>
      </p:sp>
      <p:sp>
        <p:nvSpPr>
          <p:cNvPr id="6" name="TPChart" descr="1. got 1, 2. got 0, ">
            <a:extLst>
              <a:ext uri="{FF2B5EF4-FFF2-40B4-BE49-F238E27FC236}">
                <a16:creationId xmlns:a16="http://schemas.microsoft.com/office/drawing/2014/main" id="{E2146C56-2EF6-43AF-AFCF-82D12324C989}"/>
              </a:ext>
            </a:extLst>
          </p:cNvPr>
          <p:cNvSpPr/>
          <p:nvPr>
            <p:custDataLst>
              <p:tags r:id="rId2"/>
            </p:custDataLst>
          </p:nvPr>
        </p:nvSpPr>
        <p:spPr bwMode="auto">
          <a:xfrm>
            <a:off x="5257800" y="2362200"/>
            <a:ext cx="3733800" cy="3886200"/>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 name="TPAnswers"/>
          <p:cNvSpPr>
            <a:spLocks noGrp="1"/>
          </p:cNvSpPr>
          <p:nvPr>
            <p:ph type="body" idx="1"/>
            <p:custDataLst>
              <p:tags r:id="rId3"/>
            </p:custDataLst>
          </p:nvPr>
        </p:nvSpPr>
        <p:spPr>
          <a:xfrm>
            <a:off x="457200" y="2743200"/>
            <a:ext cx="4495800" cy="3733800"/>
          </a:xfrm>
        </p:spPr>
        <p:txBody>
          <a:bodyPr>
            <a:normAutofit fontScale="85000" lnSpcReduction="10000"/>
          </a:bodyPr>
          <a:lstStyle/>
          <a:p>
            <a:pPr marL="514350" indent="-514350">
              <a:buFont typeface="Arial" pitchFamily="34" charset="0"/>
              <a:buAutoNum type="arabicPeriod"/>
            </a:pPr>
            <a:r>
              <a:rPr lang="en-US" dirty="0"/>
              <a:t>Yes as each procurement evaluation </a:t>
            </a:r>
            <a:r>
              <a:rPr lang="en-US" u="sng" dirty="0"/>
              <a:t>only</a:t>
            </a:r>
            <a:r>
              <a:rPr lang="en-US" dirty="0"/>
              <a:t> considers the information contained in this proposal on this specific process.</a:t>
            </a:r>
          </a:p>
          <a:p>
            <a:pPr marL="514350" indent="-514350">
              <a:buFont typeface="Arial" pitchFamily="34" charset="0"/>
              <a:buAutoNum type="arabicPeriod"/>
            </a:pPr>
            <a:r>
              <a:rPr lang="en-US" dirty="0"/>
              <a:t>No, </a:t>
            </a:r>
            <a:r>
              <a:rPr lang="en-US" dirty="0" err="1"/>
              <a:t>govt</a:t>
            </a:r>
            <a:r>
              <a:rPr lang="en-US" dirty="0"/>
              <a:t> will look to those service providers who they have been happy with in the past.</a:t>
            </a:r>
          </a:p>
        </p:txBody>
      </p:sp>
      <p:sp>
        <p:nvSpPr>
          <p:cNvPr id="5" name="TPPolling">
            <a:extLst>
              <a:ext uri="{FF2B5EF4-FFF2-40B4-BE49-F238E27FC236}">
                <a16:creationId xmlns:a16="http://schemas.microsoft.com/office/drawing/2014/main" id="{80C959FA-D99F-49E0-B1FD-0E63A3A28B92}"/>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PQuestion"/>
          <p:cNvSpPr>
            <a:spLocks noGrp="1" noChangeArrowheads="1"/>
          </p:cNvSpPr>
          <p:nvPr>
            <p:ph type="title"/>
          </p:nvPr>
        </p:nvSpPr>
        <p:spPr>
          <a:xfrm>
            <a:off x="228600" y="1447800"/>
            <a:ext cx="8382000" cy="76200"/>
          </a:xfrm>
        </p:spPr>
        <p:txBody>
          <a:bodyPr>
            <a:noAutofit/>
          </a:bodyPr>
          <a:lstStyle/>
          <a:p>
            <a:pPr eaLnBrk="1" hangingPunct="1"/>
            <a:r>
              <a:rPr lang="en-CA" dirty="0">
                <a:solidFill>
                  <a:schemeClr val="hlink"/>
                </a:solidFill>
              </a:rPr>
              <a:t>Well framed proposal budgets will  result in a more accurate </a:t>
            </a:r>
            <a:br>
              <a:rPr lang="en-CA" dirty="0">
                <a:solidFill>
                  <a:schemeClr val="hlink"/>
                </a:solidFill>
              </a:rPr>
            </a:br>
            <a:r>
              <a:rPr lang="en-CA" dirty="0">
                <a:solidFill>
                  <a:schemeClr val="hlink"/>
                </a:solidFill>
              </a:rPr>
              <a:t>pricing for govt</a:t>
            </a:r>
          </a:p>
        </p:txBody>
      </p:sp>
      <p:sp>
        <p:nvSpPr>
          <p:cNvPr id="3" name="TPChart" descr="1. got 1, 2. got 0, ">
            <a:extLst>
              <a:ext uri="{FF2B5EF4-FFF2-40B4-BE49-F238E27FC236}">
                <a16:creationId xmlns:a16="http://schemas.microsoft.com/office/drawing/2014/main" id="{9AB8B468-9D46-4D58-BC74-7C382F22D6C2}"/>
              </a:ext>
            </a:extLst>
          </p:cNvPr>
          <p:cNvSpPr/>
          <p:nvPr>
            <p:custDataLst>
              <p:tags r:id="rId2"/>
            </p:custDataLst>
          </p:nvPr>
        </p:nvSpPr>
        <p:spPr bwMode="auto">
          <a:xfrm>
            <a:off x="4508500" y="1651000"/>
            <a:ext cx="4570413" cy="5141913"/>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14340" name="TPAnswers"/>
          <p:cNvSpPr>
            <a:spLocks noGrp="1" noChangeArrowheads="1"/>
          </p:cNvSpPr>
          <p:nvPr>
            <p:ph type="body" idx="1"/>
            <p:custDataLst>
              <p:tags r:id="rId3"/>
            </p:custDataLst>
          </p:nvPr>
        </p:nvSpPr>
        <p:spPr>
          <a:xfrm>
            <a:off x="457200" y="3581400"/>
            <a:ext cx="4114800" cy="2133600"/>
          </a:xfrm>
        </p:spPr>
        <p:txBody>
          <a:bodyPr/>
          <a:lstStyle/>
          <a:p>
            <a:pPr marL="609600" indent="-609600">
              <a:buFont typeface="Wingdings" pitchFamily="2" charset="2"/>
              <a:buAutoNum type="arabicPeriod"/>
            </a:pPr>
            <a:r>
              <a:rPr lang="en-CA" dirty="0"/>
              <a:t>True</a:t>
            </a:r>
          </a:p>
          <a:p>
            <a:pPr marL="609600" indent="-609600">
              <a:buFont typeface="Wingdings" pitchFamily="2" charset="2"/>
              <a:buAutoNum type="arabicPeriod"/>
            </a:pPr>
            <a:r>
              <a:rPr lang="en-CA" dirty="0"/>
              <a:t>False</a:t>
            </a:r>
          </a:p>
        </p:txBody>
      </p:sp>
      <p:sp>
        <p:nvSpPr>
          <p:cNvPr id="2" name="TPPolling">
            <a:extLst>
              <a:ext uri="{FF2B5EF4-FFF2-40B4-BE49-F238E27FC236}">
                <a16:creationId xmlns:a16="http://schemas.microsoft.com/office/drawing/2014/main" id="{EFBF80B1-A1FD-48CE-99CF-BD07D528EBB9}"/>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018902"/>
            <a:ext cx="8229600" cy="733697"/>
          </a:xfrm>
        </p:spPr>
        <p:txBody>
          <a:bodyPr>
            <a:normAutofit fontScale="90000"/>
          </a:bodyPr>
          <a:lstStyle/>
          <a:p>
            <a:pPr>
              <a:spcBef>
                <a:spcPts val="1200"/>
              </a:spcBef>
            </a:pPr>
            <a:r>
              <a:rPr lang="en-US" dirty="0"/>
              <a:t>        Exercise  - Top Tip</a:t>
            </a:r>
          </a:p>
        </p:txBody>
      </p:sp>
      <p:sp>
        <p:nvSpPr>
          <p:cNvPr id="3" name="Content Placeholder 2"/>
          <p:cNvSpPr>
            <a:spLocks noGrp="1"/>
          </p:cNvSpPr>
          <p:nvPr>
            <p:ph idx="1"/>
          </p:nvPr>
        </p:nvSpPr>
        <p:spPr>
          <a:xfrm>
            <a:off x="444500" y="1752600"/>
            <a:ext cx="8229600" cy="4170363"/>
          </a:xfrm>
        </p:spPr>
        <p:txBody>
          <a:bodyPr>
            <a:normAutofit fontScale="85000" lnSpcReduction="20000"/>
          </a:bodyPr>
          <a:lstStyle/>
          <a:p>
            <a:pPr marL="0" indent="0">
              <a:buNone/>
            </a:pPr>
            <a:r>
              <a:rPr lang="en-CA" sz="3600" dirty="0"/>
              <a:t>At your tables</a:t>
            </a:r>
          </a:p>
          <a:p>
            <a:pPr marL="742950" indent="-742950">
              <a:buAutoNum type="arabicPeriod"/>
            </a:pPr>
            <a:r>
              <a:rPr lang="en-CA" sz="3600" dirty="0"/>
              <a:t>Take a moment to reflect back on the workshop</a:t>
            </a:r>
          </a:p>
          <a:p>
            <a:pPr marL="742950" indent="-742950">
              <a:buAutoNum type="arabicPeriod"/>
            </a:pPr>
            <a:endParaRPr lang="en-CA" sz="3600" dirty="0"/>
          </a:p>
          <a:p>
            <a:pPr marL="742950" indent="-742950">
              <a:buAutoNum type="arabicPeriod"/>
            </a:pPr>
            <a:r>
              <a:rPr lang="en-CA" sz="3600" dirty="0"/>
              <a:t>Come up with one thing that you will take back to your office that will help you write a better proposal</a:t>
            </a:r>
          </a:p>
          <a:p>
            <a:pPr marL="742950" indent="-742950">
              <a:buAutoNum type="arabicPeriod"/>
            </a:pPr>
            <a:endParaRPr lang="en-CA" sz="3600" dirty="0"/>
          </a:p>
          <a:p>
            <a:pPr marL="742950" indent="-742950">
              <a:buAutoNum type="arabicPeriod"/>
            </a:pPr>
            <a:r>
              <a:rPr lang="en-CA" sz="3600" dirty="0"/>
              <a:t>Share with your neighbour</a:t>
            </a:r>
          </a:p>
          <a:p>
            <a:pPr marL="742950" indent="-742950">
              <a:buAutoNum type="arabicPeriod"/>
            </a:pPr>
            <a:endParaRPr lang="en-CA" sz="3600" dirty="0"/>
          </a:p>
        </p:txBody>
      </p:sp>
      <p:pic>
        <p:nvPicPr>
          <p:cNvPr id="4" name="Graphic 3" descr="Head with Gear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93700" y="838200"/>
            <a:ext cx="914400" cy="914400"/>
          </a:xfrm>
          <a:prstGeom prst="rect">
            <a:avLst/>
          </a:prstGeom>
        </p:spPr>
      </p:pic>
    </p:spTree>
    <p:custDataLst>
      <p:tags r:id="rId1"/>
    </p:custDataLst>
    <p:extLst>
      <p:ext uri="{BB962C8B-B14F-4D97-AF65-F5344CB8AC3E}">
        <p14:creationId xmlns:p14="http://schemas.microsoft.com/office/powerpoint/2010/main" val="667075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PQuestion"/>
          <p:cNvSpPr>
            <a:spLocks noGrp="1" noChangeArrowheads="1"/>
          </p:cNvSpPr>
          <p:nvPr>
            <p:ph type="title"/>
          </p:nvPr>
        </p:nvSpPr>
        <p:spPr>
          <a:xfrm>
            <a:off x="228600" y="1371600"/>
            <a:ext cx="8610600" cy="152400"/>
          </a:xfrm>
        </p:spPr>
        <p:txBody>
          <a:bodyPr>
            <a:noAutofit/>
          </a:bodyPr>
          <a:lstStyle/>
          <a:p>
            <a:pPr eaLnBrk="1" hangingPunct="1"/>
            <a:r>
              <a:rPr lang="en-CA" b="1" dirty="0">
                <a:solidFill>
                  <a:schemeClr val="hlink"/>
                </a:solidFill>
              </a:rPr>
              <a:t>Practice voting…</a:t>
            </a:r>
            <a:br>
              <a:rPr lang="en-CA" b="1" dirty="0">
                <a:solidFill>
                  <a:schemeClr val="hlink"/>
                </a:solidFill>
              </a:rPr>
            </a:br>
            <a:r>
              <a:rPr lang="en-CA" b="1" dirty="0">
                <a:solidFill>
                  <a:schemeClr val="hlink"/>
                </a:solidFill>
              </a:rPr>
              <a:t>What is your opinion?</a:t>
            </a:r>
            <a:br>
              <a:rPr lang="en-CA" dirty="0">
                <a:solidFill>
                  <a:schemeClr val="hlink"/>
                </a:solidFill>
              </a:rPr>
            </a:br>
            <a:br>
              <a:rPr lang="en-CA" dirty="0">
                <a:solidFill>
                  <a:schemeClr val="hlink"/>
                </a:solidFill>
              </a:rPr>
            </a:br>
            <a:r>
              <a:rPr lang="en-CA" sz="3200" dirty="0">
                <a:solidFill>
                  <a:schemeClr val="hlink"/>
                </a:solidFill>
              </a:rPr>
              <a:t>The room temperature is…..</a:t>
            </a:r>
          </a:p>
        </p:txBody>
      </p:sp>
      <p:sp>
        <p:nvSpPr>
          <p:cNvPr id="3" name="TPChart" descr="1. got 0.65, 2. got 0.05, 3. got 0.3, ">
            <a:extLst>
              <a:ext uri="{FF2B5EF4-FFF2-40B4-BE49-F238E27FC236}">
                <a16:creationId xmlns:a16="http://schemas.microsoft.com/office/drawing/2014/main" id="{9B8373B5-A61A-416E-A4FE-24DF68937801}"/>
              </a:ext>
            </a:extLst>
          </p:cNvPr>
          <p:cNvSpPr/>
          <p:nvPr>
            <p:custDataLst>
              <p:tags r:id="rId2"/>
            </p:custDataLst>
          </p:nvPr>
        </p:nvSpPr>
        <p:spPr bwMode="auto">
          <a:xfrm>
            <a:off x="4533901" y="2819400"/>
            <a:ext cx="3771900" cy="3505199"/>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26628" name="TPAnswers"/>
          <p:cNvSpPr>
            <a:spLocks noGrp="1" noChangeArrowheads="1"/>
          </p:cNvSpPr>
          <p:nvPr>
            <p:ph type="body" idx="1"/>
            <p:custDataLst>
              <p:tags r:id="rId3"/>
            </p:custDataLst>
          </p:nvPr>
        </p:nvSpPr>
        <p:spPr>
          <a:xfrm>
            <a:off x="457200" y="3124200"/>
            <a:ext cx="4114800" cy="2590800"/>
          </a:xfrm>
        </p:spPr>
        <p:txBody>
          <a:bodyPr/>
          <a:lstStyle/>
          <a:p>
            <a:pPr marL="609600" indent="-609600">
              <a:buFont typeface="Wingdings" pitchFamily="2" charset="2"/>
              <a:buAutoNum type="arabicPeriod"/>
            </a:pPr>
            <a:r>
              <a:rPr lang="en-CA" dirty="0"/>
              <a:t>Perfect for optimal learning</a:t>
            </a:r>
          </a:p>
          <a:p>
            <a:pPr marL="609600" indent="-609600">
              <a:buFont typeface="Wingdings" pitchFamily="2" charset="2"/>
              <a:buAutoNum type="arabicPeriod"/>
            </a:pPr>
            <a:r>
              <a:rPr lang="en-CA" dirty="0"/>
              <a:t>Too hot</a:t>
            </a:r>
          </a:p>
          <a:p>
            <a:pPr marL="609600" indent="-609600">
              <a:buFont typeface="Wingdings" pitchFamily="2" charset="2"/>
              <a:buAutoNum type="arabicPeriod"/>
            </a:pPr>
            <a:r>
              <a:rPr lang="en-CA" dirty="0"/>
              <a:t>Too cold</a:t>
            </a:r>
          </a:p>
        </p:txBody>
      </p:sp>
      <p:sp>
        <p:nvSpPr>
          <p:cNvPr id="2" name="TPPolling">
            <a:extLst>
              <a:ext uri="{FF2B5EF4-FFF2-40B4-BE49-F238E27FC236}">
                <a16:creationId xmlns:a16="http://schemas.microsoft.com/office/drawing/2014/main" id="{3F329C88-67E8-4926-B98E-EB8C5892E5FC}"/>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342012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153400" cy="1143000"/>
          </a:xfrm>
        </p:spPr>
        <p:txBody>
          <a:bodyPr>
            <a:normAutofit fontScale="90000"/>
          </a:bodyPr>
          <a:lstStyle/>
          <a:p>
            <a:r>
              <a:rPr lang="en-CA" dirty="0"/>
              <a:t>Now go and submit your</a:t>
            </a:r>
            <a:br>
              <a:rPr lang="en-CA" dirty="0"/>
            </a:br>
            <a:r>
              <a:rPr lang="en-CA" dirty="0"/>
              <a:t> best proposal!</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2093" y="2420874"/>
            <a:ext cx="5171575" cy="3429000"/>
          </a:xfrm>
        </p:spPr>
      </p:pic>
    </p:spTree>
    <p:custDataLst>
      <p:tags r:id="rId1"/>
    </p:custDataLst>
    <p:extLst>
      <p:ext uri="{BB962C8B-B14F-4D97-AF65-F5344CB8AC3E}">
        <p14:creationId xmlns:p14="http://schemas.microsoft.com/office/powerpoint/2010/main" val="23198156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68341"/>
            <a:ext cx="7290054" cy="1079459"/>
          </a:xfrm>
        </p:spPr>
        <p:txBody>
          <a:bodyPr>
            <a:normAutofit/>
          </a:bodyPr>
          <a:lstStyle/>
          <a:p>
            <a:r>
              <a:rPr lang="en-CA" dirty="0"/>
              <a:t>Top five tips!	              </a:t>
            </a:r>
          </a:p>
        </p:txBody>
      </p:sp>
      <p:sp>
        <p:nvSpPr>
          <p:cNvPr id="3" name="Content Placeholder 2"/>
          <p:cNvSpPr>
            <a:spLocks noGrp="1"/>
          </p:cNvSpPr>
          <p:nvPr>
            <p:ph idx="1"/>
          </p:nvPr>
        </p:nvSpPr>
        <p:spPr>
          <a:xfrm>
            <a:off x="333121" y="1219200"/>
            <a:ext cx="6409388" cy="4323635"/>
          </a:xfrm>
        </p:spPr>
        <p:txBody>
          <a:bodyPr>
            <a:noAutofit/>
          </a:bodyPr>
          <a:lstStyle/>
          <a:p>
            <a:endParaRPr lang="en-CA" sz="2000" b="1" dirty="0"/>
          </a:p>
          <a:p>
            <a:pPr marL="0" indent="0">
              <a:buNone/>
            </a:pPr>
            <a:r>
              <a:rPr lang="en-CA" sz="2000" b="1" dirty="0"/>
              <a:t>1. Read the proposal and answer the ACTUAL questions, not what you think the questions should be.</a:t>
            </a:r>
          </a:p>
          <a:p>
            <a:r>
              <a:rPr lang="en-CA" sz="2000" dirty="0"/>
              <a:t>- embarrassingly simple – so make sure you actually answer the questions asked!</a:t>
            </a:r>
          </a:p>
          <a:p>
            <a:r>
              <a:rPr lang="en-CA" sz="2000" dirty="0"/>
              <a:t>- the </a:t>
            </a:r>
            <a:r>
              <a:rPr lang="en-CA" sz="2000" b="1" u="sng" dirty="0"/>
              <a:t>format</a:t>
            </a:r>
            <a:r>
              <a:rPr lang="en-CA" sz="2000" dirty="0"/>
              <a:t> required for a proposal is often redundant, but it is ESSENTIAL to answer format provided or your proposal may be eliminated  </a:t>
            </a:r>
          </a:p>
          <a:p>
            <a:endParaRPr lang="en-CA" sz="2000" b="1" dirty="0"/>
          </a:p>
          <a:p>
            <a:pPr marL="0" indent="0">
              <a:buNone/>
            </a:pPr>
            <a:r>
              <a:rPr lang="en-CA" sz="2000" b="1" dirty="0"/>
              <a:t>2. Don’t “cut and paste” your entire proposal</a:t>
            </a:r>
          </a:p>
          <a:p>
            <a:r>
              <a:rPr lang="en-CA" sz="2000" dirty="0"/>
              <a:t>- Re-use your information intelligently! Think about how experience and past projects can be slightly modified to give you an edge </a:t>
            </a:r>
          </a:p>
          <a:p>
            <a:r>
              <a:rPr lang="en-CA" sz="2000" dirty="0" err="1"/>
              <a:t>Eg</a:t>
            </a:r>
            <a:r>
              <a:rPr lang="en-CA" sz="2000" dirty="0"/>
              <a:t>. resumes, past projects, etc.</a:t>
            </a:r>
          </a:p>
          <a:p>
            <a:endParaRPr lang="en-CA" sz="135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219" y="892755"/>
            <a:ext cx="1535906" cy="1600200"/>
          </a:xfrm>
          <a:prstGeom prst="rect">
            <a:avLst/>
          </a:prstGeom>
        </p:spPr>
      </p:pic>
      <p:pic>
        <p:nvPicPr>
          <p:cNvPr id="8"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655" y="2613963"/>
            <a:ext cx="1901032" cy="1972325"/>
          </a:xfrm>
          <a:prstGeom prst="rect">
            <a:avLst/>
          </a:prstGeom>
        </p:spPr>
      </p:pic>
    </p:spTree>
    <p:custDataLst>
      <p:tags r:id="rId1"/>
    </p:custDataLst>
    <p:extLst>
      <p:ext uri="{BB962C8B-B14F-4D97-AF65-F5344CB8AC3E}">
        <p14:creationId xmlns:p14="http://schemas.microsoft.com/office/powerpoint/2010/main" val="107353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81001"/>
            <a:ext cx="7290054" cy="914399"/>
          </a:xfrm>
        </p:spPr>
        <p:txBody>
          <a:bodyPr/>
          <a:lstStyle/>
          <a:p>
            <a:r>
              <a:rPr lang="en-CA" dirty="0"/>
              <a:t>Top five tips!	…continued…             </a:t>
            </a:r>
          </a:p>
        </p:txBody>
      </p:sp>
      <p:sp>
        <p:nvSpPr>
          <p:cNvPr id="3" name="Content Placeholder 2"/>
          <p:cNvSpPr>
            <a:spLocks noGrp="1"/>
          </p:cNvSpPr>
          <p:nvPr>
            <p:ph idx="1"/>
          </p:nvPr>
        </p:nvSpPr>
        <p:spPr>
          <a:xfrm>
            <a:off x="1" y="1143000"/>
            <a:ext cx="6858000" cy="5486399"/>
          </a:xfrm>
        </p:spPr>
        <p:txBody>
          <a:bodyPr>
            <a:noAutofit/>
          </a:bodyPr>
          <a:lstStyle/>
          <a:p>
            <a:pPr marL="0" indent="0">
              <a:buNone/>
            </a:pPr>
            <a:r>
              <a:rPr lang="en-CA" sz="1800" b="1" dirty="0"/>
              <a:t>3. Limit your self-promotion</a:t>
            </a:r>
          </a:p>
          <a:p>
            <a:r>
              <a:rPr lang="en-CA" sz="1800" dirty="0"/>
              <a:t>The brilliance of your proposed solution, your people and your price, will win you the opportunity, not your self-advertising </a:t>
            </a:r>
          </a:p>
          <a:p>
            <a:r>
              <a:rPr lang="en-CA" sz="1800" dirty="0"/>
              <a:t>Limit your self-promotion to the sections where you are explaining your solution</a:t>
            </a:r>
          </a:p>
          <a:p>
            <a:r>
              <a:rPr lang="en-CA" sz="1800" dirty="0" err="1"/>
              <a:t>Eg</a:t>
            </a:r>
            <a:r>
              <a:rPr lang="en-CA" sz="1800" dirty="0"/>
              <a:t>. In the course of XYZ project, our company was able to reduce administration costs by 40% on project XYZ</a:t>
            </a:r>
          </a:p>
          <a:p>
            <a:pPr marL="0" indent="0">
              <a:buNone/>
            </a:pPr>
            <a:endParaRPr lang="en-CA" sz="1800" b="1" dirty="0"/>
          </a:p>
          <a:p>
            <a:pPr marL="0" indent="0">
              <a:buNone/>
            </a:pPr>
            <a:r>
              <a:rPr lang="en-CA" sz="1800" b="1" dirty="0"/>
              <a:t>4. Explicitly explain what you do, to what is being asked for</a:t>
            </a:r>
          </a:p>
          <a:p>
            <a:r>
              <a:rPr lang="en-CA" sz="1800" dirty="0"/>
              <a:t>Connect all the dots for the reader. Never assume that the reader can extrapolate what you is in your proposal, to their problem.</a:t>
            </a:r>
          </a:p>
          <a:p>
            <a:r>
              <a:rPr lang="en-CA" sz="1800" dirty="0"/>
              <a:t>Fully explain in your proposal why you are the right person/team for the opportunity – the easier it is to understand the better.</a:t>
            </a:r>
          </a:p>
          <a:p>
            <a:pPr marL="0" indent="0">
              <a:buNone/>
            </a:pPr>
            <a:endParaRPr lang="en-CA" sz="1800" b="1" dirty="0"/>
          </a:p>
          <a:p>
            <a:pPr marL="0" indent="0">
              <a:buNone/>
            </a:pPr>
            <a:r>
              <a:rPr lang="en-CA" sz="1800" b="1" dirty="0"/>
              <a:t>5.   Budget enough time to prepare your proposal</a:t>
            </a:r>
          </a:p>
          <a:p>
            <a:r>
              <a:rPr lang="en-CA" sz="1800" dirty="0"/>
              <a:t>Ensure that you have decided whether the opportunity is worth your while. If it is, devote the appropriate amount of time to preparing.</a:t>
            </a:r>
          </a:p>
          <a:p>
            <a:endParaRPr lang="en-CA" sz="1600" dirty="0"/>
          </a:p>
          <a:p>
            <a:endParaRPr lang="en-CA" sz="1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219" y="892755"/>
            <a:ext cx="1535906" cy="1600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218" y="2896362"/>
            <a:ext cx="1972187" cy="2513838"/>
          </a:xfrm>
          <a:prstGeom prst="rect">
            <a:avLst/>
          </a:prstGeom>
        </p:spPr>
      </p:pic>
    </p:spTree>
    <p:custDataLst>
      <p:tags r:id="rId1"/>
    </p:custDataLst>
    <p:extLst>
      <p:ext uri="{BB962C8B-B14F-4D97-AF65-F5344CB8AC3E}">
        <p14:creationId xmlns:p14="http://schemas.microsoft.com/office/powerpoint/2010/main" val="12172056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Rectangle 4"/>
          <p:cNvSpPr>
            <a:spLocks noGrp="1" noChangeArrowheads="1"/>
          </p:cNvSpPr>
          <p:nvPr>
            <p:ph type="ctrTitle"/>
          </p:nvPr>
        </p:nvSpPr>
        <p:spPr>
          <a:xfrm>
            <a:off x="228600" y="2438400"/>
            <a:ext cx="8686800" cy="304800"/>
          </a:xfrm>
        </p:spPr>
        <p:txBody>
          <a:bodyPr>
            <a:normAutofit fontScale="90000"/>
          </a:bodyPr>
          <a:lstStyle/>
          <a:p>
            <a:pPr algn="ctr" eaLnBrk="1" hangingPunct="1">
              <a:defRPr/>
            </a:pPr>
            <a:br>
              <a:rPr lang="en-US" sz="4000" i="1" dirty="0">
                <a:solidFill>
                  <a:schemeClr val="hlink"/>
                </a:solidFill>
                <a:effectLst>
                  <a:outerShdw blurRad="38100" dist="38100" dir="2700000" algn="tl">
                    <a:srgbClr val="000000"/>
                  </a:outerShdw>
                </a:effectLst>
              </a:rPr>
            </a:br>
            <a:br>
              <a:rPr lang="en-US" sz="4000" i="1" dirty="0">
                <a:solidFill>
                  <a:schemeClr val="hlink"/>
                </a:solidFill>
                <a:effectLst>
                  <a:outerShdw blurRad="38100" dist="38100" dir="2700000" algn="tl">
                    <a:srgbClr val="000000"/>
                  </a:outerShdw>
                </a:effectLst>
              </a:rPr>
            </a:br>
            <a:br>
              <a:rPr lang="en-US" sz="4000" i="1" dirty="0">
                <a:solidFill>
                  <a:schemeClr val="hlink"/>
                </a:solidFill>
                <a:effectLst>
                  <a:outerShdw blurRad="38100" dist="38100" dir="2700000" algn="tl">
                    <a:srgbClr val="000000"/>
                  </a:outerShdw>
                </a:effectLst>
              </a:rPr>
            </a:br>
            <a:br>
              <a:rPr lang="en-US" sz="4000" i="1" dirty="0">
                <a:solidFill>
                  <a:schemeClr val="hlink"/>
                </a:solidFill>
                <a:effectLst>
                  <a:outerShdw blurRad="38100" dist="38100" dir="2700000" algn="tl">
                    <a:srgbClr val="000000"/>
                  </a:outerShdw>
                </a:effectLst>
              </a:rPr>
            </a:br>
            <a:br>
              <a:rPr lang="en-US" dirty="0"/>
            </a:br>
            <a:br>
              <a:rPr lang="en-US" dirty="0"/>
            </a:br>
            <a:endParaRPr lang="en-US" dirty="0"/>
          </a:p>
        </p:txBody>
      </p:sp>
      <p:sp>
        <p:nvSpPr>
          <p:cNvPr id="6" name="TextBox 5"/>
          <p:cNvSpPr txBox="1"/>
          <p:nvPr/>
        </p:nvSpPr>
        <p:spPr>
          <a:xfrm>
            <a:off x="457200" y="228600"/>
            <a:ext cx="8686800" cy="3046988"/>
          </a:xfrm>
          <a:prstGeom prst="rect">
            <a:avLst/>
          </a:prstGeom>
          <a:noFill/>
        </p:spPr>
        <p:txBody>
          <a:bodyPr wrap="square" rtlCol="0">
            <a:spAutoFit/>
          </a:bodyPr>
          <a:lstStyle/>
          <a:p>
            <a:r>
              <a:rPr lang="en-US" sz="4000" dirty="0">
                <a:solidFill>
                  <a:srgbClr val="0070C0"/>
                </a:solidFill>
                <a:latin typeface="Arial" panose="020B0604020202020204" pitchFamily="34" charset="0"/>
                <a:cs typeface="Arial" panose="020B0604020202020204" pitchFamily="34" charset="0"/>
              </a:rPr>
              <a:t>Thank  you  from Three E Training.</a:t>
            </a:r>
          </a:p>
          <a:p>
            <a:r>
              <a:rPr lang="en-US" sz="4000" dirty="0">
                <a:solidFill>
                  <a:srgbClr val="0070C0"/>
                </a:solidFill>
                <a:latin typeface="Arial" panose="020B0604020202020204" pitchFamily="34" charset="0"/>
                <a:cs typeface="Arial" panose="020B0604020202020204" pitchFamily="34" charset="0"/>
              </a:rPr>
              <a:t> </a:t>
            </a:r>
          </a:p>
          <a:p>
            <a:pPr algn="ctr"/>
            <a:r>
              <a:rPr lang="en-US" sz="3200" dirty="0">
                <a:solidFill>
                  <a:srgbClr val="0070C0"/>
                </a:solidFill>
                <a:latin typeface="+mn-lt"/>
                <a:hlinkClick r:id="rId4"/>
              </a:rPr>
              <a:t>www.3etraining.ca</a:t>
            </a:r>
            <a:endParaRPr lang="en-US" sz="3200" dirty="0">
              <a:solidFill>
                <a:srgbClr val="0070C0"/>
              </a:solidFill>
              <a:latin typeface="+mn-lt"/>
            </a:endParaRPr>
          </a:p>
          <a:p>
            <a:pPr algn="ctr"/>
            <a:r>
              <a:rPr lang="en-US" sz="3200" dirty="0">
                <a:solidFill>
                  <a:srgbClr val="0070C0"/>
                </a:solidFill>
                <a:latin typeface="+mn-lt"/>
              </a:rPr>
              <a:t>kara.thompson@3etraining.ca</a:t>
            </a:r>
            <a:endParaRPr lang="en-US" sz="3200" i="1" dirty="0">
              <a:solidFill>
                <a:srgbClr val="FF0000"/>
              </a:solidFill>
              <a:latin typeface="+mn-lt"/>
              <a:cs typeface="Arial" panose="020B0604020202020204" pitchFamily="34" charset="0"/>
            </a:endParaRPr>
          </a:p>
          <a:p>
            <a:endParaRPr lang="en-US" sz="4800" i="1" dirty="0">
              <a:solidFill>
                <a:srgbClr val="FF0000"/>
              </a:solidFill>
              <a:latin typeface="Lucida Handwriting" pitchFamily="66"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735954"/>
            <a:ext cx="2736000" cy="109347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3285913"/>
            <a:ext cx="6019800" cy="2306842"/>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PQuestion"/>
          <p:cNvSpPr>
            <a:spLocks noGrp="1" noChangeArrowheads="1"/>
          </p:cNvSpPr>
          <p:nvPr>
            <p:ph type="title"/>
          </p:nvPr>
        </p:nvSpPr>
        <p:spPr>
          <a:xfrm>
            <a:off x="228600" y="1371600"/>
            <a:ext cx="8610600" cy="152400"/>
          </a:xfrm>
        </p:spPr>
        <p:txBody>
          <a:bodyPr>
            <a:noAutofit/>
          </a:bodyPr>
          <a:lstStyle/>
          <a:p>
            <a:pPr eaLnBrk="1" hangingPunct="1"/>
            <a:r>
              <a:rPr lang="en-CA" b="1" dirty="0">
                <a:solidFill>
                  <a:schemeClr val="hlink"/>
                </a:solidFill>
              </a:rPr>
              <a:t>Practice voting…</a:t>
            </a:r>
            <a:br>
              <a:rPr lang="en-CA" b="1" dirty="0">
                <a:solidFill>
                  <a:schemeClr val="hlink"/>
                </a:solidFill>
              </a:rPr>
            </a:br>
            <a:r>
              <a:rPr lang="en-CA" b="1" dirty="0">
                <a:solidFill>
                  <a:schemeClr val="hlink"/>
                </a:solidFill>
              </a:rPr>
              <a:t>What is your opinion?</a:t>
            </a:r>
            <a:br>
              <a:rPr lang="en-CA" dirty="0">
                <a:solidFill>
                  <a:schemeClr val="hlink"/>
                </a:solidFill>
              </a:rPr>
            </a:br>
            <a:br>
              <a:rPr lang="en-CA" dirty="0">
                <a:solidFill>
                  <a:schemeClr val="hlink"/>
                </a:solidFill>
              </a:rPr>
            </a:br>
            <a:r>
              <a:rPr lang="en-CA" sz="3200" dirty="0">
                <a:solidFill>
                  <a:schemeClr val="hlink"/>
                </a:solidFill>
              </a:rPr>
              <a:t>I love applying for funding through new  government processes!</a:t>
            </a:r>
          </a:p>
        </p:txBody>
      </p:sp>
      <p:sp>
        <p:nvSpPr>
          <p:cNvPr id="3" name="TPChart" descr="1. got 0.17, 2. got 0.83, ">
            <a:extLst>
              <a:ext uri="{FF2B5EF4-FFF2-40B4-BE49-F238E27FC236}">
                <a16:creationId xmlns:a16="http://schemas.microsoft.com/office/drawing/2014/main" id="{9B8373B5-A61A-416E-A4FE-24DF68937801}"/>
              </a:ext>
            </a:extLst>
          </p:cNvPr>
          <p:cNvSpPr/>
          <p:nvPr>
            <p:custDataLst>
              <p:tags r:id="rId2"/>
            </p:custDataLst>
          </p:nvPr>
        </p:nvSpPr>
        <p:spPr bwMode="auto">
          <a:xfrm>
            <a:off x="4533901" y="2819400"/>
            <a:ext cx="3771900" cy="3505199"/>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26628" name="TPAnswers"/>
          <p:cNvSpPr>
            <a:spLocks noGrp="1" noChangeArrowheads="1"/>
          </p:cNvSpPr>
          <p:nvPr>
            <p:ph type="body" idx="1"/>
            <p:custDataLst>
              <p:tags r:id="rId3"/>
            </p:custDataLst>
          </p:nvPr>
        </p:nvSpPr>
        <p:spPr>
          <a:xfrm>
            <a:off x="457200" y="3124200"/>
            <a:ext cx="4114800" cy="2590800"/>
          </a:xfrm>
        </p:spPr>
        <p:txBody>
          <a:bodyPr/>
          <a:lstStyle/>
          <a:p>
            <a:pPr marL="609600" indent="-609600" eaLnBrk="1" hangingPunct="1">
              <a:buFont typeface="Wingdings" pitchFamily="2" charset="2"/>
              <a:buAutoNum type="arabicPeriod"/>
            </a:pPr>
            <a:r>
              <a:rPr lang="en-CA" dirty="0"/>
              <a:t>True</a:t>
            </a:r>
          </a:p>
          <a:p>
            <a:pPr marL="609600" indent="-609600" eaLnBrk="1" hangingPunct="1">
              <a:buFont typeface="Wingdings" pitchFamily="2" charset="2"/>
              <a:buAutoNum type="arabicPeriod"/>
            </a:pPr>
            <a:r>
              <a:rPr lang="en-CA" dirty="0"/>
              <a:t>False</a:t>
            </a:r>
          </a:p>
        </p:txBody>
      </p:sp>
      <p:sp>
        <p:nvSpPr>
          <p:cNvPr id="2" name="TPPolling">
            <a:extLst>
              <a:ext uri="{FF2B5EF4-FFF2-40B4-BE49-F238E27FC236}">
                <a16:creationId xmlns:a16="http://schemas.microsoft.com/office/drawing/2014/main" id="{3F329C88-67E8-4926-B98E-EB8C5892E5FC}"/>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352854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CA" dirty="0">
                <a:ln w="0"/>
                <a:solidFill>
                  <a:schemeClr val="accent1"/>
                </a:solidFill>
                <a:effectLst>
                  <a:outerShdw blurRad="38100" dist="25400" dir="5400000" algn="ctr" rotWithShape="0">
                    <a:srgbClr val="6E747A">
                      <a:alpha val="43000"/>
                    </a:srgbClr>
                  </a:outerShdw>
                </a:effectLst>
              </a:rPr>
              <a:t>Procurement Rules</a:t>
            </a:r>
            <a:br>
              <a:rPr lang="en-CA" dirty="0"/>
            </a:br>
            <a:endParaRPr lang="en-CA" sz="2700" dirty="0"/>
          </a:p>
        </p:txBody>
      </p:sp>
      <p:sp>
        <p:nvSpPr>
          <p:cNvPr id="3" name="Content Placeholder 2"/>
          <p:cNvSpPr>
            <a:spLocks noGrp="1"/>
          </p:cNvSpPr>
          <p:nvPr>
            <p:ph idx="1"/>
          </p:nvPr>
        </p:nvSpPr>
        <p:spPr/>
        <p:txBody>
          <a:bodyPr>
            <a:normAutofit fontScale="85000" lnSpcReduction="20000"/>
          </a:bodyPr>
          <a:lstStyle/>
          <a:p>
            <a:pPr marL="0" indent="0">
              <a:buNone/>
            </a:pPr>
            <a:endParaRPr lang="en-CA" dirty="0"/>
          </a:p>
          <a:p>
            <a:pPr marL="0" indent="0">
              <a:buNone/>
            </a:pPr>
            <a:r>
              <a:rPr lang="en-CA" dirty="0"/>
              <a:t>Why should I care about procurement rules if this is a GRANT?</a:t>
            </a:r>
          </a:p>
          <a:p>
            <a:pPr marL="0" indent="0">
              <a:buNone/>
            </a:pPr>
            <a:endParaRPr lang="en-CA" dirty="0"/>
          </a:p>
          <a:p>
            <a:pPr marL="0" indent="0">
              <a:buNone/>
            </a:pPr>
            <a:r>
              <a:rPr lang="en-CA" dirty="0">
                <a:solidFill>
                  <a:srgbClr val="FF0000"/>
                </a:solidFill>
              </a:rPr>
              <a:t>	Because the Expression of Interest issued by 	Children’s Services, which is a grant application 	process, resembles a traditional 	procurement 	process</a:t>
            </a:r>
          </a:p>
          <a:p>
            <a:pPr marL="0" indent="0">
              <a:buNone/>
            </a:pPr>
            <a:r>
              <a:rPr lang="en-CA" dirty="0"/>
              <a:t>	</a:t>
            </a:r>
          </a:p>
          <a:p>
            <a:pPr marL="0" indent="0">
              <a:buNone/>
            </a:pPr>
            <a:r>
              <a:rPr lang="en-CA" dirty="0"/>
              <a:t>So you will want to prepare yourself to respond to the EOI with a grant proposal that is more like an RFP proposal</a:t>
            </a:r>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13</a:t>
            </a:fld>
            <a:endParaRPr lang="en-US"/>
          </a:p>
        </p:txBody>
      </p:sp>
    </p:spTree>
    <p:custDataLst>
      <p:tags r:id="rId1"/>
    </p:custDataLst>
    <p:extLst>
      <p:ext uri="{BB962C8B-B14F-4D97-AF65-F5344CB8AC3E}">
        <p14:creationId xmlns:p14="http://schemas.microsoft.com/office/powerpoint/2010/main" val="281844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CA" dirty="0">
                <a:ln w="0"/>
                <a:solidFill>
                  <a:schemeClr val="accent1"/>
                </a:solidFill>
                <a:effectLst>
                  <a:outerShdw blurRad="38100" dist="25400" dir="5400000" algn="ctr" rotWithShape="0">
                    <a:srgbClr val="6E747A">
                      <a:alpha val="43000"/>
                    </a:srgbClr>
                  </a:outerShdw>
                </a:effectLst>
              </a:rPr>
              <a:t>Procurement Rules</a:t>
            </a:r>
            <a:br>
              <a:rPr lang="en-CA" dirty="0"/>
            </a:br>
            <a:r>
              <a:rPr lang="en-CA" sz="3100" dirty="0"/>
              <a:t>Why does government have to do it?</a:t>
            </a:r>
            <a:br>
              <a:rPr lang="en-CA" sz="3100" dirty="0"/>
            </a:br>
            <a:endParaRPr lang="en-CA" sz="2700" dirty="0"/>
          </a:p>
        </p:txBody>
      </p:sp>
      <p:sp>
        <p:nvSpPr>
          <p:cNvPr id="3" name="Content Placeholder 2"/>
          <p:cNvSpPr>
            <a:spLocks noGrp="1"/>
          </p:cNvSpPr>
          <p:nvPr>
            <p:ph idx="1"/>
          </p:nvPr>
        </p:nvSpPr>
        <p:spPr/>
        <p:txBody>
          <a:bodyPr>
            <a:normAutofit/>
          </a:bodyPr>
          <a:lstStyle/>
          <a:p>
            <a:pPr marL="0" indent="0">
              <a:buNone/>
            </a:pPr>
            <a:r>
              <a:rPr lang="en-CA" sz="4000" dirty="0">
                <a:ln w="0"/>
                <a:solidFill>
                  <a:schemeClr val="accent1"/>
                </a:solidFill>
                <a:effectLst>
                  <a:outerShdw blurRad="38100" dist="25400" dir="5400000" algn="ctr" rotWithShape="0">
                    <a:srgbClr val="6E747A">
                      <a:alpha val="43000"/>
                    </a:srgbClr>
                  </a:outerShdw>
                </a:effectLst>
              </a:rPr>
              <a:t>BASIC PRINCIPLES OF:</a:t>
            </a:r>
          </a:p>
          <a:p>
            <a:pPr>
              <a:buFont typeface="Wingdings" panose="05000000000000000000" pitchFamily="2" charset="2"/>
              <a:buChar char="v"/>
            </a:pPr>
            <a:r>
              <a:rPr lang="en-CA" sz="4000" dirty="0">
                <a:ln w="0"/>
                <a:solidFill>
                  <a:schemeClr val="accent1"/>
                </a:solidFill>
                <a:effectLst>
                  <a:outerShdw blurRad="38100" dist="25400" dir="5400000" algn="ctr" rotWithShape="0">
                    <a:srgbClr val="6E747A">
                      <a:alpha val="43000"/>
                    </a:srgbClr>
                  </a:outerShdw>
                </a:effectLst>
              </a:rPr>
              <a:t> FAIRNESS</a:t>
            </a:r>
          </a:p>
          <a:p>
            <a:pPr>
              <a:buFont typeface="Wingdings" panose="05000000000000000000" pitchFamily="2" charset="2"/>
              <a:buChar char="v"/>
            </a:pPr>
            <a:r>
              <a:rPr lang="en-CA" sz="4000" dirty="0">
                <a:ln w="0"/>
                <a:solidFill>
                  <a:schemeClr val="accent1"/>
                </a:solidFill>
                <a:effectLst>
                  <a:outerShdw blurRad="38100" dist="25400" dir="5400000" algn="ctr" rotWithShape="0">
                    <a:srgbClr val="6E747A">
                      <a:alpha val="43000"/>
                    </a:srgbClr>
                  </a:outerShdw>
                </a:effectLst>
              </a:rPr>
              <a:t>OPENESS</a:t>
            </a:r>
          </a:p>
          <a:p>
            <a:pPr>
              <a:buFont typeface="Wingdings" panose="05000000000000000000" pitchFamily="2" charset="2"/>
              <a:buChar char="v"/>
            </a:pPr>
            <a:r>
              <a:rPr lang="en-CA" sz="4000" dirty="0">
                <a:ln w="0"/>
                <a:solidFill>
                  <a:schemeClr val="accent1"/>
                </a:solidFill>
                <a:effectLst>
                  <a:outerShdw blurRad="38100" dist="25400" dir="5400000" algn="ctr" rotWithShape="0">
                    <a:srgbClr val="6E747A">
                      <a:alpha val="43000"/>
                    </a:srgbClr>
                  </a:outerShdw>
                </a:effectLst>
              </a:rPr>
              <a:t>TRANSPARENCY</a:t>
            </a:r>
          </a:p>
          <a:p>
            <a:pPr>
              <a:buFont typeface="Wingdings" panose="05000000000000000000" pitchFamily="2" charset="2"/>
              <a:buChar char="v"/>
            </a:pPr>
            <a:endParaRPr lang="en-CA" sz="4000" dirty="0">
              <a:ln w="0"/>
              <a:solidFill>
                <a:schemeClr val="accent1"/>
              </a:solidFill>
              <a:effectLst>
                <a:outerShdw blurRad="38100" dist="25400" dir="5400000" algn="ctr" rotWithShape="0">
                  <a:srgbClr val="6E747A">
                    <a:alpha val="43000"/>
                  </a:srgbClr>
                </a:outerShdw>
              </a:effectLst>
            </a:endParaRPr>
          </a:p>
          <a:p>
            <a:pPr marL="0" indent="0" algn="ctr">
              <a:buNone/>
            </a:pPr>
            <a:r>
              <a:rPr lang="en-CA" sz="2800" dirty="0"/>
              <a:t>Accountability for public dollars spent.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800" y="1853949"/>
            <a:ext cx="3312000" cy="2600825"/>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14</a:t>
            </a:fld>
            <a:endParaRPr lang="en-US"/>
          </a:p>
        </p:txBody>
      </p:sp>
    </p:spTree>
    <p:custDataLst>
      <p:tags r:id="rId1"/>
    </p:custDataLst>
    <p:extLst>
      <p:ext uri="{BB962C8B-B14F-4D97-AF65-F5344CB8AC3E}">
        <p14:creationId xmlns:p14="http://schemas.microsoft.com/office/powerpoint/2010/main" val="163006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CA" dirty="0">
                <a:ln w="0"/>
                <a:solidFill>
                  <a:schemeClr val="accent1"/>
                </a:solidFill>
                <a:effectLst>
                  <a:outerShdw blurRad="38100" dist="25400" dir="5400000" algn="ctr" rotWithShape="0">
                    <a:srgbClr val="6E747A">
                      <a:alpha val="43000"/>
                    </a:srgbClr>
                  </a:outerShdw>
                </a:effectLst>
              </a:rPr>
              <a:t>Procurement Rules</a:t>
            </a:r>
            <a:br>
              <a:rPr lang="en-CA" dirty="0"/>
            </a:br>
            <a:r>
              <a:rPr lang="en-CA" sz="3100" dirty="0"/>
              <a:t>Why does government have to do it?</a:t>
            </a:r>
            <a:br>
              <a:rPr lang="en-CA" sz="3100" dirty="0"/>
            </a:br>
            <a:r>
              <a:rPr lang="en-CA" sz="2700" dirty="0">
                <a:ln w="0"/>
                <a:solidFill>
                  <a:schemeClr val="accent1"/>
                </a:solidFill>
                <a:effectLst>
                  <a:outerShdw blurRad="38100" dist="25400" dir="5400000" algn="ctr" rotWithShape="0">
                    <a:srgbClr val="6E747A">
                      <a:alpha val="43000"/>
                    </a:srgbClr>
                  </a:outerShdw>
                </a:effectLst>
              </a:rPr>
              <a:t>FAIRNESS, OPENESS, TRANSPARENCY</a:t>
            </a:r>
            <a:endParaRPr lang="en-CA" sz="2700" dirty="0"/>
          </a:p>
        </p:txBody>
      </p:sp>
      <p:sp>
        <p:nvSpPr>
          <p:cNvPr id="3" name="Content Placeholder 2"/>
          <p:cNvSpPr>
            <a:spLocks noGrp="1"/>
          </p:cNvSpPr>
          <p:nvPr>
            <p:ph idx="1"/>
          </p:nvPr>
        </p:nvSpPr>
        <p:spPr/>
        <p:txBody>
          <a:bodyPr>
            <a:normAutofit/>
          </a:bodyPr>
          <a:lstStyle/>
          <a:p>
            <a:pPr marL="0" indent="0">
              <a:buNone/>
            </a:pPr>
            <a:endParaRPr lang="en-CA" dirty="0"/>
          </a:p>
          <a:p>
            <a:pPr marL="0" indent="0">
              <a:buNone/>
            </a:pPr>
            <a:r>
              <a:rPr lang="en-CA" sz="2600" dirty="0"/>
              <a:t>1. Common Law of Procurement and Contract</a:t>
            </a:r>
          </a:p>
          <a:p>
            <a:pPr marL="0" indent="0">
              <a:buNone/>
            </a:pPr>
            <a:r>
              <a:rPr lang="en-CA" sz="2600" dirty="0"/>
              <a:t>2. Trade Agreements (</a:t>
            </a:r>
            <a:r>
              <a:rPr lang="en-CA" sz="2600" dirty="0" err="1"/>
              <a:t>eg.</a:t>
            </a:r>
            <a:r>
              <a:rPr lang="en-CA" sz="2600" dirty="0"/>
              <a:t> CFTA, TILMA, NWPTA, </a:t>
            </a:r>
            <a:r>
              <a:rPr lang="en-CA" sz="2600" dirty="0" err="1"/>
              <a:t>etc</a:t>
            </a:r>
            <a:r>
              <a:rPr lang="en-CA" sz="2600" dirty="0"/>
              <a:t>)</a:t>
            </a:r>
          </a:p>
          <a:p>
            <a:pPr marL="0" indent="0">
              <a:buNone/>
            </a:pPr>
            <a:r>
              <a:rPr lang="en-CA" sz="2600" dirty="0"/>
              <a:t>3. Government: </a:t>
            </a:r>
          </a:p>
          <a:p>
            <a:r>
              <a:rPr lang="en-CA" sz="2600" dirty="0"/>
              <a:t>Legislation (law) - </a:t>
            </a:r>
            <a:r>
              <a:rPr lang="en-CA" sz="2600" dirty="0">
                <a:solidFill>
                  <a:srgbClr val="C00000"/>
                </a:solidFill>
              </a:rPr>
              <a:t>mandatory</a:t>
            </a:r>
          </a:p>
          <a:p>
            <a:r>
              <a:rPr lang="en-CA" sz="2600" dirty="0"/>
              <a:t>Regulations - </a:t>
            </a:r>
            <a:r>
              <a:rPr lang="en-CA" sz="2600" dirty="0">
                <a:solidFill>
                  <a:srgbClr val="C00000"/>
                </a:solidFill>
              </a:rPr>
              <a:t>mandatory</a:t>
            </a:r>
          </a:p>
          <a:p>
            <a:r>
              <a:rPr lang="en-CA" sz="2600" dirty="0"/>
              <a:t>Government-wide Procurement Policy – </a:t>
            </a:r>
            <a:r>
              <a:rPr lang="en-CA" sz="2600" dirty="0">
                <a:solidFill>
                  <a:srgbClr val="C00000"/>
                </a:solidFill>
              </a:rPr>
              <a:t>mandatory</a:t>
            </a:r>
          </a:p>
          <a:p>
            <a:r>
              <a:rPr lang="en-CA" sz="2600" dirty="0"/>
              <a:t>Children’s Services specific policies – should be followed (but some</a:t>
            </a:r>
            <a:r>
              <a:rPr lang="en-CA" sz="2600" dirty="0">
                <a:solidFill>
                  <a:srgbClr val="FF0000"/>
                </a:solidFill>
              </a:rPr>
              <a:t> discretion</a:t>
            </a:r>
            <a:r>
              <a:rPr lang="en-CA" sz="2600" dirty="0"/>
              <a:t>) </a:t>
            </a:r>
          </a:p>
          <a:p>
            <a:endParaRPr lang="en-CA" sz="2600" dirty="0"/>
          </a:p>
          <a:p>
            <a:pPr marL="0" indent="0">
              <a:buNone/>
            </a:pPr>
            <a:endParaRPr lang="en-CA" sz="2100" dirty="0"/>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15</a:t>
            </a:fld>
            <a:endParaRPr lang="en-US"/>
          </a:p>
        </p:txBody>
      </p:sp>
    </p:spTree>
    <p:custDataLst>
      <p:tags r:id="rId1"/>
    </p:custDataLst>
    <p:extLst>
      <p:ext uri="{BB962C8B-B14F-4D97-AF65-F5344CB8AC3E}">
        <p14:creationId xmlns:p14="http://schemas.microsoft.com/office/powerpoint/2010/main" val="217565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Trade Agreement Thresholds</a:t>
            </a:r>
          </a:p>
        </p:txBody>
      </p:sp>
      <p:sp>
        <p:nvSpPr>
          <p:cNvPr id="6" name="Content Placeholder 5"/>
          <p:cNvSpPr>
            <a:spLocks noGrp="1"/>
          </p:cNvSpPr>
          <p:nvPr>
            <p:ph sz="half" idx="2"/>
          </p:nvPr>
        </p:nvSpPr>
        <p:spPr>
          <a:xfrm>
            <a:off x="4648200" y="1417638"/>
            <a:ext cx="4038600" cy="4708525"/>
          </a:xfrm>
        </p:spPr>
        <p:txBody>
          <a:bodyPr>
            <a:noAutofit/>
          </a:bodyPr>
          <a:lstStyle/>
          <a:p>
            <a:pPr marL="0" indent="0">
              <a:buNone/>
            </a:pPr>
            <a:r>
              <a:rPr lang="en-CA" sz="1800" dirty="0"/>
              <a:t>2007,  Trade, Investment, Labour and Mobility Agreement - TILMA (AB &amp; BC)</a:t>
            </a:r>
          </a:p>
          <a:p>
            <a:pPr marL="0" indent="0">
              <a:buNone/>
            </a:pPr>
            <a:endParaRPr lang="en-CA" sz="1800" dirty="0"/>
          </a:p>
          <a:p>
            <a:pPr marL="0" indent="0">
              <a:buNone/>
            </a:pPr>
            <a:r>
              <a:rPr lang="en-CA" sz="1800" dirty="0"/>
              <a:t>2017, Canadian Free Trade Agreement</a:t>
            </a:r>
          </a:p>
          <a:p>
            <a:pPr marL="0" indent="0">
              <a:buNone/>
            </a:pPr>
            <a:endParaRPr lang="en-CA" sz="1800" dirty="0"/>
          </a:p>
          <a:p>
            <a:pPr marL="0" indent="0">
              <a:buNone/>
            </a:pPr>
            <a:r>
              <a:rPr lang="en-CA" sz="1800" b="1" dirty="0"/>
              <a:t>2010, New West Partnership Trade Agreement - NWPTA (Alberta, BC, SK)</a:t>
            </a:r>
          </a:p>
          <a:p>
            <a:pPr marL="0" indent="0">
              <a:buNone/>
            </a:pPr>
            <a:r>
              <a:rPr lang="en-CA" sz="1400" dirty="0"/>
              <a:t>Procurement rules of the NWPTA apply to British Columbia, Alberta and Saskatchewan: </a:t>
            </a:r>
            <a:br>
              <a:rPr lang="en-CA" sz="1400" dirty="0"/>
            </a:br>
            <a:endParaRPr lang="en-CA" sz="1400" dirty="0"/>
          </a:p>
          <a:p>
            <a:pPr marL="0" indent="0">
              <a:buNone/>
            </a:pPr>
            <a:r>
              <a:rPr lang="en-CA" sz="1400" b="1" dirty="0"/>
              <a:t>(a)       departments, ministries, agencies, boards, councils, committees and commissions where the anticipated costs are:</a:t>
            </a:r>
          </a:p>
          <a:p>
            <a:pPr marL="0" indent="0">
              <a:buNone/>
            </a:pPr>
            <a:endParaRPr lang="en-CA" sz="1400" dirty="0"/>
          </a:p>
          <a:p>
            <a:r>
              <a:rPr lang="en-CA" sz="1400" dirty="0">
                <a:solidFill>
                  <a:srgbClr val="C00000"/>
                </a:solidFill>
              </a:rPr>
              <a:t>$10,000 or greater for goods</a:t>
            </a:r>
          </a:p>
          <a:p>
            <a:r>
              <a:rPr lang="en-CA" sz="1400" dirty="0">
                <a:solidFill>
                  <a:srgbClr val="C00000"/>
                </a:solidFill>
              </a:rPr>
              <a:t>$75,000 or greater for services</a:t>
            </a:r>
          </a:p>
          <a:p>
            <a:r>
              <a:rPr lang="en-CA" sz="1400" dirty="0">
                <a:solidFill>
                  <a:srgbClr val="C00000"/>
                </a:solidFill>
              </a:rPr>
              <a:t>$100,000 or greater for construction</a:t>
            </a:r>
          </a:p>
        </p:txBody>
      </p:sp>
      <p:pic>
        <p:nvPicPr>
          <p:cNvPr id="7"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417638"/>
            <a:ext cx="4038600" cy="4983162"/>
          </a:xfrm>
        </p:spPr>
      </p:pic>
      <p:sp>
        <p:nvSpPr>
          <p:cNvPr id="2" name="Footer Placeholder 1"/>
          <p:cNvSpPr>
            <a:spLocks noGrp="1"/>
          </p:cNvSpPr>
          <p:nvPr>
            <p:ph type="ftr" sz="quarter" idx="11"/>
          </p:nvPr>
        </p:nvSpPr>
        <p:spPr/>
        <p:txBody>
          <a:bodyPr/>
          <a:lstStyle/>
          <a:p>
            <a:r>
              <a:rPr lang="en-US"/>
              <a:t>Three E Training</a:t>
            </a:r>
          </a:p>
        </p:txBody>
      </p:sp>
      <p:sp>
        <p:nvSpPr>
          <p:cNvPr id="3" name="Slide Number Placeholder 2"/>
          <p:cNvSpPr>
            <a:spLocks noGrp="1"/>
          </p:cNvSpPr>
          <p:nvPr>
            <p:ph type="sldNum" sz="quarter" idx="12"/>
          </p:nvPr>
        </p:nvSpPr>
        <p:spPr/>
        <p:txBody>
          <a:bodyPr/>
          <a:lstStyle/>
          <a:p>
            <a:fld id="{593EB611-E2E0-40C5-A926-7F482A5E023B}" type="slidenum">
              <a:rPr lang="en-US" smtClean="0"/>
              <a:pPr/>
              <a:t>16</a:t>
            </a:fld>
            <a:endParaRPr lang="en-US"/>
          </a:p>
        </p:txBody>
      </p:sp>
    </p:spTree>
    <p:custDataLst>
      <p:tags r:id="rId1"/>
    </p:custDataLst>
    <p:extLst>
      <p:ext uri="{BB962C8B-B14F-4D97-AF65-F5344CB8AC3E}">
        <p14:creationId xmlns:p14="http://schemas.microsoft.com/office/powerpoint/2010/main" val="316378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CA" dirty="0">
                <a:ln w="0"/>
                <a:solidFill>
                  <a:schemeClr val="accent1"/>
                </a:solidFill>
                <a:effectLst>
                  <a:outerShdw blurRad="38100" dist="25400" dir="5400000" algn="ctr" rotWithShape="0">
                    <a:srgbClr val="6E747A">
                      <a:alpha val="43000"/>
                    </a:srgbClr>
                  </a:outerShdw>
                </a:effectLst>
              </a:rPr>
              <a:t>Procurement Policy</a:t>
            </a:r>
            <a:br>
              <a:rPr lang="en-CA" dirty="0"/>
            </a:br>
            <a:r>
              <a:rPr lang="en-CA" sz="3100" dirty="0"/>
              <a:t>Why does government have to do it?</a:t>
            </a:r>
            <a:br>
              <a:rPr lang="en-CA" sz="3100" dirty="0"/>
            </a:br>
            <a:r>
              <a:rPr lang="en-CA" sz="2700" dirty="0">
                <a:ln w="0"/>
                <a:solidFill>
                  <a:schemeClr val="accent1"/>
                </a:solidFill>
                <a:effectLst>
                  <a:outerShdw blurRad="38100" dist="25400" dir="5400000" algn="ctr" rotWithShape="0">
                    <a:srgbClr val="6E747A">
                      <a:alpha val="43000"/>
                    </a:srgbClr>
                  </a:outerShdw>
                </a:effectLst>
              </a:rPr>
              <a:t>FAIRNESS, OPENESS, TRANSPARENCY</a:t>
            </a:r>
            <a:endParaRPr lang="en-CA" sz="2700" dirty="0"/>
          </a:p>
        </p:txBody>
      </p:sp>
      <p:sp>
        <p:nvSpPr>
          <p:cNvPr id="3" name="Content Placeholder 2"/>
          <p:cNvSpPr>
            <a:spLocks noGrp="1"/>
          </p:cNvSpPr>
          <p:nvPr>
            <p:ph idx="1"/>
          </p:nvPr>
        </p:nvSpPr>
        <p:spPr/>
        <p:txBody>
          <a:bodyPr>
            <a:normAutofit fontScale="92500" lnSpcReduction="20000"/>
          </a:bodyPr>
          <a:lstStyle/>
          <a:p>
            <a:pPr marL="0" indent="0">
              <a:buNone/>
            </a:pPr>
            <a:endParaRPr lang="en-CA" dirty="0"/>
          </a:p>
          <a:p>
            <a:pPr marL="0" indent="0">
              <a:buNone/>
            </a:pPr>
            <a:r>
              <a:rPr lang="en-CA" sz="2600" dirty="0"/>
              <a:t>The outcomes of any procurement of goods, services or construction are to:</a:t>
            </a:r>
          </a:p>
          <a:p>
            <a:r>
              <a:rPr lang="en-CA" sz="2600" dirty="0"/>
              <a:t>meet </a:t>
            </a:r>
            <a:r>
              <a:rPr lang="en-CA" sz="2600" u="sng" dirty="0"/>
              <a:t>business needs </a:t>
            </a:r>
            <a:r>
              <a:rPr lang="en-CA" sz="2600" dirty="0"/>
              <a:t>and </a:t>
            </a:r>
            <a:r>
              <a:rPr lang="en-CA" sz="2600" u="sng" dirty="0"/>
              <a:t>objectives</a:t>
            </a:r>
            <a:r>
              <a:rPr lang="en-CA" sz="2600" dirty="0"/>
              <a:t> for each Ministry</a:t>
            </a:r>
          </a:p>
          <a:p>
            <a:r>
              <a:rPr lang="en-CA" sz="2600" dirty="0"/>
              <a:t>ensure </a:t>
            </a:r>
            <a:r>
              <a:rPr lang="en-CA" sz="2600" u="sng" dirty="0"/>
              <a:t>equal and fair access </a:t>
            </a:r>
            <a:r>
              <a:rPr lang="en-CA" sz="2600" dirty="0"/>
              <a:t>to government procurements is provided to qualified vendors, suppliers and contractors</a:t>
            </a:r>
          </a:p>
          <a:p>
            <a:r>
              <a:rPr lang="en-CA" sz="2600" dirty="0"/>
              <a:t>demonstrate </a:t>
            </a:r>
            <a:r>
              <a:rPr lang="en-CA" sz="2600" u="sng" dirty="0"/>
              <a:t>best value</a:t>
            </a:r>
            <a:r>
              <a:rPr lang="en-CA" sz="2600" dirty="0"/>
              <a:t> to the government for each procurement</a:t>
            </a:r>
          </a:p>
          <a:p>
            <a:r>
              <a:rPr lang="en-CA" sz="2600" dirty="0"/>
              <a:t>produce </a:t>
            </a:r>
            <a:r>
              <a:rPr lang="en-CA" sz="2600" u="sng" dirty="0"/>
              <a:t>appropriate documentation</a:t>
            </a:r>
          </a:p>
          <a:p>
            <a:r>
              <a:rPr lang="en-CA" sz="2600" dirty="0"/>
              <a:t>meet </a:t>
            </a:r>
            <a:r>
              <a:rPr lang="en-CA" sz="2600" u="sng" dirty="0"/>
              <a:t>legislative, policy, and trade agreement requirements</a:t>
            </a:r>
          </a:p>
          <a:p>
            <a:pPr marL="0" indent="0">
              <a:buNone/>
            </a:pPr>
            <a:endParaRPr lang="en-CA" dirty="0"/>
          </a:p>
          <a:p>
            <a:pPr marL="0" indent="0">
              <a:buNone/>
            </a:pPr>
            <a:r>
              <a:rPr lang="en-CA" sz="2100" dirty="0"/>
              <a:t>From: http://www.servicealberta.gov.ab.ca/bid-on-opportunities.cfm</a:t>
            </a:r>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17</a:t>
            </a:fld>
            <a:endParaRPr lang="en-US"/>
          </a:p>
        </p:txBody>
      </p:sp>
    </p:spTree>
    <p:custDataLst>
      <p:tags r:id="rId1"/>
    </p:custDataLst>
    <p:extLst>
      <p:ext uri="{BB962C8B-B14F-4D97-AF65-F5344CB8AC3E}">
        <p14:creationId xmlns:p14="http://schemas.microsoft.com/office/powerpoint/2010/main" val="54250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CA" sz="3200" dirty="0">
                <a:ln w="0"/>
                <a:solidFill>
                  <a:schemeClr val="accent1"/>
                </a:solidFill>
                <a:effectLst>
                  <a:outerShdw blurRad="38100" dist="25400" dir="5400000" algn="ctr" rotWithShape="0">
                    <a:srgbClr val="6E747A">
                      <a:alpha val="43000"/>
                    </a:srgbClr>
                  </a:outerShdw>
                </a:effectLst>
              </a:rPr>
              <a:t>Procurement Policy </a:t>
            </a:r>
            <a:br>
              <a:rPr lang="en-CA" sz="3200" dirty="0">
                <a:ln w="0"/>
                <a:solidFill>
                  <a:schemeClr val="accent1"/>
                </a:solidFill>
                <a:effectLst>
                  <a:outerShdw blurRad="38100" dist="25400" dir="5400000" algn="ctr" rotWithShape="0">
                    <a:srgbClr val="6E747A">
                      <a:alpha val="43000"/>
                    </a:srgbClr>
                  </a:outerShdw>
                </a:effectLst>
              </a:rPr>
            </a:br>
            <a:r>
              <a:rPr lang="en-CA" sz="3200" dirty="0"/>
              <a:t>Children’s Services </a:t>
            </a:r>
            <a:br>
              <a:rPr lang="en-CA" sz="3200" dirty="0"/>
            </a:br>
            <a:r>
              <a:rPr lang="en-CA" sz="3200" dirty="0"/>
              <a:t>Procurement and Contract Resources</a:t>
            </a:r>
          </a:p>
        </p:txBody>
      </p:sp>
      <p:sp>
        <p:nvSpPr>
          <p:cNvPr id="3" name="Content Placeholder 2"/>
          <p:cNvSpPr>
            <a:spLocks noGrp="1"/>
          </p:cNvSpPr>
          <p:nvPr>
            <p:ph idx="1"/>
          </p:nvPr>
        </p:nvSpPr>
        <p:spPr>
          <a:xfrm>
            <a:off x="457200" y="1981200"/>
            <a:ext cx="8229600" cy="4144963"/>
          </a:xfrm>
        </p:spPr>
        <p:txBody>
          <a:bodyPr>
            <a:noAutofit/>
          </a:bodyPr>
          <a:lstStyle/>
          <a:p>
            <a:pPr marL="0" indent="0">
              <a:buNone/>
            </a:pPr>
            <a:r>
              <a:rPr lang="en-CA" sz="2400" dirty="0"/>
              <a:t>Preamble to Expression of Interest (EOI) for Family Resource Networks (FRN’s), p.3</a:t>
            </a:r>
          </a:p>
          <a:p>
            <a:pPr marL="0" indent="0">
              <a:buNone/>
            </a:pPr>
            <a:r>
              <a:rPr lang="en-CA" sz="2400" dirty="0"/>
              <a:t>“ …to ensure the acquisition of services is completed through a fair and transparent process guided by the </a:t>
            </a:r>
            <a:r>
              <a:rPr lang="en-CA" sz="2400" u="sng" dirty="0"/>
              <a:t>Alberta Government’s Procurement and Sole-Sourcing Directive</a:t>
            </a:r>
            <a:r>
              <a:rPr lang="en-CA" sz="2400" dirty="0"/>
              <a:t>, and with trade agreement obligations.” </a:t>
            </a:r>
          </a:p>
          <a:p>
            <a:pPr marL="0" indent="0">
              <a:buNone/>
            </a:pPr>
            <a:r>
              <a:rPr lang="en-CA" sz="2400" dirty="0"/>
              <a:t>“The </a:t>
            </a:r>
            <a:r>
              <a:rPr lang="en-CA" sz="2400" u="sng" dirty="0"/>
              <a:t>Procurement Accountability Framework </a:t>
            </a:r>
            <a:r>
              <a:rPr lang="en-CA" sz="2400" dirty="0"/>
              <a:t>reinforces fairness, transparency and integrity in the EOI process; adds rigour and accountability to Ministry process; drives consistency and reinforces a set of shared values and ethics.”</a:t>
            </a:r>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18</a:t>
            </a:fld>
            <a:endParaRPr lang="en-US"/>
          </a:p>
        </p:txBody>
      </p:sp>
    </p:spTree>
    <p:custDataLst>
      <p:tags r:id="rId1"/>
    </p:custDataLst>
    <p:extLst>
      <p:ext uri="{BB962C8B-B14F-4D97-AF65-F5344CB8AC3E}">
        <p14:creationId xmlns:p14="http://schemas.microsoft.com/office/powerpoint/2010/main" val="400756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a:ln w="0"/>
                <a:solidFill>
                  <a:schemeClr val="accent1"/>
                </a:solidFill>
                <a:effectLst>
                  <a:outerShdw blurRad="38100" dist="25400" dir="5400000" algn="ctr" rotWithShape="0">
                    <a:srgbClr val="6E747A">
                      <a:alpha val="43000"/>
                    </a:srgbClr>
                  </a:outerShdw>
                </a:effectLst>
              </a:rPr>
              <a:t>Procurement Policy </a:t>
            </a:r>
            <a:br>
              <a:rPr lang="en-CA" sz="4000" dirty="0">
                <a:ln w="0"/>
                <a:solidFill>
                  <a:schemeClr val="accent1"/>
                </a:solidFill>
                <a:effectLst>
                  <a:outerShdw blurRad="38100" dist="25400" dir="5400000" algn="ctr" rotWithShape="0">
                    <a:srgbClr val="6E747A">
                      <a:alpha val="43000"/>
                    </a:srgbClr>
                  </a:outerShdw>
                </a:effectLst>
              </a:rPr>
            </a:br>
            <a:r>
              <a:rPr lang="en-CA" sz="4000" dirty="0"/>
              <a:t>Children’s Services </a:t>
            </a:r>
            <a:br>
              <a:rPr lang="en-CA" sz="4000" dirty="0"/>
            </a:br>
            <a:r>
              <a:rPr lang="en-CA" sz="4000" dirty="0"/>
              <a:t>Procurement and Contract Resources</a:t>
            </a:r>
          </a:p>
        </p:txBody>
      </p:sp>
      <p:sp>
        <p:nvSpPr>
          <p:cNvPr id="3" name="Content Placeholder 2"/>
          <p:cNvSpPr>
            <a:spLocks noGrp="1"/>
          </p:cNvSpPr>
          <p:nvPr>
            <p:ph idx="1"/>
          </p:nvPr>
        </p:nvSpPr>
        <p:spPr>
          <a:xfrm>
            <a:off x="457200" y="2057400"/>
            <a:ext cx="8229600" cy="4068763"/>
          </a:xfrm>
        </p:spPr>
        <p:txBody>
          <a:bodyPr>
            <a:normAutofit lnSpcReduction="10000"/>
          </a:bodyPr>
          <a:lstStyle/>
          <a:p>
            <a:pPr marL="0" indent="0">
              <a:buNone/>
            </a:pPr>
            <a:r>
              <a:rPr lang="en-CA" dirty="0"/>
              <a:t>“To ensure alignment with the </a:t>
            </a:r>
            <a:r>
              <a:rPr lang="en-CA" u="sng" dirty="0"/>
              <a:t>Treasury Board Procurement and Sole Sourcing Directive </a:t>
            </a:r>
            <a:r>
              <a:rPr lang="en-CA" dirty="0"/>
              <a:t>[nothing can be sole-sourced over $10K], CS will issue grants for FRN services through an EOI process.” p.3</a:t>
            </a:r>
          </a:p>
          <a:p>
            <a:pPr marL="0" indent="0">
              <a:buNone/>
            </a:pPr>
            <a:endParaRPr lang="en-CA" dirty="0"/>
          </a:p>
          <a:p>
            <a:pPr marL="0" indent="0">
              <a:buNone/>
            </a:pPr>
            <a:r>
              <a:rPr lang="en-CA" sz="2400" dirty="0"/>
              <a:t>For Service Alberta resources, including procurement formats and terms and conditions:</a:t>
            </a:r>
          </a:p>
          <a:p>
            <a:pPr marL="0" indent="0">
              <a:buNone/>
            </a:pPr>
            <a:r>
              <a:rPr lang="en-CA" sz="2400" dirty="0"/>
              <a:t>http://vendor.purchasingconnection.ca/</a:t>
            </a:r>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19</a:t>
            </a:fld>
            <a:endParaRPr lang="en-US"/>
          </a:p>
        </p:txBody>
      </p:sp>
    </p:spTree>
    <p:custDataLst>
      <p:tags r:id="rId1"/>
    </p:custDataLst>
    <p:extLst>
      <p:ext uri="{BB962C8B-B14F-4D97-AF65-F5344CB8AC3E}">
        <p14:creationId xmlns:p14="http://schemas.microsoft.com/office/powerpoint/2010/main" val="214460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tolia_4599026_XS.jpg"/>
          <p:cNvPicPr>
            <a:picLocks noChangeAspect="1"/>
          </p:cNvPicPr>
          <p:nvPr/>
        </p:nvPicPr>
        <p:blipFill>
          <a:blip r:embed="rId4" cstate="print"/>
          <a:stretch>
            <a:fillRect/>
          </a:stretch>
        </p:blipFill>
        <p:spPr>
          <a:xfrm>
            <a:off x="381000" y="152400"/>
            <a:ext cx="2882900" cy="2882900"/>
          </a:xfrm>
          <a:prstGeom prst="rect">
            <a:avLst/>
          </a:prstGeom>
        </p:spPr>
      </p:pic>
      <p:sp>
        <p:nvSpPr>
          <p:cNvPr id="2" name="Title 1"/>
          <p:cNvSpPr>
            <a:spLocks noGrp="1"/>
          </p:cNvSpPr>
          <p:nvPr>
            <p:ph type="title"/>
          </p:nvPr>
        </p:nvSpPr>
        <p:spPr>
          <a:xfrm>
            <a:off x="3886200" y="990600"/>
            <a:ext cx="3657600" cy="1143000"/>
          </a:xfrm>
        </p:spPr>
        <p:txBody>
          <a:bodyPr>
            <a:normAutofit fontScale="90000"/>
          </a:bodyPr>
          <a:lstStyle/>
          <a:p>
            <a:r>
              <a:rPr lang="en-US" sz="4800" dirty="0">
                <a:solidFill>
                  <a:srgbClr val="FF0000"/>
                </a:solidFill>
              </a:rPr>
              <a:t>Learning Outcomes </a:t>
            </a:r>
            <a:br>
              <a:rPr lang="en-US" sz="4800" dirty="0">
                <a:solidFill>
                  <a:srgbClr val="FF0000"/>
                </a:solidFill>
              </a:rPr>
            </a:br>
            <a:r>
              <a:rPr lang="en-US" sz="4800" dirty="0"/>
              <a:t>for this Workshop</a:t>
            </a:r>
          </a:p>
        </p:txBody>
      </p:sp>
      <p:sp>
        <p:nvSpPr>
          <p:cNvPr id="3" name="Content Placeholder 2"/>
          <p:cNvSpPr>
            <a:spLocks noGrp="1"/>
          </p:cNvSpPr>
          <p:nvPr>
            <p:ph idx="1"/>
          </p:nvPr>
        </p:nvSpPr>
        <p:spPr>
          <a:xfrm>
            <a:off x="533400" y="4114800"/>
            <a:ext cx="8229600" cy="2438400"/>
          </a:xfrm>
        </p:spPr>
        <p:txBody>
          <a:bodyPr>
            <a:normAutofit fontScale="92500"/>
          </a:bodyPr>
          <a:lstStyle/>
          <a:p>
            <a:pPr marL="0" indent="0">
              <a:buNone/>
            </a:pPr>
            <a:r>
              <a:rPr lang="en-US" dirty="0"/>
              <a:t>Introductions</a:t>
            </a:r>
          </a:p>
          <a:p>
            <a:r>
              <a:rPr lang="en-US" dirty="0"/>
              <a:t>Procurement Rules and Tools</a:t>
            </a:r>
          </a:p>
          <a:p>
            <a:r>
              <a:rPr lang="en-US" dirty="0"/>
              <a:t>How to Write a Great Proposal for Government </a:t>
            </a:r>
          </a:p>
          <a:p>
            <a:pPr marL="0" indent="0">
              <a:buNone/>
            </a:pPr>
            <a:r>
              <a:rPr lang="en-US" dirty="0"/>
              <a:t>	</a:t>
            </a:r>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2</a:t>
            </a:fld>
            <a:endParaRPr lang="en-US"/>
          </a:p>
        </p:txBody>
      </p:sp>
    </p:spTree>
    <p:custDataLst>
      <p:tags r:id="rId1"/>
    </p:custDataLst>
    <p:extLst>
      <p:ext uri="{BB962C8B-B14F-4D97-AF65-F5344CB8AC3E}">
        <p14:creationId xmlns:p14="http://schemas.microsoft.com/office/powerpoint/2010/main" val="230739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a:t>
            </a:r>
            <a:br>
              <a:rPr lang="en-US" sz="4800" dirty="0"/>
            </a:br>
            <a:r>
              <a:rPr lang="en-US" sz="4800" dirty="0"/>
              <a:t>New Direction for 2020</a:t>
            </a:r>
          </a:p>
        </p:txBody>
      </p:sp>
      <p:sp>
        <p:nvSpPr>
          <p:cNvPr id="3" name="Content Placeholder 2"/>
          <p:cNvSpPr>
            <a:spLocks noGrp="1"/>
          </p:cNvSpPr>
          <p:nvPr>
            <p:ph idx="1"/>
          </p:nvPr>
        </p:nvSpPr>
        <p:spPr>
          <a:xfrm>
            <a:off x="533400" y="2772600"/>
            <a:ext cx="8229600" cy="3780600"/>
          </a:xfrm>
        </p:spPr>
        <p:txBody>
          <a:bodyPr>
            <a:normAutofit/>
          </a:bodyPr>
          <a:lstStyle/>
          <a:p>
            <a:pPr marL="0" indent="0">
              <a:buNone/>
            </a:pPr>
            <a:r>
              <a:rPr lang="en-CA" b="1" dirty="0">
                <a:ln/>
              </a:rPr>
              <a:t>CS is moving to change from spending $77 million on early intervention and prevention annually to $55 million annually</a:t>
            </a:r>
          </a:p>
          <a:p>
            <a:r>
              <a:rPr lang="en-CA" b="1" dirty="0">
                <a:ln/>
              </a:rPr>
              <a:t>Increase accountability</a:t>
            </a:r>
          </a:p>
          <a:p>
            <a:r>
              <a:rPr lang="en-CA" b="1" dirty="0">
                <a:ln/>
              </a:rPr>
              <a:t>Align services</a:t>
            </a:r>
          </a:p>
          <a:p>
            <a:r>
              <a:rPr lang="en-CA" b="1" dirty="0">
                <a:ln/>
              </a:rPr>
              <a:t>Reduce spending</a:t>
            </a:r>
          </a:p>
          <a:p>
            <a:endParaRPr lang="en-CA" b="1" dirty="0">
              <a:ln/>
            </a:endParaRP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20</a:t>
            </a:fld>
            <a:endParaRPr lang="en-US"/>
          </a:p>
        </p:txBody>
      </p:sp>
    </p:spTree>
    <p:custDataLst>
      <p:tags r:id="rId1"/>
    </p:custDataLst>
    <p:extLst>
      <p:ext uri="{BB962C8B-B14F-4D97-AF65-F5344CB8AC3E}">
        <p14:creationId xmlns:p14="http://schemas.microsoft.com/office/powerpoint/2010/main" val="355561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“Retooling” Direction</a:t>
            </a:r>
          </a:p>
        </p:txBody>
      </p:sp>
      <p:sp>
        <p:nvSpPr>
          <p:cNvPr id="3" name="Content Placeholder 2"/>
          <p:cNvSpPr>
            <a:spLocks noGrp="1"/>
          </p:cNvSpPr>
          <p:nvPr>
            <p:ph idx="1"/>
          </p:nvPr>
        </p:nvSpPr>
        <p:spPr>
          <a:xfrm>
            <a:off x="533400" y="2772600"/>
            <a:ext cx="8229600" cy="3780600"/>
          </a:xfrm>
        </p:spPr>
        <p:txBody>
          <a:bodyPr>
            <a:normAutofit/>
          </a:bodyPr>
          <a:lstStyle/>
          <a:p>
            <a:pPr marL="0" indent="0">
              <a:buNone/>
            </a:pPr>
            <a:r>
              <a:rPr lang="en-US" dirty="0"/>
              <a:t>Direction from executive in November 2019 </a:t>
            </a:r>
          </a:p>
          <a:p>
            <a:r>
              <a:rPr lang="en-US" dirty="0"/>
              <a:t>open “competition” for granting process through EOI</a:t>
            </a:r>
          </a:p>
          <a:p>
            <a:r>
              <a:rPr lang="en-US" dirty="0"/>
              <a:t>evidence-based service delivery requirements</a:t>
            </a:r>
          </a:p>
          <a:p>
            <a:r>
              <a:rPr lang="en-US" dirty="0"/>
              <a:t>new requirement for prevention services from 0-18 years, instead of previous 0-6 years</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21</a:t>
            </a:fld>
            <a:endParaRPr lang="en-US"/>
          </a:p>
        </p:txBody>
      </p:sp>
    </p:spTree>
    <p:custDataLst>
      <p:tags r:id="rId1"/>
    </p:custDataLst>
    <p:extLst>
      <p:ext uri="{BB962C8B-B14F-4D97-AF65-F5344CB8AC3E}">
        <p14:creationId xmlns:p14="http://schemas.microsoft.com/office/powerpoint/2010/main" val="3966792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“Retooling” Direction</a:t>
            </a:r>
          </a:p>
        </p:txBody>
      </p:sp>
      <p:sp>
        <p:nvSpPr>
          <p:cNvPr id="3" name="Content Placeholder 2"/>
          <p:cNvSpPr>
            <a:spLocks noGrp="1"/>
          </p:cNvSpPr>
          <p:nvPr>
            <p:ph idx="1"/>
          </p:nvPr>
        </p:nvSpPr>
        <p:spPr>
          <a:xfrm>
            <a:off x="533400" y="2772600"/>
            <a:ext cx="8229600" cy="3780600"/>
          </a:xfrm>
        </p:spPr>
        <p:txBody>
          <a:bodyPr>
            <a:normAutofit fontScale="85000" lnSpcReduction="20000"/>
          </a:bodyPr>
          <a:lstStyle/>
          <a:p>
            <a:pPr marL="0" indent="0">
              <a:buNone/>
            </a:pPr>
            <a:r>
              <a:rPr lang="en-US" dirty="0">
                <a:ln/>
              </a:rPr>
              <a:t>Children’s Services is </a:t>
            </a:r>
            <a:r>
              <a:rPr lang="en-CA" dirty="0">
                <a:ln/>
              </a:rPr>
              <a:t>moving from a “patchwork” of services, to a more streamlined system where services are continuous (0-6, then 7-18) and seamless (aligned service providers)</a:t>
            </a:r>
          </a:p>
          <a:p>
            <a:pPr marL="0" indent="0">
              <a:buNone/>
            </a:pPr>
            <a:endParaRPr lang="en-CA" dirty="0">
              <a:ln/>
            </a:endParaRPr>
          </a:p>
          <a:p>
            <a:pPr marL="0" indent="0">
              <a:buNone/>
            </a:pPr>
            <a:r>
              <a:rPr lang="en-CA" b="1" dirty="0">
                <a:ln/>
              </a:rPr>
              <a:t> Age Cohort Program and Service Distribution in EOI:</a:t>
            </a:r>
          </a:p>
          <a:p>
            <a:pPr marL="0" indent="0">
              <a:buNone/>
            </a:pPr>
            <a:r>
              <a:rPr lang="en-CA" b="1" dirty="0">
                <a:ln/>
              </a:rPr>
              <a:t>0-6 years 		50-60% programming</a:t>
            </a:r>
          </a:p>
          <a:p>
            <a:pPr marL="0" indent="0">
              <a:buNone/>
            </a:pPr>
            <a:r>
              <a:rPr lang="en-CA" b="1" dirty="0">
                <a:ln/>
              </a:rPr>
              <a:t>7-13 years		20-30% programming</a:t>
            </a:r>
          </a:p>
          <a:p>
            <a:pPr marL="0" indent="0">
              <a:buNone/>
            </a:pPr>
            <a:r>
              <a:rPr lang="en-CA" b="1" dirty="0">
                <a:ln/>
              </a:rPr>
              <a:t>14+ years		20-30% programming</a:t>
            </a:r>
          </a:p>
          <a:p>
            <a:pPr marL="0" indent="0">
              <a:buNone/>
            </a:pPr>
            <a:endParaRPr lang="en-CA" b="1" dirty="0">
              <a:ln/>
              <a:highlight>
                <a:srgbClr val="FFFF00"/>
              </a:highlight>
            </a:endParaRPr>
          </a:p>
          <a:p>
            <a:pPr marL="0" indent="0">
              <a:buNone/>
            </a:pPr>
            <a:endParaRPr lang="en-CA" b="1" dirty="0">
              <a:ln/>
              <a:highlight>
                <a:srgbClr val="FFFF00"/>
              </a:highlight>
            </a:endParaRPr>
          </a:p>
          <a:p>
            <a:pPr marL="0" indent="0">
              <a:buNone/>
            </a:pPr>
            <a:endParaRPr lang="en-CA" b="1" dirty="0">
              <a:ln/>
              <a:highlight>
                <a:srgbClr val="FFFF00"/>
              </a:highlight>
            </a:endParaRP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22</a:t>
            </a:fld>
            <a:endParaRPr lang="en-US"/>
          </a:p>
        </p:txBody>
      </p:sp>
    </p:spTree>
    <p:custDataLst>
      <p:tags r:id="rId1"/>
    </p:custDataLst>
    <p:extLst>
      <p:ext uri="{BB962C8B-B14F-4D97-AF65-F5344CB8AC3E}">
        <p14:creationId xmlns:p14="http://schemas.microsoft.com/office/powerpoint/2010/main" val="798235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“Retooling” Direction</a:t>
            </a:r>
          </a:p>
        </p:txBody>
      </p:sp>
      <p:sp>
        <p:nvSpPr>
          <p:cNvPr id="3" name="Content Placeholder 2"/>
          <p:cNvSpPr>
            <a:spLocks noGrp="1"/>
          </p:cNvSpPr>
          <p:nvPr>
            <p:ph idx="1"/>
          </p:nvPr>
        </p:nvSpPr>
        <p:spPr>
          <a:xfrm>
            <a:off x="533400" y="2772600"/>
            <a:ext cx="8229600" cy="3780600"/>
          </a:xfrm>
        </p:spPr>
        <p:txBody>
          <a:bodyPr>
            <a:normAutofit fontScale="92500"/>
          </a:bodyPr>
          <a:lstStyle/>
          <a:p>
            <a:pPr marL="0" indent="0">
              <a:buNone/>
            </a:pPr>
            <a:r>
              <a:rPr lang="en-CA" sz="2400" b="1" dirty="0">
                <a:ln/>
              </a:rPr>
              <a:t>FROM THE HORSES MOUTH:</a:t>
            </a:r>
          </a:p>
          <a:p>
            <a:pPr marL="0" indent="0">
              <a:buNone/>
            </a:pPr>
            <a:endParaRPr lang="en-CA" sz="2400" b="1" dirty="0">
              <a:ln/>
            </a:endParaRPr>
          </a:p>
          <a:p>
            <a:pPr marL="0" indent="0">
              <a:buNone/>
            </a:pPr>
            <a:r>
              <a:rPr lang="en-CA" sz="2400" b="1" dirty="0">
                <a:ln/>
              </a:rPr>
              <a:t>OUTCOMES-BASED</a:t>
            </a:r>
          </a:p>
          <a:p>
            <a:pPr>
              <a:buFontTx/>
              <a:buChar char="-"/>
            </a:pPr>
            <a:r>
              <a:rPr lang="en-CA" sz="2400" b="1" dirty="0">
                <a:ln/>
              </a:rPr>
              <a:t>How will results be measured?</a:t>
            </a:r>
          </a:p>
          <a:p>
            <a:pPr marL="0" indent="0">
              <a:buNone/>
            </a:pPr>
            <a:r>
              <a:rPr lang="en-CA" sz="2400" b="1" dirty="0">
                <a:ln/>
              </a:rPr>
              <a:t>DIVERSITY LENS</a:t>
            </a:r>
          </a:p>
          <a:p>
            <a:pPr>
              <a:buFontTx/>
              <a:buChar char="-"/>
            </a:pPr>
            <a:r>
              <a:rPr lang="en-CA" sz="2400" b="1" dirty="0">
                <a:ln/>
              </a:rPr>
              <a:t>Need to be inclusive (e.g. LGBTQ+, Indigenous, ethno-cultural)</a:t>
            </a:r>
          </a:p>
          <a:p>
            <a:pPr marL="0" indent="0">
              <a:buNone/>
            </a:pPr>
            <a:r>
              <a:rPr lang="en-CA" sz="2400" b="1" dirty="0">
                <a:ln/>
              </a:rPr>
              <a:t>UNIVERSALLY ACCESSIBLE</a:t>
            </a:r>
          </a:p>
          <a:p>
            <a:pPr>
              <a:buFontTx/>
              <a:buChar char="-"/>
            </a:pPr>
            <a:r>
              <a:rPr lang="en-CA" sz="2400" b="1" dirty="0">
                <a:ln/>
              </a:rPr>
              <a:t>0-18 years for prevention and early intervention – identify this gap in services!</a:t>
            </a:r>
          </a:p>
          <a:p>
            <a:pPr>
              <a:buFontTx/>
              <a:buChar char="-"/>
            </a:pPr>
            <a:endParaRPr lang="en-CA" b="1" dirty="0">
              <a:ln/>
              <a:highlight>
                <a:srgbClr val="FFFF00"/>
              </a:highlight>
            </a:endParaRP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23</a:t>
            </a:fld>
            <a:endParaRPr lang="en-US"/>
          </a:p>
        </p:txBody>
      </p:sp>
    </p:spTree>
    <p:custDataLst>
      <p:tags r:id="rId1"/>
    </p:custDataLst>
    <p:extLst>
      <p:ext uri="{BB962C8B-B14F-4D97-AF65-F5344CB8AC3E}">
        <p14:creationId xmlns:p14="http://schemas.microsoft.com/office/powerpoint/2010/main" val="405430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“Retooling” Direction</a:t>
            </a:r>
          </a:p>
        </p:txBody>
      </p:sp>
      <p:sp>
        <p:nvSpPr>
          <p:cNvPr id="3" name="Content Placeholder 2"/>
          <p:cNvSpPr>
            <a:spLocks noGrp="1"/>
          </p:cNvSpPr>
          <p:nvPr>
            <p:ph idx="1"/>
          </p:nvPr>
        </p:nvSpPr>
        <p:spPr>
          <a:xfrm>
            <a:off x="533400" y="2772600"/>
            <a:ext cx="8229600" cy="3780600"/>
          </a:xfrm>
        </p:spPr>
        <p:txBody>
          <a:bodyPr>
            <a:normAutofit fontScale="92500"/>
          </a:bodyPr>
          <a:lstStyle/>
          <a:p>
            <a:pPr marL="0" indent="0">
              <a:buNone/>
            </a:pPr>
            <a:r>
              <a:rPr lang="en-CA" sz="2400" b="1" dirty="0">
                <a:ln/>
              </a:rPr>
              <a:t>PRACTICES STANDARDS</a:t>
            </a:r>
          </a:p>
          <a:p>
            <a:pPr>
              <a:buFontTx/>
              <a:buChar char="-"/>
            </a:pPr>
            <a:r>
              <a:rPr lang="en-CA" sz="2400" b="1" dirty="0">
                <a:ln/>
              </a:rPr>
              <a:t>Being developed by CS, and CS will be developing its own training </a:t>
            </a:r>
          </a:p>
          <a:p>
            <a:pPr marL="0" indent="0">
              <a:buNone/>
            </a:pPr>
            <a:r>
              <a:rPr lang="en-CA" sz="2400" b="1" dirty="0">
                <a:ln/>
              </a:rPr>
              <a:t>REALISTIC BUDGETS</a:t>
            </a:r>
          </a:p>
          <a:p>
            <a:pPr>
              <a:buFontTx/>
              <a:buChar char="-"/>
            </a:pPr>
            <a:r>
              <a:rPr lang="en-CA" sz="2400" b="1" dirty="0">
                <a:ln/>
              </a:rPr>
              <a:t>Make sure your budget reflect your realistic costs</a:t>
            </a:r>
          </a:p>
          <a:p>
            <a:pPr marL="0" indent="0">
              <a:buNone/>
            </a:pPr>
            <a:r>
              <a:rPr lang="en-CA" sz="2400" b="1" dirty="0">
                <a:ln/>
              </a:rPr>
              <a:t>FOCUS ON WHAT QUALIFICATIONS STAFF HAS</a:t>
            </a:r>
          </a:p>
          <a:p>
            <a:pPr>
              <a:buFontTx/>
              <a:buChar char="-"/>
            </a:pPr>
            <a:r>
              <a:rPr lang="en-CA" sz="2400" b="1" dirty="0">
                <a:ln/>
              </a:rPr>
              <a:t>e.g. What training has your staff taken that qualifies them to do this service?</a:t>
            </a:r>
          </a:p>
          <a:p>
            <a:pPr marL="0" indent="0">
              <a:buNone/>
            </a:pPr>
            <a:r>
              <a:rPr lang="en-CA" sz="2400" b="1" dirty="0">
                <a:ln/>
              </a:rPr>
              <a:t>TRAINING WILL BE DEVELOPED BY CS</a:t>
            </a:r>
          </a:p>
          <a:p>
            <a:pPr marL="0" indent="0">
              <a:buNone/>
            </a:pPr>
            <a:r>
              <a:rPr lang="en-CA" sz="2400" b="1" dirty="0">
                <a:ln/>
              </a:rPr>
              <a:t>- Don’t focus on training you can develop</a:t>
            </a:r>
          </a:p>
          <a:p>
            <a:pPr>
              <a:buFontTx/>
              <a:buChar char="-"/>
            </a:pPr>
            <a:endParaRPr lang="en-CA" b="1" dirty="0">
              <a:ln/>
              <a:highlight>
                <a:srgbClr val="FFFF00"/>
              </a:highlight>
            </a:endParaRP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24</a:t>
            </a:fld>
            <a:endParaRPr lang="en-US"/>
          </a:p>
        </p:txBody>
      </p:sp>
    </p:spTree>
    <p:custDataLst>
      <p:tags r:id="rId1"/>
    </p:custDataLst>
    <p:extLst>
      <p:ext uri="{BB962C8B-B14F-4D97-AF65-F5344CB8AC3E}">
        <p14:creationId xmlns:p14="http://schemas.microsoft.com/office/powerpoint/2010/main" val="2051345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“Retooling” Direction</a:t>
            </a:r>
          </a:p>
        </p:txBody>
      </p:sp>
      <p:sp>
        <p:nvSpPr>
          <p:cNvPr id="3" name="Content Placeholder 2"/>
          <p:cNvSpPr>
            <a:spLocks noGrp="1"/>
          </p:cNvSpPr>
          <p:nvPr>
            <p:ph idx="1"/>
          </p:nvPr>
        </p:nvSpPr>
        <p:spPr>
          <a:xfrm>
            <a:off x="533400" y="2772600"/>
            <a:ext cx="8229600" cy="3780600"/>
          </a:xfrm>
        </p:spPr>
        <p:txBody>
          <a:bodyPr>
            <a:normAutofit fontScale="85000" lnSpcReduction="20000"/>
          </a:bodyPr>
          <a:lstStyle/>
          <a:p>
            <a:r>
              <a:rPr lang="en-US" b="1" dirty="0">
                <a:ln/>
              </a:rPr>
              <a:t>Universal</a:t>
            </a:r>
          </a:p>
          <a:p>
            <a:pPr lvl="1"/>
            <a:r>
              <a:rPr lang="en-US" b="1" dirty="0">
                <a:ln/>
              </a:rPr>
              <a:t>Available to ALL infants, children, youth (0-18 years) and families </a:t>
            </a:r>
          </a:p>
          <a:p>
            <a:r>
              <a:rPr lang="en-US" b="1" dirty="0">
                <a:ln/>
              </a:rPr>
              <a:t>Targeted</a:t>
            </a:r>
          </a:p>
          <a:p>
            <a:pPr lvl="1"/>
            <a:r>
              <a:rPr lang="en-US" b="1" dirty="0">
                <a:ln/>
              </a:rPr>
              <a:t>Designed to meet needs of vulnerable infants, youth and family who have risk factors associated with increased risk of child maltreatment</a:t>
            </a:r>
          </a:p>
          <a:p>
            <a:r>
              <a:rPr lang="en-US" b="1" dirty="0">
                <a:ln/>
              </a:rPr>
              <a:t>Intensive services</a:t>
            </a:r>
          </a:p>
          <a:p>
            <a:pPr lvl="1"/>
            <a:r>
              <a:rPr lang="en-US" b="1" dirty="0">
                <a:ln/>
              </a:rPr>
              <a:t>Specific to needs of infants, children, youth and families who are experience significant adversity</a:t>
            </a: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25</a:t>
            </a:fld>
            <a:endParaRPr lang="en-US"/>
          </a:p>
        </p:txBody>
      </p:sp>
    </p:spTree>
    <p:custDataLst>
      <p:tags r:id="rId1"/>
    </p:custDataLst>
    <p:extLst>
      <p:ext uri="{BB962C8B-B14F-4D97-AF65-F5344CB8AC3E}">
        <p14:creationId xmlns:p14="http://schemas.microsoft.com/office/powerpoint/2010/main" val="2600097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“Retooling” Direction</a:t>
            </a:r>
          </a:p>
        </p:txBody>
      </p:sp>
      <p:sp>
        <p:nvSpPr>
          <p:cNvPr id="3" name="Content Placeholder 2"/>
          <p:cNvSpPr>
            <a:spLocks noGrp="1"/>
          </p:cNvSpPr>
          <p:nvPr>
            <p:ph idx="1"/>
          </p:nvPr>
        </p:nvSpPr>
        <p:spPr>
          <a:xfrm>
            <a:off x="533400" y="2772600"/>
            <a:ext cx="8229600" cy="3780600"/>
          </a:xfrm>
        </p:spPr>
        <p:txBody>
          <a:bodyPr>
            <a:normAutofit fontScale="77500" lnSpcReduction="20000"/>
          </a:bodyPr>
          <a:lstStyle/>
          <a:p>
            <a:pPr marL="0" indent="0">
              <a:buNone/>
            </a:pPr>
            <a:r>
              <a:rPr lang="en-CA" sz="4600" b="1" dirty="0">
                <a:ln/>
                <a:solidFill>
                  <a:srgbClr val="0070C0"/>
                </a:solidFill>
              </a:rPr>
              <a:t>ACCOUNTABLE</a:t>
            </a:r>
          </a:p>
          <a:p>
            <a:pPr marL="0" indent="0">
              <a:buNone/>
            </a:pPr>
            <a:r>
              <a:rPr lang="en-CA" sz="3400" b="1" dirty="0">
                <a:ln/>
              </a:rPr>
              <a:t>Knowing exactly what EI/prevention services they are purchasing</a:t>
            </a:r>
          </a:p>
          <a:p>
            <a:r>
              <a:rPr lang="en-CA" sz="3400" b="1" dirty="0">
                <a:ln/>
              </a:rPr>
              <a:t>measuring the dollars spent on types of services</a:t>
            </a:r>
          </a:p>
          <a:p>
            <a:r>
              <a:rPr lang="en-CA" sz="3400" b="1" dirty="0">
                <a:ln/>
              </a:rPr>
              <a:t>measuring the types of clients/services served</a:t>
            </a:r>
          </a:p>
          <a:p>
            <a:r>
              <a:rPr lang="en-CA" sz="3400" b="1" dirty="0">
                <a:ln/>
              </a:rPr>
              <a:t>measuring the outcomes of those dollars spent</a:t>
            </a:r>
          </a:p>
          <a:p>
            <a:pPr>
              <a:buFontTx/>
              <a:buChar char="-"/>
            </a:pPr>
            <a:endParaRPr lang="en-CA" sz="3400" b="1" dirty="0">
              <a:ln/>
            </a:endParaRPr>
          </a:p>
          <a:p>
            <a:pPr marL="0" indent="0">
              <a:buNone/>
            </a:pPr>
            <a:r>
              <a:rPr lang="en-CA" sz="3400" b="1" dirty="0">
                <a:ln/>
              </a:rPr>
              <a:t>Using performance and accountability MEASUREMENTS with grants</a:t>
            </a:r>
          </a:p>
          <a:p>
            <a:pPr marL="0" indent="0">
              <a:buNone/>
            </a:pPr>
            <a:endParaRPr lang="en-CA" sz="3400" b="1" dirty="0">
              <a:ln/>
            </a:endParaRP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dirty="0"/>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26</a:t>
            </a:fld>
            <a:endParaRPr lang="en-US"/>
          </a:p>
        </p:txBody>
      </p:sp>
    </p:spTree>
    <p:custDataLst>
      <p:tags r:id="rId1"/>
    </p:custDataLst>
    <p:extLst>
      <p:ext uri="{BB962C8B-B14F-4D97-AF65-F5344CB8AC3E}">
        <p14:creationId xmlns:p14="http://schemas.microsoft.com/office/powerpoint/2010/main" val="2389343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“Retooling” Direction</a:t>
            </a:r>
          </a:p>
        </p:txBody>
      </p:sp>
      <p:sp>
        <p:nvSpPr>
          <p:cNvPr id="3" name="Content Placeholder 2"/>
          <p:cNvSpPr>
            <a:spLocks noGrp="1"/>
          </p:cNvSpPr>
          <p:nvPr>
            <p:ph idx="1"/>
          </p:nvPr>
        </p:nvSpPr>
        <p:spPr>
          <a:xfrm>
            <a:off x="533400" y="2772600"/>
            <a:ext cx="8229600" cy="3780600"/>
          </a:xfrm>
        </p:spPr>
        <p:txBody>
          <a:bodyPr>
            <a:normAutofit fontScale="62500" lnSpcReduction="20000"/>
          </a:bodyPr>
          <a:lstStyle/>
          <a:p>
            <a:pPr marL="0" indent="0">
              <a:buNone/>
            </a:pPr>
            <a:r>
              <a:rPr lang="en-CA" sz="4600" b="1" dirty="0">
                <a:ln/>
                <a:solidFill>
                  <a:srgbClr val="0070C0"/>
                </a:solidFill>
              </a:rPr>
              <a:t>UNIVERSAL</a:t>
            </a:r>
          </a:p>
          <a:p>
            <a:pPr marL="0" indent="0">
              <a:buNone/>
            </a:pPr>
            <a:endParaRPr lang="en-CA" sz="3400" b="1" dirty="0">
              <a:ln/>
            </a:endParaRPr>
          </a:p>
          <a:p>
            <a:pPr marL="0" indent="0">
              <a:buNone/>
            </a:pPr>
            <a:r>
              <a:rPr lang="en-CA" sz="3400" b="1" dirty="0">
                <a:ln/>
              </a:rPr>
              <a:t>Knowing exactly </a:t>
            </a:r>
            <a:r>
              <a:rPr lang="en-CA" sz="3400" b="1" u="sng" dirty="0">
                <a:ln/>
              </a:rPr>
              <a:t>who</a:t>
            </a:r>
            <a:r>
              <a:rPr lang="en-CA" sz="3400" b="1" dirty="0">
                <a:ln/>
              </a:rPr>
              <a:t> (</a:t>
            </a:r>
            <a:r>
              <a:rPr lang="en-CA" sz="3400" b="1" dirty="0" err="1">
                <a:ln/>
              </a:rPr>
              <a:t>eg.</a:t>
            </a:r>
            <a:r>
              <a:rPr lang="en-CA" sz="3400" b="1" dirty="0">
                <a:ln/>
              </a:rPr>
              <a:t> Hubs and Spokes agencies) are providing specific types of EI/prevention for what regions/clients</a:t>
            </a:r>
          </a:p>
          <a:p>
            <a:r>
              <a:rPr lang="en-CA" sz="3400" b="1" dirty="0">
                <a:ln/>
              </a:rPr>
              <a:t>measuring how many different types of services</a:t>
            </a:r>
          </a:p>
          <a:p>
            <a:r>
              <a:rPr lang="en-CA" sz="3400" b="1" dirty="0">
                <a:ln/>
              </a:rPr>
              <a:t>measuring the types of clients served</a:t>
            </a:r>
          </a:p>
          <a:p>
            <a:pPr lvl="1"/>
            <a:r>
              <a:rPr lang="en-CA" sz="3000" b="1" dirty="0">
                <a:ln/>
              </a:rPr>
              <a:t>Aboriginal and Metis</a:t>
            </a:r>
          </a:p>
          <a:p>
            <a:pPr lvl="1"/>
            <a:r>
              <a:rPr lang="en-CA" sz="3000" b="1" dirty="0">
                <a:ln/>
              </a:rPr>
              <a:t>Francophone</a:t>
            </a:r>
          </a:p>
          <a:p>
            <a:pPr lvl="1"/>
            <a:r>
              <a:rPr lang="en-CA" sz="3000" b="1" dirty="0">
                <a:ln/>
              </a:rPr>
              <a:t>New Canadians/Immigrants</a:t>
            </a:r>
          </a:p>
          <a:p>
            <a:pPr lvl="1"/>
            <a:r>
              <a:rPr lang="en-CA" sz="3000" b="1" dirty="0">
                <a:ln/>
              </a:rPr>
              <a:t>Other Ethno-cultural groups</a:t>
            </a:r>
          </a:p>
          <a:p>
            <a:r>
              <a:rPr lang="en-CA" sz="3400" b="1" dirty="0">
                <a:ln/>
              </a:rPr>
              <a:t>measuring the outcomes for those specific clients</a:t>
            </a:r>
          </a:p>
          <a:p>
            <a:pPr>
              <a:buFontTx/>
              <a:buChar char="-"/>
            </a:pPr>
            <a:endParaRPr lang="en-CA" sz="3400" b="1" dirty="0">
              <a:ln/>
            </a:endParaRP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27</a:t>
            </a:fld>
            <a:endParaRPr lang="en-US"/>
          </a:p>
        </p:txBody>
      </p:sp>
    </p:spTree>
    <p:custDataLst>
      <p:tags r:id="rId1"/>
    </p:custDataLst>
    <p:extLst>
      <p:ext uri="{BB962C8B-B14F-4D97-AF65-F5344CB8AC3E}">
        <p14:creationId xmlns:p14="http://schemas.microsoft.com/office/powerpoint/2010/main" val="196090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“Retooling” Direction - Practice</a:t>
            </a:r>
          </a:p>
        </p:txBody>
      </p:sp>
      <p:sp>
        <p:nvSpPr>
          <p:cNvPr id="3" name="Content Placeholder 2"/>
          <p:cNvSpPr>
            <a:spLocks noGrp="1"/>
          </p:cNvSpPr>
          <p:nvPr>
            <p:ph idx="1"/>
          </p:nvPr>
        </p:nvSpPr>
        <p:spPr>
          <a:xfrm>
            <a:off x="533400" y="2772600"/>
            <a:ext cx="8229600" cy="3780600"/>
          </a:xfrm>
        </p:spPr>
        <p:txBody>
          <a:bodyPr>
            <a:normAutofit fontScale="92500"/>
          </a:bodyPr>
          <a:lstStyle/>
          <a:p>
            <a:pPr marL="0" indent="0">
              <a:buNone/>
            </a:pPr>
            <a:r>
              <a:rPr lang="en-US" b="1" dirty="0">
                <a:ln/>
              </a:rPr>
              <a:t>In March 2019, Children’s Services released the</a:t>
            </a:r>
          </a:p>
          <a:p>
            <a:pPr marL="0" indent="0">
              <a:buNone/>
            </a:pPr>
            <a:r>
              <a:rPr lang="en-US" b="1" dirty="0">
                <a:ln/>
              </a:rPr>
              <a:t>Well-being and Resiliency: A Framework for Supporting Safe and Healthy Children and Families</a:t>
            </a:r>
          </a:p>
          <a:p>
            <a:pPr marL="0" indent="0">
              <a:buNone/>
            </a:pPr>
            <a:endParaRPr lang="en-CA" b="1" dirty="0">
              <a:ln/>
            </a:endParaRPr>
          </a:p>
          <a:p>
            <a:r>
              <a:rPr lang="en-CA" b="1" dirty="0">
                <a:ln/>
              </a:rPr>
              <a:t>CS will use as a guide in promoting a consistent province-wide approach for prevention and early intervention services and supports</a:t>
            </a:r>
          </a:p>
          <a:p>
            <a:endParaRPr lang="en-CA" b="1" dirty="0">
              <a:ln/>
            </a:endParaRPr>
          </a:p>
          <a:p>
            <a:pPr marL="0" indent="0">
              <a:buNone/>
            </a:pPr>
            <a:endParaRPr lang="en-CA" b="1" dirty="0">
              <a:ln/>
              <a:highlight>
                <a:srgbClr val="FFFF00"/>
              </a:highlight>
            </a:endParaRP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28</a:t>
            </a:fld>
            <a:endParaRPr lang="en-US"/>
          </a:p>
        </p:txBody>
      </p:sp>
    </p:spTree>
    <p:custDataLst>
      <p:tags r:id="rId1"/>
    </p:custDataLst>
    <p:extLst>
      <p:ext uri="{BB962C8B-B14F-4D97-AF65-F5344CB8AC3E}">
        <p14:creationId xmlns:p14="http://schemas.microsoft.com/office/powerpoint/2010/main" val="3288259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5638800" cy="1143000"/>
          </a:xfrm>
        </p:spPr>
        <p:txBody>
          <a:bodyPr>
            <a:normAutofit fontScale="90000"/>
          </a:bodyPr>
          <a:lstStyle/>
          <a:p>
            <a:r>
              <a:rPr lang="en-US" sz="4800" dirty="0"/>
              <a:t>Children’s Services “Retooling” Direction</a:t>
            </a:r>
          </a:p>
        </p:txBody>
      </p:sp>
      <p:sp>
        <p:nvSpPr>
          <p:cNvPr id="3" name="Content Placeholder 2"/>
          <p:cNvSpPr>
            <a:spLocks noGrp="1"/>
          </p:cNvSpPr>
          <p:nvPr>
            <p:ph idx="1"/>
          </p:nvPr>
        </p:nvSpPr>
        <p:spPr>
          <a:xfrm>
            <a:off x="533400" y="2772600"/>
            <a:ext cx="8229600" cy="3780600"/>
          </a:xfrm>
        </p:spPr>
        <p:txBody>
          <a:bodyPr>
            <a:normAutofit lnSpcReduction="10000"/>
          </a:bodyPr>
          <a:lstStyle/>
          <a:p>
            <a:pPr marL="0" indent="0">
              <a:buNone/>
            </a:pPr>
            <a:r>
              <a:rPr lang="en-CA" b="1" dirty="0">
                <a:ln/>
              </a:rPr>
              <a:t>What does that mean for you?</a:t>
            </a:r>
          </a:p>
          <a:p>
            <a:r>
              <a:rPr lang="en-US" dirty="0"/>
              <a:t>Be able to show in your proposal</a:t>
            </a:r>
          </a:p>
          <a:p>
            <a:pPr lvl="1"/>
            <a:r>
              <a:rPr lang="en-US" dirty="0"/>
              <a:t>Who you serve (e.g. types of clients)</a:t>
            </a:r>
          </a:p>
          <a:p>
            <a:pPr lvl="1"/>
            <a:r>
              <a:rPr lang="en-US" dirty="0"/>
              <a:t>Demonstrate all the ways in which you serve them (e.g. your specialized and unique services)</a:t>
            </a:r>
          </a:p>
          <a:p>
            <a:pPr lvl="1"/>
            <a:r>
              <a:rPr lang="en-US" dirty="0"/>
              <a:t>What are the demonstrable ways that you achieved outcomes? (e.g. what types of measuring tools do you currently use?)</a:t>
            </a:r>
          </a:p>
          <a:p>
            <a:pPr lvl="1"/>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90600"/>
            <a:ext cx="2969640" cy="1782000"/>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29</a:t>
            </a:fld>
            <a:endParaRPr lang="en-US"/>
          </a:p>
        </p:txBody>
      </p:sp>
    </p:spTree>
    <p:custDataLst>
      <p:tags r:id="rId1"/>
    </p:custDataLst>
    <p:extLst>
      <p:ext uri="{BB962C8B-B14F-4D97-AF65-F5344CB8AC3E}">
        <p14:creationId xmlns:p14="http://schemas.microsoft.com/office/powerpoint/2010/main" val="90616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Timeline for today</a:t>
            </a:r>
          </a:p>
        </p:txBody>
      </p:sp>
      <p:sp>
        <p:nvSpPr>
          <p:cNvPr id="3" name="Content Placeholder 2"/>
          <p:cNvSpPr>
            <a:spLocks noGrp="1"/>
          </p:cNvSpPr>
          <p:nvPr>
            <p:ph idx="1"/>
          </p:nvPr>
        </p:nvSpPr>
        <p:spPr>
          <a:xfrm>
            <a:off x="457200" y="1600200"/>
            <a:ext cx="5486400" cy="4525963"/>
          </a:xfrm>
        </p:spPr>
        <p:txBody>
          <a:bodyPr>
            <a:normAutofit fontScale="77500" lnSpcReduction="20000"/>
          </a:bodyPr>
          <a:lstStyle/>
          <a:p>
            <a:pPr marL="0" indent="0">
              <a:buNone/>
            </a:pPr>
            <a:r>
              <a:rPr lang="en-CA" b="1" dirty="0"/>
              <a:t>Module 1 – Rules and Tools</a:t>
            </a:r>
          </a:p>
          <a:p>
            <a:pPr marL="0" indent="0">
              <a:buNone/>
            </a:pPr>
            <a:endParaRPr lang="en-CA" dirty="0"/>
          </a:p>
          <a:p>
            <a:pPr marL="0" indent="0">
              <a:buNone/>
            </a:pPr>
            <a:r>
              <a:rPr lang="en-CA" dirty="0"/>
              <a:t>Start 9:00 am</a:t>
            </a:r>
          </a:p>
          <a:p>
            <a:pPr marL="0" indent="0">
              <a:buNone/>
            </a:pPr>
            <a:r>
              <a:rPr lang="en-CA" dirty="0"/>
              <a:t>Coffee 10:15-10:30 am</a:t>
            </a:r>
          </a:p>
          <a:p>
            <a:pPr marL="0" indent="0">
              <a:buNone/>
            </a:pPr>
            <a:r>
              <a:rPr lang="en-CA" dirty="0"/>
              <a:t>Lunch 12:00-1:00 pm</a:t>
            </a:r>
          </a:p>
          <a:p>
            <a:pPr marL="0" indent="0">
              <a:buNone/>
            </a:pPr>
            <a:endParaRPr lang="en-CA" dirty="0"/>
          </a:p>
          <a:p>
            <a:pPr marL="0" indent="0">
              <a:buNone/>
            </a:pPr>
            <a:r>
              <a:rPr lang="en-CA" b="1" dirty="0"/>
              <a:t>Module 2 – How to Write a Winning Proposal</a:t>
            </a:r>
          </a:p>
          <a:p>
            <a:pPr marL="0" indent="0">
              <a:buNone/>
            </a:pPr>
            <a:endParaRPr lang="en-CA" dirty="0"/>
          </a:p>
          <a:p>
            <a:pPr marL="0" indent="0">
              <a:buNone/>
            </a:pPr>
            <a:r>
              <a:rPr lang="en-CA" dirty="0"/>
              <a:t>Start 1:00 pm</a:t>
            </a:r>
          </a:p>
          <a:p>
            <a:pPr marL="0" indent="0">
              <a:buNone/>
            </a:pPr>
            <a:r>
              <a:rPr lang="en-CA" dirty="0"/>
              <a:t>Coffee 2:30-2:45 pm</a:t>
            </a:r>
          </a:p>
          <a:p>
            <a:pPr marL="0" indent="0">
              <a:buNone/>
            </a:pPr>
            <a:r>
              <a:rPr lang="en-CA" dirty="0"/>
              <a:t>End 4:00 pm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539094"/>
            <a:ext cx="2736000" cy="4648173"/>
          </a:xfrm>
          <a:prstGeom prst="rect">
            <a:avLst/>
          </a:prstGeom>
        </p:spPr>
      </p:pic>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3</a:t>
            </a:fld>
            <a:endParaRPr lang="en-US"/>
          </a:p>
        </p:txBody>
      </p:sp>
    </p:spTree>
    <p:custDataLst>
      <p:tags r:id="rId1"/>
    </p:custDataLst>
    <p:extLst>
      <p:ext uri="{BB962C8B-B14F-4D97-AF65-F5344CB8AC3E}">
        <p14:creationId xmlns:p14="http://schemas.microsoft.com/office/powerpoint/2010/main" val="145849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a:t>
            </a:r>
            <a:br>
              <a:rPr lang="en-CA" dirty="0"/>
            </a:br>
            <a:r>
              <a:rPr lang="en-CA" dirty="0">
                <a:solidFill>
                  <a:srgbClr val="0070C0"/>
                </a:solidFill>
              </a:rPr>
              <a:t>Procurement Options  </a:t>
            </a:r>
            <a:br>
              <a:rPr lang="en-CA" dirty="0">
                <a:highlight>
                  <a:srgbClr val="FFFF00"/>
                </a:highlight>
              </a:rPr>
            </a:br>
            <a:endParaRPr lang="en-CA" dirty="0">
              <a:highlight>
                <a:srgbClr val="FFFF00"/>
              </a:high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0576639"/>
              </p:ext>
            </p:extLst>
          </p:nvPr>
        </p:nvGraphicFramePr>
        <p:xfrm>
          <a:off x="457200" y="1417638"/>
          <a:ext cx="82296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30</a:t>
            </a:fld>
            <a:endParaRPr lang="en-US"/>
          </a:p>
        </p:txBody>
      </p:sp>
    </p:spTree>
    <p:custDataLst>
      <p:tags r:id="rId1"/>
    </p:custDataLst>
    <p:extLst>
      <p:ext uri="{BB962C8B-B14F-4D97-AF65-F5344CB8AC3E}">
        <p14:creationId xmlns:p14="http://schemas.microsoft.com/office/powerpoint/2010/main" val="186593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tolia_2378479_XS.jpg"/>
          <p:cNvPicPr>
            <a:picLocks noChangeAspect="1"/>
          </p:cNvPicPr>
          <p:nvPr/>
        </p:nvPicPr>
        <p:blipFill>
          <a:blip r:embed="rId4" cstate="print"/>
          <a:stretch>
            <a:fillRect/>
          </a:stretch>
        </p:blipFill>
        <p:spPr>
          <a:xfrm>
            <a:off x="6553200" y="1150408"/>
            <a:ext cx="2393696" cy="2239963"/>
          </a:xfrm>
          <a:prstGeom prst="rect">
            <a:avLst/>
          </a:prstGeom>
        </p:spPr>
      </p:pic>
      <p:sp>
        <p:nvSpPr>
          <p:cNvPr id="2" name="Title 1"/>
          <p:cNvSpPr>
            <a:spLocks noGrp="1"/>
          </p:cNvSpPr>
          <p:nvPr>
            <p:ph type="title"/>
          </p:nvPr>
        </p:nvSpPr>
        <p:spPr/>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Procurement Terminology </a:t>
            </a:r>
            <a:br>
              <a:rPr lang="en-US" dirty="0"/>
            </a:br>
            <a:r>
              <a:rPr lang="en-US" dirty="0">
                <a:solidFill>
                  <a:schemeClr val="accent1"/>
                </a:solidFill>
              </a:rPr>
              <a:t>Common Procurement Tools</a:t>
            </a:r>
          </a:p>
        </p:txBody>
      </p:sp>
      <p:sp>
        <p:nvSpPr>
          <p:cNvPr id="3" name="Content Placeholder 2"/>
          <p:cNvSpPr>
            <a:spLocks noGrp="1"/>
          </p:cNvSpPr>
          <p:nvPr>
            <p:ph idx="1"/>
          </p:nvPr>
        </p:nvSpPr>
        <p:spPr>
          <a:xfrm>
            <a:off x="457200" y="1676400"/>
            <a:ext cx="8229600" cy="4449763"/>
          </a:xfrm>
        </p:spPr>
        <p:txBody>
          <a:bodyPr>
            <a:normAutofit/>
          </a:bodyPr>
          <a:lstStyle/>
          <a:p>
            <a:pPr>
              <a:spcAft>
                <a:spcPts val="2400"/>
              </a:spcAft>
            </a:pPr>
            <a:endParaRPr lang="en-US" sz="3500" dirty="0"/>
          </a:p>
          <a:p>
            <a:pPr>
              <a:spcAft>
                <a:spcPts val="2400"/>
              </a:spcAft>
            </a:pPr>
            <a:endParaRPr lang="en-US" sz="3500" dirty="0"/>
          </a:p>
          <a:p>
            <a:pPr>
              <a:spcAft>
                <a:spcPts val="2400"/>
              </a:spcAft>
            </a:pPr>
            <a:r>
              <a:rPr lang="en-US" sz="3500" dirty="0"/>
              <a:t>Request for Proposal </a:t>
            </a:r>
            <a:r>
              <a:rPr lang="en-US" sz="3500" dirty="0">
                <a:solidFill>
                  <a:srgbClr val="C00000"/>
                </a:solidFill>
              </a:rPr>
              <a:t>(RFP)</a:t>
            </a:r>
          </a:p>
          <a:p>
            <a:pPr>
              <a:spcAft>
                <a:spcPts val="2400"/>
              </a:spcAft>
            </a:pPr>
            <a:r>
              <a:rPr lang="en-US" sz="3500" dirty="0"/>
              <a:t>Request for: Expression of Interest </a:t>
            </a:r>
            <a:r>
              <a:rPr lang="en-US" sz="3500" dirty="0">
                <a:solidFill>
                  <a:srgbClr val="C00000"/>
                </a:solidFill>
              </a:rPr>
              <a:t>(EOI)</a:t>
            </a:r>
          </a:p>
          <a:p>
            <a:endParaRPr lang="en-US" dirty="0"/>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31</a:t>
            </a:fld>
            <a:endParaRPr lang="en-US"/>
          </a:p>
        </p:txBody>
      </p:sp>
    </p:spTree>
    <p:custDataLst>
      <p:tags r:id="rId1"/>
    </p:custDataLst>
    <p:extLst>
      <p:ext uri="{BB962C8B-B14F-4D97-AF65-F5344CB8AC3E}">
        <p14:creationId xmlns:p14="http://schemas.microsoft.com/office/powerpoint/2010/main" val="2697833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Common Procurement Tools</a:t>
            </a:r>
            <a:br>
              <a:rPr lang="en-US" dirty="0">
                <a:solidFill>
                  <a:schemeClr val="accent1"/>
                </a:solidFill>
              </a:rPr>
            </a:br>
            <a:r>
              <a:rPr lang="en-CA" b="1" dirty="0"/>
              <a:t>Expression of Interest</a:t>
            </a:r>
          </a:p>
        </p:txBody>
      </p:sp>
      <p:sp>
        <p:nvSpPr>
          <p:cNvPr id="3" name="Content Placeholder 2"/>
          <p:cNvSpPr>
            <a:spLocks noGrp="1"/>
          </p:cNvSpPr>
          <p:nvPr>
            <p:ph idx="1"/>
          </p:nvPr>
        </p:nvSpPr>
        <p:spPr>
          <a:xfrm>
            <a:off x="457200" y="1981200"/>
            <a:ext cx="8229600" cy="4144963"/>
          </a:xfrm>
        </p:spPr>
        <p:txBody>
          <a:bodyPr>
            <a:normAutofit fontScale="85000" lnSpcReduction="10000"/>
          </a:bodyPr>
          <a:lstStyle/>
          <a:p>
            <a:pPr marL="0" indent="0">
              <a:buNone/>
            </a:pPr>
            <a:endParaRPr lang="en-US" dirty="0"/>
          </a:p>
          <a:p>
            <a:pPr marL="0" indent="0">
              <a:buNone/>
            </a:pPr>
            <a:r>
              <a:rPr lang="en-US" u="sng" dirty="0"/>
              <a:t>Purpose</a:t>
            </a:r>
            <a:r>
              <a:rPr lang="en-US" dirty="0"/>
              <a:t>: To determine the market interest in a competitive solicitation process (i.e. how many vendors would be interested in competing on the opportunity).</a:t>
            </a:r>
          </a:p>
          <a:p>
            <a:pPr marL="0" indent="0">
              <a:buNone/>
            </a:pPr>
            <a:endParaRPr lang="en-US" dirty="0"/>
          </a:p>
          <a:p>
            <a:pPr marL="0" indent="0">
              <a:buNone/>
            </a:pPr>
            <a:r>
              <a:rPr lang="en-US" u="sng" dirty="0"/>
              <a:t>Used when</a:t>
            </a:r>
            <a:r>
              <a:rPr lang="en-US" dirty="0"/>
              <a:t>: The EOI is a market research tool that helps to plan for the solicitation process. There will be no evaluation, ranking, or selection of vendors as a result and it will not be used to pre-qualify or screen vendors for a subsequent competitive bidding process.</a:t>
            </a:r>
            <a:endParaRPr lang="en-CA" dirty="0"/>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32</a:t>
            </a:fld>
            <a:endParaRPr lang="en-US"/>
          </a:p>
        </p:txBody>
      </p:sp>
      <p:pic>
        <p:nvPicPr>
          <p:cNvPr id="9" name="Picture 8" descr="Fotolia_2378479_XS.jpg">
            <a:extLst>
              <a:ext uri="{FF2B5EF4-FFF2-40B4-BE49-F238E27FC236}">
                <a16:creationId xmlns:a16="http://schemas.microsoft.com/office/drawing/2014/main" id="{717D7545-BE7E-4068-945C-51DF3F10DB81}"/>
              </a:ext>
            </a:extLst>
          </p:cNvPr>
          <p:cNvPicPr>
            <a:picLocks noChangeAspect="1"/>
          </p:cNvPicPr>
          <p:nvPr/>
        </p:nvPicPr>
        <p:blipFill>
          <a:blip r:embed="rId3" cstate="print"/>
          <a:stretch>
            <a:fillRect/>
          </a:stretch>
        </p:blipFill>
        <p:spPr>
          <a:xfrm>
            <a:off x="7315200" y="731836"/>
            <a:ext cx="1676400" cy="1782763"/>
          </a:xfrm>
          <a:prstGeom prst="rect">
            <a:avLst/>
          </a:prstGeom>
        </p:spPr>
      </p:pic>
    </p:spTree>
    <p:custDataLst>
      <p:tags r:id="rId1"/>
    </p:custDataLst>
    <p:extLst>
      <p:ext uri="{BB962C8B-B14F-4D97-AF65-F5344CB8AC3E}">
        <p14:creationId xmlns:p14="http://schemas.microsoft.com/office/powerpoint/2010/main" val="1155390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Expression of Interest (EOI)</a:t>
            </a:r>
            <a:br>
              <a:rPr lang="en-US" dirty="0"/>
            </a:br>
            <a:r>
              <a:rPr lang="en-US" dirty="0"/>
              <a:t>Grant application</a:t>
            </a:r>
            <a:br>
              <a:rPr lang="en-US" dirty="0"/>
            </a:br>
            <a:endParaRPr lang="en-US" sz="3600" dirty="0">
              <a:highlight>
                <a:srgbClr val="FFFF00"/>
              </a:highlight>
            </a:endParaRPr>
          </a:p>
        </p:txBody>
      </p:sp>
      <p:sp>
        <p:nvSpPr>
          <p:cNvPr id="3" name="Content Placeholder 2"/>
          <p:cNvSpPr>
            <a:spLocks noGrp="1"/>
          </p:cNvSpPr>
          <p:nvPr>
            <p:ph idx="1"/>
          </p:nvPr>
        </p:nvSpPr>
        <p:spPr>
          <a:xfrm>
            <a:off x="304800" y="1600200"/>
            <a:ext cx="8534400" cy="4525963"/>
          </a:xfrm>
        </p:spPr>
        <p:txBody>
          <a:bodyPr>
            <a:normAutofit/>
          </a:bodyPr>
          <a:lstStyle/>
          <a:p>
            <a:pPr marL="0" indent="0">
              <a:buNone/>
            </a:pPr>
            <a:r>
              <a:rPr lang="en-US" dirty="0"/>
              <a:t>WHY IS THIS UNUSUAL? Because…</a:t>
            </a:r>
          </a:p>
          <a:p>
            <a:r>
              <a:rPr lang="en-US" dirty="0"/>
              <a:t>EOI’s are usually NOT used to award any type of contract or grant</a:t>
            </a:r>
          </a:p>
          <a:p>
            <a:r>
              <a:rPr lang="en-US" dirty="0"/>
              <a:t>Grants are being awarded under the terms of this EOI</a:t>
            </a:r>
          </a:p>
          <a:p>
            <a:r>
              <a:rPr lang="en-US" dirty="0"/>
              <a:t>A grant is legally NOT the same as a contract</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33</a:t>
            </a:fld>
            <a:endParaRPr lang="en-US"/>
          </a:p>
        </p:txBody>
      </p:sp>
    </p:spTree>
    <p:custDataLst>
      <p:tags r:id="rId1"/>
    </p:custDataLst>
    <p:extLst>
      <p:ext uri="{BB962C8B-B14F-4D97-AF65-F5344CB8AC3E}">
        <p14:creationId xmlns:p14="http://schemas.microsoft.com/office/powerpoint/2010/main" val="684633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Expression of Interest (EOI)</a:t>
            </a:r>
            <a:br>
              <a:rPr lang="en-US" dirty="0"/>
            </a:br>
            <a:r>
              <a:rPr lang="en-US" sz="3600" dirty="0"/>
              <a:t>Grant application</a:t>
            </a:r>
            <a:endParaRPr lang="en-US" sz="3600" dirty="0">
              <a:highlight>
                <a:srgbClr val="FFFF00"/>
              </a:highlight>
            </a:endParaRPr>
          </a:p>
        </p:txBody>
      </p:sp>
      <p:sp>
        <p:nvSpPr>
          <p:cNvPr id="3" name="Content Placeholder 2"/>
          <p:cNvSpPr>
            <a:spLocks noGrp="1"/>
          </p:cNvSpPr>
          <p:nvPr>
            <p:ph idx="1"/>
          </p:nvPr>
        </p:nvSpPr>
        <p:spPr>
          <a:xfrm>
            <a:off x="304800" y="1600200"/>
            <a:ext cx="8534400" cy="4525963"/>
          </a:xfrm>
        </p:spPr>
        <p:txBody>
          <a:bodyPr>
            <a:normAutofit fontScale="77500" lnSpcReduction="20000"/>
          </a:bodyPr>
          <a:lstStyle/>
          <a:p>
            <a:r>
              <a:rPr lang="en-US" dirty="0"/>
              <a:t>Is normally only a “market research tool”</a:t>
            </a:r>
          </a:p>
          <a:p>
            <a:r>
              <a:rPr lang="en-US" u="sng" dirty="0"/>
              <a:t>Not normally </a:t>
            </a:r>
            <a:r>
              <a:rPr lang="en-US" dirty="0"/>
              <a:t>used to evaluate, rank, or select vendors, or used to pre-qualify or screen vendors for a subsequent competitive bidding process</a:t>
            </a:r>
          </a:p>
          <a:p>
            <a:r>
              <a:rPr lang="en-US" dirty="0"/>
              <a:t>In this particular process it is </a:t>
            </a:r>
            <a:r>
              <a:rPr lang="en-US" u="sng" dirty="0"/>
              <a:t>being used as a grant application process</a:t>
            </a:r>
          </a:p>
          <a:p>
            <a:r>
              <a:rPr lang="en-US" dirty="0"/>
              <a:t>However, this grant application process mirrors the submission process for an RFP proposal</a:t>
            </a:r>
          </a:p>
          <a:p>
            <a:endParaRPr lang="en-US" dirty="0"/>
          </a:p>
          <a:p>
            <a:r>
              <a:rPr lang="en-US" dirty="0"/>
              <a:t>THEREFORE…. Discuss applying for grants under this particular EOI, as mirroring an RFP submission process </a:t>
            </a:r>
          </a:p>
          <a:p>
            <a:pPr lvl="1"/>
            <a:r>
              <a:rPr lang="en-US" dirty="0"/>
              <a:t>Criteria in the EOI, similar to mandatory/desirable criteria in an RFP</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34</a:t>
            </a:fld>
            <a:endParaRPr lang="en-US"/>
          </a:p>
        </p:txBody>
      </p:sp>
    </p:spTree>
    <p:custDataLst>
      <p:tags r:id="rId1"/>
    </p:custDataLst>
    <p:extLst>
      <p:ext uri="{BB962C8B-B14F-4D97-AF65-F5344CB8AC3E}">
        <p14:creationId xmlns:p14="http://schemas.microsoft.com/office/powerpoint/2010/main" val="152371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a:ln w="0"/>
                <a:solidFill>
                  <a:schemeClr val="accent1"/>
                </a:solidFill>
                <a:effectLst>
                  <a:outerShdw blurRad="38100" dist="25400" dir="5400000" algn="ctr" rotWithShape="0">
                    <a:srgbClr val="6E747A">
                      <a:alpha val="43000"/>
                    </a:srgbClr>
                  </a:outerShdw>
                </a:effectLst>
              </a:rPr>
              <a:t>Contracts and Grants</a:t>
            </a:r>
            <a:br>
              <a:rPr lang="en-CA" dirty="0"/>
            </a:br>
            <a:r>
              <a:rPr lang="en-CA" dirty="0"/>
              <a:t>What’s the difference?</a:t>
            </a:r>
          </a:p>
        </p:txBody>
      </p:sp>
      <p:sp>
        <p:nvSpPr>
          <p:cNvPr id="5" name="Text Placeholder 4"/>
          <p:cNvSpPr>
            <a:spLocks noGrp="1"/>
          </p:cNvSpPr>
          <p:nvPr>
            <p:ph type="body" idx="1"/>
          </p:nvPr>
        </p:nvSpPr>
        <p:spPr/>
        <p:txBody>
          <a:bodyPr/>
          <a:lstStyle/>
          <a:p>
            <a:r>
              <a:rPr lang="en-CA" dirty="0"/>
              <a:t>Contract</a:t>
            </a:r>
          </a:p>
        </p:txBody>
      </p:sp>
      <p:sp>
        <p:nvSpPr>
          <p:cNvPr id="7" name="Text Placeholder 6"/>
          <p:cNvSpPr>
            <a:spLocks noGrp="1"/>
          </p:cNvSpPr>
          <p:nvPr>
            <p:ph type="body" sz="quarter" idx="3"/>
          </p:nvPr>
        </p:nvSpPr>
        <p:spPr/>
        <p:txBody>
          <a:bodyPr/>
          <a:lstStyle/>
          <a:p>
            <a:r>
              <a:rPr lang="en-CA" dirty="0"/>
              <a:t>Grant</a:t>
            </a:r>
          </a:p>
        </p:txBody>
      </p:sp>
      <p:sp>
        <p:nvSpPr>
          <p:cNvPr id="8" name="Content Placeholder 7"/>
          <p:cNvSpPr>
            <a:spLocks noGrp="1"/>
          </p:cNvSpPr>
          <p:nvPr>
            <p:ph sz="quarter" idx="4"/>
          </p:nvPr>
        </p:nvSpPr>
        <p:spPr/>
        <p:txBody>
          <a:bodyPr>
            <a:normAutofit fontScale="92500" lnSpcReduction="10000"/>
          </a:bodyPr>
          <a:lstStyle/>
          <a:p>
            <a:r>
              <a:rPr lang="en-CA" dirty="0"/>
              <a:t>Non-core services, but under general Ministry mandate</a:t>
            </a:r>
          </a:p>
          <a:p>
            <a:r>
              <a:rPr lang="en-CA" dirty="0"/>
              <a:t>Often helps other organization achieve its mandate</a:t>
            </a:r>
          </a:p>
          <a:p>
            <a:r>
              <a:rPr lang="en-CA" dirty="0"/>
              <a:t>Funds given on conditions, which must be reported on</a:t>
            </a:r>
          </a:p>
          <a:p>
            <a:r>
              <a:rPr lang="en-CA" dirty="0"/>
              <a:t>Accountability for fulfilling grant terms</a:t>
            </a:r>
          </a:p>
          <a:p>
            <a:r>
              <a:rPr lang="en-CA" b="1" dirty="0">
                <a:ln w="22225">
                  <a:solidFill>
                    <a:schemeClr val="accent2"/>
                  </a:solidFill>
                  <a:prstDash val="solid"/>
                </a:ln>
                <a:solidFill>
                  <a:schemeClr val="accent2">
                    <a:lumMod val="40000"/>
                    <a:lumOff val="60000"/>
                  </a:schemeClr>
                </a:solidFill>
              </a:rPr>
              <a:t>OUTSIDE OF PROCUREMENT PROCESS</a:t>
            </a:r>
          </a:p>
          <a:p>
            <a:pPr marL="0" indent="0">
              <a:buNone/>
            </a:pPr>
            <a:r>
              <a:rPr lang="en-CA" sz="2200" dirty="0"/>
              <a:t>*Usually requires application to GOA</a:t>
            </a:r>
          </a:p>
          <a:p>
            <a:endParaRPr lang="en-CA" dirty="0"/>
          </a:p>
        </p:txBody>
      </p:sp>
      <p:sp>
        <p:nvSpPr>
          <p:cNvPr id="10" name="Content Placeholder 9"/>
          <p:cNvSpPr>
            <a:spLocks noGrp="1"/>
          </p:cNvSpPr>
          <p:nvPr>
            <p:ph sz="half" idx="2"/>
          </p:nvPr>
        </p:nvSpPr>
        <p:spPr/>
        <p:txBody>
          <a:bodyPr>
            <a:normAutofit fontScale="92500" lnSpcReduction="20000"/>
          </a:bodyPr>
          <a:lstStyle/>
          <a:p>
            <a:r>
              <a:rPr lang="en-CA" dirty="0"/>
              <a:t>Core services</a:t>
            </a:r>
          </a:p>
          <a:p>
            <a:r>
              <a:rPr lang="en-CA" dirty="0"/>
              <a:t>Provides essential services for clients of government</a:t>
            </a:r>
          </a:p>
          <a:p>
            <a:r>
              <a:rPr lang="en-CA" dirty="0"/>
              <a:t>Funds paid to service provider in exchange for services performed</a:t>
            </a:r>
          </a:p>
          <a:p>
            <a:r>
              <a:rPr lang="en-CA" dirty="0"/>
              <a:t>Accountability for units of services delivered (</a:t>
            </a:r>
            <a:r>
              <a:rPr lang="en-CA" dirty="0" err="1"/>
              <a:t>eg</a:t>
            </a:r>
            <a:r>
              <a:rPr lang="en-CA" dirty="0"/>
              <a:t>. deliverables) for $ </a:t>
            </a:r>
          </a:p>
          <a:p>
            <a:r>
              <a:rPr lang="en-CA" dirty="0"/>
              <a:t>SUBJECT TO ALL GOA PROCUREMENT POLICIES AND $ LIMITS, AND TRADE AGREEMENT OBLIGATIONS</a:t>
            </a:r>
          </a:p>
        </p:txBody>
      </p:sp>
      <p:sp>
        <p:nvSpPr>
          <p:cNvPr id="2" name="Footer Placeholder 1"/>
          <p:cNvSpPr>
            <a:spLocks noGrp="1"/>
          </p:cNvSpPr>
          <p:nvPr>
            <p:ph type="ftr" sz="quarter" idx="11"/>
          </p:nvPr>
        </p:nvSpPr>
        <p:spPr/>
        <p:txBody>
          <a:bodyPr/>
          <a:lstStyle/>
          <a:p>
            <a:r>
              <a:rPr lang="en-US"/>
              <a:t>Three E Training</a:t>
            </a:r>
          </a:p>
        </p:txBody>
      </p:sp>
      <p:sp>
        <p:nvSpPr>
          <p:cNvPr id="3" name="Slide Number Placeholder 2"/>
          <p:cNvSpPr>
            <a:spLocks noGrp="1"/>
          </p:cNvSpPr>
          <p:nvPr>
            <p:ph type="sldNum" sz="quarter" idx="12"/>
          </p:nvPr>
        </p:nvSpPr>
        <p:spPr/>
        <p:txBody>
          <a:bodyPr/>
          <a:lstStyle/>
          <a:p>
            <a:fld id="{593EB611-E2E0-40C5-A926-7F482A5E023B}" type="slidenum">
              <a:rPr lang="en-US" smtClean="0"/>
              <a:pPr/>
              <a:t>35</a:t>
            </a:fld>
            <a:endParaRPr lang="en-US"/>
          </a:p>
        </p:txBody>
      </p:sp>
    </p:spTree>
    <p:custDataLst>
      <p:tags r:id="rId1"/>
    </p:custDataLst>
    <p:extLst>
      <p:ext uri="{BB962C8B-B14F-4D97-AF65-F5344CB8AC3E}">
        <p14:creationId xmlns:p14="http://schemas.microsoft.com/office/powerpoint/2010/main" val="3539707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Expression of Interest (EOI)</a:t>
            </a:r>
            <a:br>
              <a:rPr lang="en-US" dirty="0"/>
            </a:br>
            <a:r>
              <a:rPr lang="en-US" sz="3600" dirty="0"/>
              <a:t>Grant application</a:t>
            </a:r>
            <a:endParaRPr lang="en-US" sz="3600" dirty="0">
              <a:highlight>
                <a:srgbClr val="FFFF00"/>
              </a:highlight>
            </a:endParaRPr>
          </a:p>
        </p:txBody>
      </p:sp>
      <p:sp>
        <p:nvSpPr>
          <p:cNvPr id="3" name="Content Placeholder 2"/>
          <p:cNvSpPr>
            <a:spLocks noGrp="1"/>
          </p:cNvSpPr>
          <p:nvPr>
            <p:ph idx="1"/>
          </p:nvPr>
        </p:nvSpPr>
        <p:spPr>
          <a:xfrm>
            <a:off x="304800" y="1600200"/>
            <a:ext cx="8534400" cy="4525963"/>
          </a:xfrm>
        </p:spPr>
        <p:txBody>
          <a:bodyPr>
            <a:normAutofit fontScale="85000" lnSpcReduction="10000"/>
          </a:bodyPr>
          <a:lstStyle/>
          <a:p>
            <a:pPr marL="0" indent="0">
              <a:buNone/>
            </a:pPr>
            <a:r>
              <a:rPr lang="en-US" dirty="0"/>
              <a:t>GRANTS and the awarding of grants</a:t>
            </a:r>
          </a:p>
          <a:p>
            <a:pPr marL="0" indent="0">
              <a:buNone/>
            </a:pPr>
            <a:r>
              <a:rPr lang="en-US" dirty="0"/>
              <a:t>Grants are </a:t>
            </a:r>
            <a:r>
              <a:rPr lang="en-US" u="sng" dirty="0"/>
              <a:t>not </a:t>
            </a:r>
            <a:r>
              <a:rPr lang="en-US" dirty="0"/>
              <a:t>subject to procurement rules</a:t>
            </a:r>
          </a:p>
          <a:p>
            <a:pPr marL="514350" indent="-514350">
              <a:buAutoNum type="alphaLcParenR"/>
            </a:pPr>
            <a:r>
              <a:rPr lang="en-US" dirty="0"/>
              <a:t>mandatory requirements not as strict, CS can use discretion when accepting proposals that don’t comply </a:t>
            </a:r>
          </a:p>
          <a:p>
            <a:pPr lvl="1"/>
            <a:r>
              <a:rPr lang="en-US" dirty="0"/>
              <a:t>but will have to satisfy grant application terms to be accepted</a:t>
            </a:r>
          </a:p>
          <a:p>
            <a:pPr marL="514350" indent="-514350">
              <a:buAutoNum type="alphaLcParenR"/>
            </a:pPr>
            <a:endParaRPr lang="en-US" dirty="0"/>
          </a:p>
          <a:p>
            <a:pPr marL="514350" indent="-514350">
              <a:buAutoNum type="alphaLcParenR"/>
            </a:pPr>
            <a:r>
              <a:rPr lang="en-US" dirty="0"/>
              <a:t>usually high score is 100% binding</a:t>
            </a:r>
          </a:p>
          <a:p>
            <a:pPr lvl="1"/>
            <a:r>
              <a:rPr lang="en-US" dirty="0"/>
              <a:t>highest score isn’t basis for grant award as per wording in EOI</a:t>
            </a:r>
            <a:r>
              <a:rPr lang="en-US" u="sng" dirty="0"/>
              <a:t> Grant awarding will be determined based on Proponent achieving a minimum score of 3.5 on each relevant section, quality of responses as well as other key considerations</a:t>
            </a:r>
            <a:endParaRPr lang="en-US" dirty="0"/>
          </a:p>
          <a:p>
            <a:pPr marL="914400" lvl="2" indent="0">
              <a:buNone/>
            </a:pPr>
            <a:endParaRPr lang="en-US" dirty="0"/>
          </a:p>
          <a:p>
            <a:pPr lvl="2"/>
            <a:endParaRPr lang="en-US" dirty="0"/>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36</a:t>
            </a:fld>
            <a:endParaRPr lang="en-US"/>
          </a:p>
        </p:txBody>
      </p:sp>
    </p:spTree>
    <p:custDataLst>
      <p:tags r:id="rId1"/>
    </p:custDataLst>
    <p:extLst>
      <p:ext uri="{BB962C8B-B14F-4D97-AF65-F5344CB8AC3E}">
        <p14:creationId xmlns:p14="http://schemas.microsoft.com/office/powerpoint/2010/main" val="1560839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Expression of Interest (EOI)</a:t>
            </a:r>
            <a:br>
              <a:rPr lang="en-US" dirty="0"/>
            </a:br>
            <a:endParaRPr lang="en-US" sz="3600" dirty="0">
              <a:highlight>
                <a:srgbClr val="FFFF00"/>
              </a:highlight>
            </a:endParaRPr>
          </a:p>
        </p:txBody>
      </p:sp>
      <p:sp>
        <p:nvSpPr>
          <p:cNvPr id="3" name="Content Placeholder 2"/>
          <p:cNvSpPr>
            <a:spLocks noGrp="1"/>
          </p:cNvSpPr>
          <p:nvPr>
            <p:ph idx="1"/>
          </p:nvPr>
        </p:nvSpPr>
        <p:spPr>
          <a:xfrm>
            <a:off x="304800" y="1417638"/>
            <a:ext cx="8534400" cy="4708525"/>
          </a:xfrm>
        </p:spPr>
        <p:txBody>
          <a:bodyPr>
            <a:normAutofit fontScale="77500" lnSpcReduction="20000"/>
          </a:bodyPr>
          <a:lstStyle/>
          <a:p>
            <a:pPr marL="0" indent="0">
              <a:buNone/>
            </a:pPr>
            <a:r>
              <a:rPr lang="en-US" dirty="0"/>
              <a:t>THEREFORE </a:t>
            </a:r>
            <a:r>
              <a:rPr lang="en-US" u="sng" dirty="0"/>
              <a:t>for the purpose of this workshop ONLY</a:t>
            </a:r>
            <a:r>
              <a:rPr lang="en-US" dirty="0"/>
              <a:t>, we will be treating:</a:t>
            </a:r>
          </a:p>
          <a:p>
            <a:pPr marL="0" indent="0">
              <a:buNone/>
            </a:pPr>
            <a:endParaRPr lang="en-US" dirty="0"/>
          </a:p>
          <a:p>
            <a:pPr marL="0" indent="0">
              <a:buNone/>
            </a:pPr>
            <a:r>
              <a:rPr lang="en-US" dirty="0">
                <a:solidFill>
                  <a:srgbClr val="C00000"/>
                </a:solidFill>
              </a:rPr>
              <a:t>Expression of Interest </a:t>
            </a:r>
            <a:r>
              <a:rPr lang="en-US" dirty="0"/>
              <a:t>= similar to = </a:t>
            </a:r>
            <a:r>
              <a:rPr lang="en-US" dirty="0">
                <a:solidFill>
                  <a:srgbClr val="C00000"/>
                </a:solidFill>
              </a:rPr>
              <a:t>Request for Proposal</a:t>
            </a:r>
          </a:p>
          <a:p>
            <a:pPr marL="0" indent="0">
              <a:buNone/>
            </a:pPr>
            <a:endParaRPr lang="en-US" dirty="0"/>
          </a:p>
          <a:p>
            <a:pPr marL="0" indent="0">
              <a:buNone/>
            </a:pPr>
            <a:r>
              <a:rPr lang="en-US" dirty="0">
                <a:solidFill>
                  <a:srgbClr val="C00000"/>
                </a:solidFill>
              </a:rPr>
              <a:t>EOI Proposal</a:t>
            </a:r>
            <a:r>
              <a:rPr lang="en-US" dirty="0"/>
              <a:t> = similar to = </a:t>
            </a:r>
            <a:r>
              <a:rPr lang="en-US" dirty="0">
                <a:solidFill>
                  <a:srgbClr val="C00000"/>
                </a:solidFill>
              </a:rPr>
              <a:t>RFP proposal</a:t>
            </a:r>
          </a:p>
          <a:p>
            <a:pPr marL="0" indent="0">
              <a:buNone/>
            </a:pPr>
            <a:endParaRPr lang="en-US" dirty="0"/>
          </a:p>
          <a:p>
            <a:pPr marL="0" indent="0">
              <a:buNone/>
            </a:pPr>
            <a:r>
              <a:rPr lang="en-US" dirty="0">
                <a:solidFill>
                  <a:srgbClr val="C00000"/>
                </a:solidFill>
              </a:rPr>
              <a:t>Grant</a:t>
            </a:r>
            <a:r>
              <a:rPr lang="en-US" dirty="0"/>
              <a:t> = similar to = </a:t>
            </a:r>
            <a:r>
              <a:rPr lang="en-US" dirty="0">
                <a:solidFill>
                  <a:srgbClr val="C00000"/>
                </a:solidFill>
              </a:rPr>
              <a:t>contract</a:t>
            </a:r>
            <a:r>
              <a:rPr lang="en-US" dirty="0"/>
              <a:t> awarded under an RFP</a:t>
            </a:r>
          </a:p>
          <a:p>
            <a:pPr marL="0" indent="0">
              <a:buNone/>
            </a:pPr>
            <a:endParaRPr lang="en-US" dirty="0"/>
          </a:p>
          <a:p>
            <a:pPr marL="0" indent="0">
              <a:buNone/>
            </a:pPr>
            <a:r>
              <a:rPr lang="en-US" dirty="0"/>
              <a:t>BUT… they are NOT the same. </a:t>
            </a:r>
          </a:p>
          <a:p>
            <a:pPr marL="0" indent="0">
              <a:buNone/>
            </a:pPr>
            <a:r>
              <a:rPr lang="en-US" dirty="0"/>
              <a:t>- Only use this analogy to ensure you have everything you need in your grant agreement</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37</a:t>
            </a:fld>
            <a:endParaRPr lang="en-US"/>
          </a:p>
        </p:txBody>
      </p:sp>
    </p:spTree>
    <p:custDataLst>
      <p:tags r:id="rId1"/>
    </p:custDataLst>
    <p:extLst>
      <p:ext uri="{BB962C8B-B14F-4D97-AF65-F5344CB8AC3E}">
        <p14:creationId xmlns:p14="http://schemas.microsoft.com/office/powerpoint/2010/main" val="3763877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Common Procurement Tools</a:t>
            </a:r>
            <a:br>
              <a:rPr lang="en-US" dirty="0">
                <a:solidFill>
                  <a:schemeClr val="accent1"/>
                </a:solidFill>
              </a:rPr>
            </a:br>
            <a:r>
              <a:rPr lang="en-US" dirty="0"/>
              <a:t>Request for Proposal (RFP)</a:t>
            </a:r>
          </a:p>
        </p:txBody>
      </p:sp>
      <p:sp>
        <p:nvSpPr>
          <p:cNvPr id="3" name="Content Placeholder 2"/>
          <p:cNvSpPr>
            <a:spLocks noGrp="1"/>
          </p:cNvSpPr>
          <p:nvPr>
            <p:ph idx="1"/>
          </p:nvPr>
        </p:nvSpPr>
        <p:spPr>
          <a:xfrm>
            <a:off x="457200" y="1676400"/>
            <a:ext cx="8229600" cy="4449763"/>
          </a:xfrm>
        </p:spPr>
        <p:txBody>
          <a:bodyPr/>
          <a:lstStyle/>
          <a:p>
            <a:r>
              <a:rPr lang="en-US" dirty="0"/>
              <a:t>Competitive and collaborative procurement</a:t>
            </a:r>
          </a:p>
          <a:p>
            <a:r>
              <a:rPr lang="en-US" dirty="0"/>
              <a:t>Seeks innovation and creativity</a:t>
            </a:r>
          </a:p>
          <a:p>
            <a:r>
              <a:rPr lang="en-US" dirty="0"/>
              <a:t>Most sophisticated procurement for both parties</a:t>
            </a:r>
          </a:p>
          <a:p>
            <a:r>
              <a:rPr lang="en-US" dirty="0"/>
              <a:t>Price is only part of it</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38</a:t>
            </a:fld>
            <a:endParaRPr lang="en-US"/>
          </a:p>
        </p:txBody>
      </p:sp>
      <p:pic>
        <p:nvPicPr>
          <p:cNvPr id="7" name="Picture 6" descr="Fotolia_2378479_XS.jpg">
            <a:extLst>
              <a:ext uri="{FF2B5EF4-FFF2-40B4-BE49-F238E27FC236}">
                <a16:creationId xmlns:a16="http://schemas.microsoft.com/office/drawing/2014/main" id="{6427133F-DA03-490C-B3AF-9EC53FA74332}"/>
              </a:ext>
            </a:extLst>
          </p:cNvPr>
          <p:cNvPicPr>
            <a:picLocks noChangeAspect="1"/>
          </p:cNvPicPr>
          <p:nvPr/>
        </p:nvPicPr>
        <p:blipFill>
          <a:blip r:embed="rId4" cstate="print"/>
          <a:stretch>
            <a:fillRect/>
          </a:stretch>
        </p:blipFill>
        <p:spPr>
          <a:xfrm>
            <a:off x="6284637" y="3657600"/>
            <a:ext cx="2393696" cy="2040997"/>
          </a:xfrm>
          <a:prstGeom prst="rect">
            <a:avLst/>
          </a:prstGeom>
        </p:spPr>
      </p:pic>
    </p:spTree>
    <p:custDataLst>
      <p:tags r:id="rId1"/>
    </p:custDataLst>
    <p:extLst>
      <p:ext uri="{BB962C8B-B14F-4D97-AF65-F5344CB8AC3E}">
        <p14:creationId xmlns:p14="http://schemas.microsoft.com/office/powerpoint/2010/main" val="1150559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accent1"/>
                </a:solidFill>
              </a:rPr>
              <a:t>Common Procurement Tools</a:t>
            </a:r>
            <a:br>
              <a:rPr lang="en-US" sz="3600" dirty="0">
                <a:solidFill>
                  <a:schemeClr val="accent1"/>
                </a:solidFill>
              </a:rPr>
            </a:br>
            <a:r>
              <a:rPr lang="en-US" sz="4000" dirty="0"/>
              <a:t>Request for Proposal (RFP)</a:t>
            </a:r>
          </a:p>
        </p:txBody>
      </p:sp>
      <p:sp>
        <p:nvSpPr>
          <p:cNvPr id="3" name="Content Placeholder 2"/>
          <p:cNvSpPr>
            <a:spLocks noGrp="1"/>
          </p:cNvSpPr>
          <p:nvPr>
            <p:ph idx="1"/>
          </p:nvPr>
        </p:nvSpPr>
        <p:spPr>
          <a:xfrm>
            <a:off x="304800" y="1600200"/>
            <a:ext cx="8534400" cy="4525963"/>
          </a:xfrm>
        </p:spPr>
        <p:txBody>
          <a:bodyPr>
            <a:normAutofit/>
          </a:bodyPr>
          <a:lstStyle/>
          <a:p>
            <a:r>
              <a:rPr lang="en-US" dirty="0"/>
              <a:t>Terms and Conditions (and definitions)</a:t>
            </a:r>
          </a:p>
          <a:p>
            <a:pPr lvl="1"/>
            <a:r>
              <a:rPr lang="en-US" dirty="0"/>
              <a:t>For the procurement and the contract</a:t>
            </a:r>
          </a:p>
          <a:p>
            <a:r>
              <a:rPr lang="en-US" dirty="0"/>
              <a:t>Desired </a:t>
            </a:r>
            <a:r>
              <a:rPr lang="en-US" dirty="0">
                <a:ln w="0"/>
                <a:solidFill>
                  <a:schemeClr val="accent1"/>
                </a:solidFill>
                <a:effectLst>
                  <a:outerShdw blurRad="38100" dist="25400" dir="5400000" algn="ctr" rotWithShape="0">
                    <a:srgbClr val="6E747A">
                      <a:alpha val="43000"/>
                    </a:srgbClr>
                  </a:outerShdw>
                </a:effectLst>
              </a:rPr>
              <a:t>outcomes</a:t>
            </a:r>
            <a:r>
              <a:rPr lang="en-US" dirty="0"/>
              <a:t> and solution that the government is seeking to purchase</a:t>
            </a:r>
          </a:p>
          <a:p>
            <a:r>
              <a:rPr lang="en-US" dirty="0"/>
              <a:t>Evaluation criteria: Mandatories and Desirables</a:t>
            </a:r>
          </a:p>
          <a:p>
            <a:r>
              <a:rPr lang="en-US" dirty="0"/>
              <a:t>Submission format requirements</a:t>
            </a:r>
          </a:p>
          <a:p>
            <a:r>
              <a:rPr lang="en-US" dirty="0"/>
              <a:t>Reference materials</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39</a:t>
            </a:fld>
            <a:endParaRPr lang="en-US"/>
          </a:p>
        </p:txBody>
      </p:sp>
      <p:pic>
        <p:nvPicPr>
          <p:cNvPr id="7" name="Picture 6" descr="Fotolia_2378479_XS.jpg">
            <a:extLst>
              <a:ext uri="{FF2B5EF4-FFF2-40B4-BE49-F238E27FC236}">
                <a16:creationId xmlns:a16="http://schemas.microsoft.com/office/drawing/2014/main" id="{6ACBD768-39EE-4687-8E91-C024F1871287}"/>
              </a:ext>
            </a:extLst>
          </p:cNvPr>
          <p:cNvPicPr>
            <a:picLocks noChangeAspect="1"/>
          </p:cNvPicPr>
          <p:nvPr/>
        </p:nvPicPr>
        <p:blipFill>
          <a:blip r:embed="rId4" cstate="print"/>
          <a:stretch>
            <a:fillRect/>
          </a:stretch>
        </p:blipFill>
        <p:spPr>
          <a:xfrm>
            <a:off x="6310037" y="4315353"/>
            <a:ext cx="2393696" cy="2040997"/>
          </a:xfrm>
          <a:prstGeom prst="rect">
            <a:avLst/>
          </a:prstGeom>
        </p:spPr>
      </p:pic>
    </p:spTree>
    <p:custDataLst>
      <p:tags r:id="rId1"/>
    </p:custDataLst>
    <p:extLst>
      <p:ext uri="{BB962C8B-B14F-4D97-AF65-F5344CB8AC3E}">
        <p14:creationId xmlns:p14="http://schemas.microsoft.com/office/powerpoint/2010/main" val="212135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normAutofit fontScale="90000"/>
          </a:bodyPr>
          <a:lstStyle/>
          <a:p>
            <a:br>
              <a:rPr lang="en-CA" sz="4000" dirty="0"/>
            </a:br>
            <a:r>
              <a:rPr lang="en-CA" sz="4000" dirty="0"/>
              <a:t>Kara Thompson, BA, LLB</a:t>
            </a:r>
            <a:br>
              <a:rPr lang="en-CA" dirty="0"/>
            </a:br>
            <a:endParaRPr lang="en-CA"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578078" y="0"/>
            <a:ext cx="3565922" cy="1425173"/>
          </a:xfrm>
        </p:spPr>
      </p:pic>
      <p:sp>
        <p:nvSpPr>
          <p:cNvPr id="7" name="Content Placeholder 6"/>
          <p:cNvSpPr>
            <a:spLocks noGrp="1"/>
          </p:cNvSpPr>
          <p:nvPr>
            <p:ph sz="half" idx="2"/>
          </p:nvPr>
        </p:nvSpPr>
        <p:spPr>
          <a:xfrm>
            <a:off x="562356" y="1676400"/>
            <a:ext cx="7819644" cy="3912870"/>
          </a:xfrm>
        </p:spPr>
        <p:txBody>
          <a:bodyPr>
            <a:normAutofit lnSpcReduction="10000"/>
          </a:bodyPr>
          <a:lstStyle/>
          <a:p>
            <a:pPr marL="0" indent="0">
              <a:buNone/>
            </a:pPr>
            <a:r>
              <a:rPr lang="en-CA" sz="2700" dirty="0"/>
              <a:t>Allow me to introduce myself…</a:t>
            </a:r>
          </a:p>
          <a:p>
            <a:pPr marL="0" indent="0">
              <a:buNone/>
            </a:pPr>
            <a:endParaRPr lang="en-CA" sz="2700" dirty="0"/>
          </a:p>
          <a:p>
            <a:r>
              <a:rPr lang="en-CA" sz="2700" dirty="0"/>
              <a:t>14 years as procurement lawyer, for Alberta Justice in Children’s and Youth Services, Human Services</a:t>
            </a:r>
          </a:p>
          <a:p>
            <a:pPr lvl="1"/>
            <a:r>
              <a:rPr lang="en-CA" dirty="0"/>
              <a:t>Procurement of different types of children, youth and families services </a:t>
            </a:r>
            <a:r>
              <a:rPr lang="en-CA" dirty="0" err="1"/>
              <a:t>eg.</a:t>
            </a:r>
            <a:r>
              <a:rPr lang="en-CA" dirty="0"/>
              <a:t> child intervention, disabilities, employment </a:t>
            </a:r>
          </a:p>
          <a:p>
            <a:pPr marL="690372" lvl="2" indent="-457200"/>
            <a:r>
              <a:rPr lang="en-CA" sz="2700" dirty="0"/>
              <a:t>last 5 years consulting/lawyering and training for public bodies and private sector procurement</a:t>
            </a:r>
          </a:p>
        </p:txBody>
      </p:sp>
      <p:sp>
        <p:nvSpPr>
          <p:cNvPr id="4" name="Footer Placeholder 3"/>
          <p:cNvSpPr>
            <a:spLocks noGrp="1"/>
          </p:cNvSpPr>
          <p:nvPr>
            <p:ph type="ftr" sz="quarter" idx="11"/>
          </p:nvPr>
        </p:nvSpPr>
        <p:spPr/>
        <p:txBody>
          <a:bodyPr/>
          <a:lstStyle/>
          <a:p>
            <a:r>
              <a:rPr lang="en-US"/>
              <a:t>Three E Training</a:t>
            </a:r>
            <a:endParaRPr lang="en-US" dirty="0"/>
          </a:p>
        </p:txBody>
      </p:sp>
      <p:sp>
        <p:nvSpPr>
          <p:cNvPr id="3" name="Slide Number Placeholder 2"/>
          <p:cNvSpPr>
            <a:spLocks noGrp="1"/>
          </p:cNvSpPr>
          <p:nvPr>
            <p:ph type="sldNum" sz="quarter" idx="12"/>
          </p:nvPr>
        </p:nvSpPr>
        <p:spPr/>
        <p:txBody>
          <a:bodyPr/>
          <a:lstStyle/>
          <a:p>
            <a:fld id="{593EB611-E2E0-40C5-A926-7F482A5E023B}" type="slidenum">
              <a:rPr lang="en-US" smtClean="0"/>
              <a:pPr/>
              <a:t>4</a:t>
            </a:fld>
            <a:endParaRPr lang="en-US"/>
          </a:p>
        </p:txBody>
      </p:sp>
    </p:spTree>
    <p:custDataLst>
      <p:tags r:id="rId1"/>
    </p:custDataLst>
    <p:extLst>
      <p:ext uri="{BB962C8B-B14F-4D97-AF65-F5344CB8AC3E}">
        <p14:creationId xmlns:p14="http://schemas.microsoft.com/office/powerpoint/2010/main" val="2132854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858962"/>
          </a:xfrm>
        </p:spPr>
        <p:txBody>
          <a:bodyPr>
            <a:normAutofit/>
          </a:bodyPr>
          <a:lstStyle/>
          <a:p>
            <a:pPr algn="l"/>
            <a:r>
              <a:rPr lang="en-US" sz="3600" dirty="0">
                <a:solidFill>
                  <a:srgbClr val="000099"/>
                </a:solidFill>
              </a:rPr>
              <a:t>Which of the following are part of the objectives of this EOI (page 8 of EOI)?</a:t>
            </a:r>
          </a:p>
        </p:txBody>
      </p:sp>
      <p:sp>
        <p:nvSpPr>
          <p:cNvPr id="6" name="TPChart" descr="1. got 0.06, 2. got 0, 3. got 0, 4. got 0.94, ">
            <a:extLst>
              <a:ext uri="{FF2B5EF4-FFF2-40B4-BE49-F238E27FC236}">
                <a16:creationId xmlns:a16="http://schemas.microsoft.com/office/drawing/2014/main" id="{5BA9B956-6301-4690-9270-17505F4CCAAD}"/>
              </a:ext>
            </a:extLst>
          </p:cNvPr>
          <p:cNvSpPr/>
          <p:nvPr>
            <p:custDataLst>
              <p:tags r:id="rId2"/>
            </p:custDataLst>
          </p:nvPr>
        </p:nvSpPr>
        <p:spPr bwMode="auto">
          <a:xfrm>
            <a:off x="4508500" y="2286000"/>
            <a:ext cx="4572000" cy="4508500"/>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 name="TPAnswers"/>
          <p:cNvSpPr>
            <a:spLocks noGrp="1"/>
          </p:cNvSpPr>
          <p:nvPr>
            <p:ph type="body" idx="1"/>
            <p:custDataLst>
              <p:tags r:id="rId3"/>
            </p:custDataLst>
          </p:nvPr>
        </p:nvSpPr>
        <p:spPr>
          <a:xfrm>
            <a:off x="457200" y="1905000"/>
            <a:ext cx="4114800" cy="4221163"/>
          </a:xfrm>
        </p:spPr>
        <p:txBody>
          <a:bodyPr>
            <a:normAutofit fontScale="70000" lnSpcReduction="20000"/>
          </a:bodyPr>
          <a:lstStyle/>
          <a:p>
            <a:pPr marL="514350" indent="-514350">
              <a:buFont typeface="Arial" pitchFamily="34" charset="0"/>
              <a:buAutoNum type="arabicPeriod"/>
            </a:pPr>
            <a:r>
              <a:rPr lang="en-US" dirty="0"/>
              <a:t>Establish approach that respects and reflects culture, language and spirituality of people served</a:t>
            </a:r>
          </a:p>
          <a:p>
            <a:pPr marL="514350" indent="-514350">
              <a:buFont typeface="Arial" pitchFamily="34" charset="0"/>
              <a:buAutoNum type="arabicPeriod"/>
            </a:pPr>
            <a:r>
              <a:rPr lang="en-US" dirty="0"/>
              <a:t>Formalize commitment to development and embedding of output and outcome monitoring and reporting process </a:t>
            </a:r>
          </a:p>
          <a:p>
            <a:pPr marL="514350" indent="-514350">
              <a:buFont typeface="Arial" pitchFamily="34" charset="0"/>
              <a:buAutoNum type="arabicPeriod"/>
            </a:pPr>
            <a:r>
              <a:rPr lang="en-US" dirty="0"/>
              <a:t>Develop collaborative and cooperative referral pathways with CI system to prevent need for CI services</a:t>
            </a:r>
          </a:p>
          <a:p>
            <a:pPr marL="514350" indent="-514350">
              <a:buFont typeface="Arial" pitchFamily="34" charset="0"/>
              <a:buAutoNum type="arabicPeriod"/>
            </a:pPr>
            <a:r>
              <a:rPr lang="en-US" dirty="0"/>
              <a:t>All of the above</a:t>
            </a:r>
          </a:p>
        </p:txBody>
      </p:sp>
      <p:sp>
        <p:nvSpPr>
          <p:cNvPr id="5" name="TPPolling">
            <a:extLst>
              <a:ext uri="{FF2B5EF4-FFF2-40B4-BE49-F238E27FC236}">
                <a16:creationId xmlns:a16="http://schemas.microsoft.com/office/drawing/2014/main" id="{86BA103A-6524-4D62-953D-4B2CE7597481}"/>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11469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858962"/>
          </a:xfrm>
        </p:spPr>
        <p:txBody>
          <a:bodyPr>
            <a:normAutofit/>
          </a:bodyPr>
          <a:lstStyle/>
          <a:p>
            <a:pPr algn="l"/>
            <a:r>
              <a:rPr lang="en-US" dirty="0">
                <a:solidFill>
                  <a:srgbClr val="000099"/>
                </a:solidFill>
              </a:rPr>
              <a:t>How many objectives of this EOI (page 8) are there?</a:t>
            </a:r>
          </a:p>
        </p:txBody>
      </p:sp>
      <p:sp>
        <p:nvSpPr>
          <p:cNvPr id="6" name="TPChart" descr="1. got 0, 2. got 0, 3. got 0, 4. got 1, ">
            <a:extLst>
              <a:ext uri="{FF2B5EF4-FFF2-40B4-BE49-F238E27FC236}">
                <a16:creationId xmlns:a16="http://schemas.microsoft.com/office/drawing/2014/main" id="{5BA9B956-6301-4690-9270-17505F4CCAAD}"/>
              </a:ext>
            </a:extLst>
          </p:cNvPr>
          <p:cNvSpPr/>
          <p:nvPr>
            <p:custDataLst>
              <p:tags r:id="rId2"/>
            </p:custDataLst>
          </p:nvPr>
        </p:nvSpPr>
        <p:spPr bwMode="auto">
          <a:xfrm>
            <a:off x="4508500" y="2286000"/>
            <a:ext cx="4572000" cy="4508500"/>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 name="TPAnswers"/>
          <p:cNvSpPr>
            <a:spLocks noGrp="1"/>
          </p:cNvSpPr>
          <p:nvPr>
            <p:ph type="body" idx="1"/>
            <p:custDataLst>
              <p:tags r:id="rId3"/>
            </p:custDataLst>
          </p:nvPr>
        </p:nvSpPr>
        <p:spPr>
          <a:xfrm>
            <a:off x="457200" y="2286000"/>
            <a:ext cx="4114800" cy="3840163"/>
          </a:xfrm>
        </p:spPr>
        <p:txBody>
          <a:bodyPr>
            <a:normAutofit/>
          </a:bodyPr>
          <a:lstStyle/>
          <a:p>
            <a:pPr marL="514350" indent="-514350">
              <a:buFont typeface="Arial" pitchFamily="34" charset="0"/>
              <a:buAutoNum type="arabicPeriod"/>
            </a:pPr>
            <a:r>
              <a:rPr lang="en-US" dirty="0"/>
              <a:t>FIVE</a:t>
            </a:r>
          </a:p>
          <a:p>
            <a:pPr marL="514350" indent="-514350">
              <a:buFont typeface="Arial" pitchFamily="34" charset="0"/>
              <a:buAutoNum type="arabicPeriod"/>
            </a:pPr>
            <a:r>
              <a:rPr lang="en-US" dirty="0"/>
              <a:t>SEVEN</a:t>
            </a:r>
          </a:p>
          <a:p>
            <a:pPr marL="514350" indent="-514350">
              <a:buFont typeface="Arial" pitchFamily="34" charset="0"/>
              <a:buAutoNum type="arabicPeriod"/>
            </a:pPr>
            <a:r>
              <a:rPr lang="en-US" dirty="0"/>
              <a:t>EIGHT</a:t>
            </a:r>
          </a:p>
          <a:p>
            <a:pPr marL="514350" indent="-514350">
              <a:buFont typeface="Arial" pitchFamily="34" charset="0"/>
              <a:buAutoNum type="arabicPeriod"/>
            </a:pPr>
            <a:r>
              <a:rPr lang="en-US" dirty="0"/>
              <a:t>NINE</a:t>
            </a:r>
          </a:p>
        </p:txBody>
      </p:sp>
      <p:sp>
        <p:nvSpPr>
          <p:cNvPr id="5" name="TPPolling">
            <a:extLst>
              <a:ext uri="{FF2B5EF4-FFF2-40B4-BE49-F238E27FC236}">
                <a16:creationId xmlns:a16="http://schemas.microsoft.com/office/drawing/2014/main" id="{86BA103A-6524-4D62-953D-4B2CE7597481}"/>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30191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018902"/>
            <a:ext cx="8229600" cy="733697"/>
          </a:xfrm>
        </p:spPr>
        <p:txBody>
          <a:bodyPr>
            <a:normAutofit fontScale="90000"/>
          </a:bodyPr>
          <a:lstStyle/>
          <a:p>
            <a:pPr>
              <a:spcBef>
                <a:spcPts val="1200"/>
              </a:spcBef>
            </a:pPr>
            <a:r>
              <a:rPr lang="en-US" dirty="0"/>
              <a:t>        Exercise  - New Model</a:t>
            </a:r>
          </a:p>
        </p:txBody>
      </p:sp>
      <p:sp>
        <p:nvSpPr>
          <p:cNvPr id="3" name="Content Placeholder 2"/>
          <p:cNvSpPr>
            <a:spLocks noGrp="1"/>
          </p:cNvSpPr>
          <p:nvPr>
            <p:ph idx="1"/>
          </p:nvPr>
        </p:nvSpPr>
        <p:spPr>
          <a:xfrm>
            <a:off x="444500" y="1752600"/>
            <a:ext cx="8229600" cy="4170363"/>
          </a:xfrm>
        </p:spPr>
        <p:txBody>
          <a:bodyPr>
            <a:normAutofit/>
          </a:bodyPr>
          <a:lstStyle/>
          <a:p>
            <a:pPr marL="514350" indent="-514350">
              <a:buAutoNum type="arabicPeriod"/>
            </a:pPr>
            <a:r>
              <a:rPr lang="en-CA" dirty="0"/>
              <a:t>You will see Hub and Spoke icons on the wall</a:t>
            </a:r>
          </a:p>
          <a:p>
            <a:pPr marL="514350" indent="-514350">
              <a:buAutoNum type="arabicPeriod"/>
            </a:pPr>
            <a:endParaRPr lang="en-CA" dirty="0"/>
          </a:p>
          <a:p>
            <a:pPr marL="514350" indent="-514350">
              <a:buAutoNum type="arabicPeriod"/>
            </a:pPr>
            <a:r>
              <a:rPr lang="en-CA" dirty="0"/>
              <a:t>Place yourself in the appropriate group</a:t>
            </a:r>
          </a:p>
          <a:p>
            <a:pPr marL="0" indent="0">
              <a:buNone/>
            </a:pPr>
            <a:endParaRPr lang="en-CA" dirty="0"/>
          </a:p>
          <a:p>
            <a:pPr marL="0" indent="0">
              <a:buNone/>
            </a:pPr>
            <a:r>
              <a:rPr lang="en-CA" dirty="0"/>
              <a:t>3. All Spokes go to the Hub group and introduce yourself to 3 people</a:t>
            </a:r>
          </a:p>
          <a:p>
            <a:pPr marL="342900" indent="-342900">
              <a:buFont typeface="+mj-lt"/>
              <a:buAutoNum type="arabicPeriod"/>
            </a:pPr>
            <a:endParaRPr lang="en-US" sz="2400" dirty="0"/>
          </a:p>
        </p:txBody>
      </p:sp>
      <p:pic>
        <p:nvPicPr>
          <p:cNvPr id="4" name="Graphic 3" descr="Head with Gear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93700" y="838200"/>
            <a:ext cx="914400" cy="914400"/>
          </a:xfrm>
          <a:prstGeom prst="rect">
            <a:avLst/>
          </a:prstGeom>
        </p:spPr>
      </p:pic>
    </p:spTree>
    <p:custDataLst>
      <p:tags r:id="rId1"/>
    </p:custDataLst>
    <p:extLst>
      <p:ext uri="{BB962C8B-B14F-4D97-AF65-F5344CB8AC3E}">
        <p14:creationId xmlns:p14="http://schemas.microsoft.com/office/powerpoint/2010/main" val="3547461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4267200" y="304800"/>
            <a:ext cx="4876800" cy="1676400"/>
          </a:xfrm>
          <a:prstGeom prst="rect">
            <a:avLst/>
          </a:prstGeom>
          <a:noFill/>
          <a:ln w="9525">
            <a:noFill/>
            <a:miter lim="800000"/>
            <a:headEnd/>
            <a:tailEnd/>
          </a:ln>
        </p:spPr>
        <p:txBody>
          <a:bodyPr anchor="ctr"/>
          <a:lstStyle/>
          <a:p>
            <a:pPr algn="ctr" eaLnBrk="0" hangingPunct="0">
              <a:defRPr/>
            </a:pPr>
            <a:r>
              <a:rPr lang="en-US" sz="3200" dirty="0">
                <a:latin typeface="+mj-lt"/>
                <a:cs typeface="+mn-cs"/>
              </a:rPr>
              <a:t>Evidence and </a:t>
            </a:r>
          </a:p>
          <a:p>
            <a:pPr algn="ctr" eaLnBrk="0" hangingPunct="0">
              <a:defRPr/>
            </a:pPr>
            <a:r>
              <a:rPr lang="en-US" sz="3200" dirty="0">
                <a:latin typeface="+mj-lt"/>
                <a:cs typeface="+mn-cs"/>
              </a:rPr>
              <a:t>Outcome-Based </a:t>
            </a:r>
          </a:p>
          <a:p>
            <a:pPr algn="ctr" eaLnBrk="0" hangingPunct="0">
              <a:defRPr/>
            </a:pPr>
            <a:r>
              <a:rPr lang="en-US" sz="3200" dirty="0">
                <a:latin typeface="+mj-lt"/>
                <a:cs typeface="+mn-cs"/>
              </a:rPr>
              <a:t>Service Delivery</a:t>
            </a:r>
          </a:p>
        </p:txBody>
      </p:sp>
      <p:pic>
        <p:nvPicPr>
          <p:cNvPr id="163847" name="Picture 7" descr="C:\Documents and Settings\Terry\My Documents\My Pictures\1-0913.jpg"/>
          <p:cNvPicPr>
            <a:picLocks noChangeAspect="1" noChangeArrowheads="1"/>
          </p:cNvPicPr>
          <p:nvPr/>
        </p:nvPicPr>
        <p:blipFill>
          <a:blip r:embed="rId4" cstate="print"/>
          <a:srcRect/>
          <a:stretch>
            <a:fillRect/>
          </a:stretch>
        </p:blipFill>
        <p:spPr bwMode="auto">
          <a:xfrm>
            <a:off x="4953000" y="1981200"/>
            <a:ext cx="3505200" cy="4419600"/>
          </a:xfrm>
          <a:prstGeom prst="rect">
            <a:avLst/>
          </a:prstGeom>
          <a:ln>
            <a:noFill/>
          </a:ln>
          <a:effectLst>
            <a:softEdge rad="112500"/>
          </a:effectLst>
        </p:spPr>
      </p:pic>
      <p:graphicFrame>
        <p:nvGraphicFramePr>
          <p:cNvPr id="8" name="Diagram 7"/>
          <p:cNvGraphicFramePr/>
          <p:nvPr/>
        </p:nvGraphicFramePr>
        <p:xfrm>
          <a:off x="0" y="304800"/>
          <a:ext cx="4648200" cy="6019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11"/>
          </p:nvPr>
        </p:nvSpPr>
        <p:spPr/>
        <p:txBody>
          <a:bodyPr/>
          <a:lstStyle/>
          <a:p>
            <a:r>
              <a:rPr lang="en-US"/>
              <a:t>Three E Training</a:t>
            </a:r>
          </a:p>
        </p:txBody>
      </p:sp>
      <p:sp>
        <p:nvSpPr>
          <p:cNvPr id="3" name="Slide Number Placeholder 2"/>
          <p:cNvSpPr>
            <a:spLocks noGrp="1"/>
          </p:cNvSpPr>
          <p:nvPr>
            <p:ph type="sldNum" sz="quarter" idx="12"/>
          </p:nvPr>
        </p:nvSpPr>
        <p:spPr/>
        <p:txBody>
          <a:bodyPr/>
          <a:lstStyle/>
          <a:p>
            <a:fld id="{593EB611-E2E0-40C5-A926-7F482A5E023B}" type="slidenum">
              <a:rPr lang="en-US" smtClean="0"/>
              <a:pPr/>
              <a:t>43</a:t>
            </a:fld>
            <a:endParaRPr lang="en-US"/>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858962"/>
          </a:xfrm>
        </p:spPr>
        <p:txBody>
          <a:bodyPr>
            <a:normAutofit/>
          </a:bodyPr>
          <a:lstStyle/>
          <a:p>
            <a:pPr algn="l"/>
            <a:r>
              <a:rPr lang="en-US" dirty="0">
                <a:solidFill>
                  <a:srgbClr val="000099"/>
                </a:solidFill>
              </a:rPr>
              <a:t>Examples of inputs are…</a:t>
            </a:r>
          </a:p>
        </p:txBody>
      </p:sp>
      <p:sp>
        <p:nvSpPr>
          <p:cNvPr id="6" name="TPChart" descr="1. got 0, 2. got 0, 3. got 0.08, 4. got 0, 5. got 0.92, ">
            <a:extLst>
              <a:ext uri="{FF2B5EF4-FFF2-40B4-BE49-F238E27FC236}">
                <a16:creationId xmlns:a16="http://schemas.microsoft.com/office/drawing/2014/main" id="{5BA9B956-6301-4690-9270-17505F4CCAAD}"/>
              </a:ext>
            </a:extLst>
          </p:cNvPr>
          <p:cNvSpPr/>
          <p:nvPr>
            <p:custDataLst>
              <p:tags r:id="rId2"/>
            </p:custDataLst>
          </p:nvPr>
        </p:nvSpPr>
        <p:spPr bwMode="auto">
          <a:xfrm>
            <a:off x="4508500" y="2286000"/>
            <a:ext cx="4572000" cy="4508500"/>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 name="TPAnswers"/>
          <p:cNvSpPr>
            <a:spLocks noGrp="1"/>
          </p:cNvSpPr>
          <p:nvPr>
            <p:ph type="body" idx="1"/>
            <p:custDataLst>
              <p:tags r:id="rId3"/>
            </p:custDataLst>
          </p:nvPr>
        </p:nvSpPr>
        <p:spPr>
          <a:xfrm>
            <a:off x="457200" y="2286000"/>
            <a:ext cx="4114800" cy="3840163"/>
          </a:xfrm>
        </p:spPr>
        <p:txBody>
          <a:bodyPr>
            <a:normAutofit fontScale="92500" lnSpcReduction="10000"/>
          </a:bodyPr>
          <a:lstStyle/>
          <a:p>
            <a:pPr marL="514350" indent="-514350">
              <a:buFont typeface="Arial" pitchFamily="34" charset="0"/>
              <a:buAutoNum type="arabicPeriod"/>
            </a:pPr>
            <a:r>
              <a:rPr lang="en-US" dirty="0"/>
              <a:t>If a region is S, M or L</a:t>
            </a:r>
          </a:p>
          <a:p>
            <a:pPr marL="514350" indent="-514350">
              <a:buFont typeface="Arial" pitchFamily="34" charset="0"/>
              <a:buAutoNum type="arabicPeriod"/>
            </a:pPr>
            <a:r>
              <a:rPr lang="en-US" dirty="0"/>
              <a:t>How many immigrant clients are in a region</a:t>
            </a:r>
          </a:p>
          <a:p>
            <a:pPr marL="514350" indent="-514350">
              <a:buFont typeface="Arial" pitchFamily="34" charset="0"/>
              <a:buAutoNum type="arabicPeriod"/>
            </a:pPr>
            <a:r>
              <a:rPr lang="en-US" dirty="0"/>
              <a:t>Estimated funding for each region</a:t>
            </a:r>
          </a:p>
          <a:p>
            <a:pPr marL="514350" indent="-514350">
              <a:buFont typeface="Arial" pitchFamily="34" charset="0"/>
              <a:buAutoNum type="arabicPeriod"/>
            </a:pPr>
            <a:r>
              <a:rPr lang="en-US" dirty="0"/>
              <a:t>Number of 0-6 years clients in each region</a:t>
            </a:r>
          </a:p>
          <a:p>
            <a:pPr marL="514350" indent="-514350">
              <a:buFont typeface="Arial" pitchFamily="34" charset="0"/>
              <a:buAutoNum type="arabicPeriod"/>
            </a:pPr>
            <a:r>
              <a:rPr lang="en-US" dirty="0"/>
              <a:t>All of the above</a:t>
            </a:r>
          </a:p>
        </p:txBody>
      </p:sp>
      <p:sp>
        <p:nvSpPr>
          <p:cNvPr id="5" name="TPPolling">
            <a:extLst>
              <a:ext uri="{FF2B5EF4-FFF2-40B4-BE49-F238E27FC236}">
                <a16:creationId xmlns:a16="http://schemas.microsoft.com/office/drawing/2014/main" id="{86BA103A-6524-4D62-953D-4B2CE7597481}"/>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2151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858962"/>
          </a:xfrm>
        </p:spPr>
        <p:txBody>
          <a:bodyPr>
            <a:normAutofit/>
          </a:bodyPr>
          <a:lstStyle/>
          <a:p>
            <a:pPr algn="l"/>
            <a:r>
              <a:rPr lang="en-US" dirty="0">
                <a:solidFill>
                  <a:srgbClr val="000099"/>
                </a:solidFill>
              </a:rPr>
              <a:t>My organization offers programs/services in…</a:t>
            </a:r>
          </a:p>
        </p:txBody>
      </p:sp>
      <p:sp>
        <p:nvSpPr>
          <p:cNvPr id="6" name="TPChart" descr="1. got 0, 2. got 0.06, 3. got 0.06, 4. got 0, 5. got 0.06, 6. got 0.83, ">
            <a:extLst>
              <a:ext uri="{FF2B5EF4-FFF2-40B4-BE49-F238E27FC236}">
                <a16:creationId xmlns:a16="http://schemas.microsoft.com/office/drawing/2014/main" id="{5BA9B956-6301-4690-9270-17505F4CCAAD}"/>
              </a:ext>
            </a:extLst>
          </p:cNvPr>
          <p:cNvSpPr/>
          <p:nvPr>
            <p:custDataLst>
              <p:tags r:id="rId2"/>
            </p:custDataLst>
          </p:nvPr>
        </p:nvSpPr>
        <p:spPr bwMode="auto">
          <a:xfrm>
            <a:off x="4508500" y="2286000"/>
            <a:ext cx="4572000" cy="4508500"/>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 name="TPAnswers"/>
          <p:cNvSpPr>
            <a:spLocks noGrp="1"/>
          </p:cNvSpPr>
          <p:nvPr>
            <p:ph type="body" idx="1"/>
            <p:custDataLst>
              <p:tags r:id="rId3"/>
            </p:custDataLst>
          </p:nvPr>
        </p:nvSpPr>
        <p:spPr>
          <a:xfrm>
            <a:off x="457200" y="2286000"/>
            <a:ext cx="4114800" cy="3840163"/>
          </a:xfrm>
        </p:spPr>
        <p:txBody>
          <a:bodyPr>
            <a:normAutofit fontScale="85000" lnSpcReduction="10000"/>
          </a:bodyPr>
          <a:lstStyle/>
          <a:p>
            <a:pPr marL="514350" indent="-514350">
              <a:buFont typeface="Arial" pitchFamily="34" charset="0"/>
              <a:buAutoNum type="arabicPeriod"/>
            </a:pPr>
            <a:r>
              <a:rPr lang="en-US" dirty="0"/>
              <a:t>Early intervention sector</a:t>
            </a:r>
          </a:p>
          <a:p>
            <a:pPr marL="514350" indent="-514350">
              <a:buFont typeface="Arial" pitchFamily="34" charset="0"/>
              <a:buAutoNum type="arabicPeriod"/>
            </a:pPr>
            <a:r>
              <a:rPr lang="en-US" dirty="0"/>
              <a:t>Prevention</a:t>
            </a:r>
          </a:p>
          <a:p>
            <a:pPr marL="514350" indent="-514350">
              <a:buFont typeface="Arial" pitchFamily="34" charset="0"/>
              <a:buAutoNum type="arabicPeriod"/>
            </a:pPr>
            <a:r>
              <a:rPr lang="en-US" dirty="0"/>
              <a:t>Early childhood development</a:t>
            </a:r>
          </a:p>
          <a:p>
            <a:pPr marL="514350" indent="-514350">
              <a:buFont typeface="Arial" pitchFamily="34" charset="0"/>
              <a:buAutoNum type="arabicPeriod"/>
            </a:pPr>
            <a:r>
              <a:rPr lang="en-US" dirty="0"/>
              <a:t>Community-based prevention</a:t>
            </a:r>
          </a:p>
          <a:p>
            <a:pPr marL="514350" indent="-514350">
              <a:buFont typeface="Arial" pitchFamily="34" charset="0"/>
              <a:buAutoNum type="arabicPeriod"/>
            </a:pPr>
            <a:r>
              <a:rPr lang="en-US" dirty="0"/>
              <a:t>Community capacity building services</a:t>
            </a:r>
          </a:p>
          <a:p>
            <a:pPr marL="514350" indent="-514350">
              <a:buFont typeface="Arial" pitchFamily="34" charset="0"/>
              <a:buAutoNum type="arabicPeriod"/>
            </a:pPr>
            <a:r>
              <a:rPr lang="en-US" dirty="0"/>
              <a:t>All of the above</a:t>
            </a:r>
          </a:p>
        </p:txBody>
      </p:sp>
      <p:sp>
        <p:nvSpPr>
          <p:cNvPr id="5" name="TPPolling">
            <a:extLst>
              <a:ext uri="{FF2B5EF4-FFF2-40B4-BE49-F238E27FC236}">
                <a16:creationId xmlns:a16="http://schemas.microsoft.com/office/drawing/2014/main" id="{86BA103A-6524-4D62-953D-4B2CE7597481}"/>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38430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858962"/>
          </a:xfrm>
        </p:spPr>
        <p:txBody>
          <a:bodyPr>
            <a:normAutofit/>
          </a:bodyPr>
          <a:lstStyle/>
          <a:p>
            <a:pPr algn="l"/>
            <a:r>
              <a:rPr lang="en-US" dirty="0">
                <a:solidFill>
                  <a:srgbClr val="000099"/>
                </a:solidFill>
              </a:rPr>
              <a:t>Examples of outputs (deliverables) are…</a:t>
            </a:r>
          </a:p>
        </p:txBody>
      </p:sp>
      <p:sp>
        <p:nvSpPr>
          <p:cNvPr id="6" name="TPChart" descr="1. got 0.07, 2. got 0, 3. got 0.13, 4. got 0.8, ">
            <a:extLst>
              <a:ext uri="{FF2B5EF4-FFF2-40B4-BE49-F238E27FC236}">
                <a16:creationId xmlns:a16="http://schemas.microsoft.com/office/drawing/2014/main" id="{5BA9B956-6301-4690-9270-17505F4CCAAD}"/>
              </a:ext>
            </a:extLst>
          </p:cNvPr>
          <p:cNvSpPr/>
          <p:nvPr>
            <p:custDataLst>
              <p:tags r:id="rId2"/>
            </p:custDataLst>
          </p:nvPr>
        </p:nvSpPr>
        <p:spPr bwMode="auto">
          <a:xfrm>
            <a:off x="4508500" y="2286000"/>
            <a:ext cx="4572000" cy="4508500"/>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 name="TPAnswers"/>
          <p:cNvSpPr>
            <a:spLocks noGrp="1"/>
          </p:cNvSpPr>
          <p:nvPr>
            <p:ph type="body" idx="1"/>
            <p:custDataLst>
              <p:tags r:id="rId3"/>
            </p:custDataLst>
          </p:nvPr>
        </p:nvSpPr>
        <p:spPr>
          <a:xfrm>
            <a:off x="457200" y="2286000"/>
            <a:ext cx="4114800" cy="3840163"/>
          </a:xfrm>
        </p:spPr>
        <p:txBody>
          <a:bodyPr>
            <a:normAutofit fontScale="85000" lnSpcReduction="10000"/>
          </a:bodyPr>
          <a:lstStyle/>
          <a:p>
            <a:pPr marL="514350" indent="-514350">
              <a:buFont typeface="Arial" pitchFamily="34" charset="0"/>
              <a:buAutoNum type="arabicPeriod"/>
            </a:pPr>
            <a:r>
              <a:rPr lang="en-US" dirty="0"/>
              <a:t>How many clients my organization has served in a month</a:t>
            </a:r>
          </a:p>
          <a:p>
            <a:pPr marL="514350" indent="-514350">
              <a:buFont typeface="Arial" pitchFamily="34" charset="0"/>
              <a:buAutoNum type="arabicPeriod"/>
            </a:pPr>
            <a:r>
              <a:rPr lang="en-US" dirty="0"/>
              <a:t>Dollars my organization spent on a part-time worker</a:t>
            </a:r>
          </a:p>
          <a:p>
            <a:pPr marL="514350" indent="-514350">
              <a:buFont typeface="Arial" pitchFamily="34" charset="0"/>
              <a:buAutoNum type="arabicPeriod"/>
            </a:pPr>
            <a:r>
              <a:rPr lang="en-US" dirty="0"/>
              <a:t>How many sessions were offered per week</a:t>
            </a:r>
          </a:p>
          <a:p>
            <a:pPr marL="514350" indent="-514350">
              <a:buFont typeface="Arial" pitchFamily="34" charset="0"/>
              <a:buAutoNum type="arabicPeriod"/>
            </a:pPr>
            <a:r>
              <a:rPr lang="en-US" dirty="0"/>
              <a:t>All of the above</a:t>
            </a:r>
          </a:p>
        </p:txBody>
      </p:sp>
      <p:sp>
        <p:nvSpPr>
          <p:cNvPr id="5" name="TPPolling">
            <a:extLst>
              <a:ext uri="{FF2B5EF4-FFF2-40B4-BE49-F238E27FC236}">
                <a16:creationId xmlns:a16="http://schemas.microsoft.com/office/drawing/2014/main" id="{86BA103A-6524-4D62-953D-4B2CE7597481}"/>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176194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defRPr/>
            </a:pPr>
            <a:r>
              <a:rPr lang="en-US" sz="4400" dirty="0">
                <a:latin typeface="+mj-lt"/>
                <a:cs typeface="+mn-cs"/>
              </a:rPr>
              <a:t>Results Specifications</a:t>
            </a:r>
          </a:p>
        </p:txBody>
      </p:sp>
      <p:sp>
        <p:nvSpPr>
          <p:cNvPr id="24579" name="Text Box 20"/>
          <p:cNvSpPr txBox="1">
            <a:spLocks noChangeArrowheads="1"/>
          </p:cNvSpPr>
          <p:nvPr/>
        </p:nvSpPr>
        <p:spPr bwMode="auto">
          <a:xfrm>
            <a:off x="8610600" y="6535738"/>
            <a:ext cx="533400" cy="244475"/>
          </a:xfrm>
          <a:prstGeom prst="rect">
            <a:avLst/>
          </a:prstGeom>
          <a:noFill/>
          <a:ln w="9525">
            <a:noFill/>
            <a:miter lim="800000"/>
            <a:headEnd/>
            <a:tailEnd/>
          </a:ln>
        </p:spPr>
        <p:txBody>
          <a:bodyPr>
            <a:spAutoFit/>
          </a:bodyPr>
          <a:lstStyle/>
          <a:p>
            <a:pPr defTabSz="912813" eaLnBrk="0" hangingPunct="0"/>
            <a:fld id="{48B9D1DA-9A70-4846-8D25-FC7EA43BA1FE}" type="slidenum">
              <a:rPr lang="en-US" sz="1000">
                <a:solidFill>
                  <a:schemeClr val="bg1"/>
                </a:solidFill>
                <a:latin typeface="Arial" charset="0"/>
              </a:rPr>
              <a:pPr defTabSz="912813" eaLnBrk="0" hangingPunct="0"/>
              <a:t>47</a:t>
            </a:fld>
            <a:endParaRPr lang="en-US" sz="1000">
              <a:solidFill>
                <a:schemeClr val="bg1"/>
              </a:solidFill>
              <a:latin typeface="Arial" charset="0"/>
            </a:endParaRPr>
          </a:p>
        </p:txBody>
      </p:sp>
      <p:graphicFrame>
        <p:nvGraphicFramePr>
          <p:cNvPr id="12" name="Diagram 11"/>
          <p:cNvGraphicFramePr/>
          <p:nvPr/>
        </p:nvGraphicFramePr>
        <p:xfrm>
          <a:off x="381000" y="2209800"/>
          <a:ext cx="8458200" cy="383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1"/>
          </p:nvPr>
        </p:nvSpPr>
        <p:spPr/>
        <p:txBody>
          <a:bodyPr/>
          <a:lstStyle/>
          <a:p>
            <a:r>
              <a:rPr lang="en-US"/>
              <a:t>Three E Training</a:t>
            </a:r>
          </a:p>
        </p:txBody>
      </p:sp>
      <p:sp>
        <p:nvSpPr>
          <p:cNvPr id="3" name="Slide Number Placeholder 2"/>
          <p:cNvSpPr>
            <a:spLocks noGrp="1"/>
          </p:cNvSpPr>
          <p:nvPr>
            <p:ph type="sldNum" sz="quarter" idx="12"/>
          </p:nvPr>
        </p:nvSpPr>
        <p:spPr/>
        <p:txBody>
          <a:bodyPr/>
          <a:lstStyle/>
          <a:p>
            <a:fld id="{593EB611-E2E0-40C5-A926-7F482A5E023B}" type="slidenum">
              <a:rPr lang="en-US" smtClean="0"/>
              <a:pPr/>
              <a:t>47</a:t>
            </a:fld>
            <a:endParaRPr 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prst="slope"/>
            </a:sp3d>
          </a:bodyPr>
          <a:lstStyle/>
          <a:p>
            <a:r>
              <a:rPr lang="en-CA" dirty="0">
                <a:ln w="0"/>
                <a:solidFill>
                  <a:schemeClr val="accent1"/>
                </a:solidFill>
                <a:effectLst>
                  <a:outerShdw blurRad="38100" dist="25400" dir="5400000" algn="ctr" rotWithShape="0">
                    <a:srgbClr val="6E747A">
                      <a:alpha val="43000"/>
                    </a:srgbClr>
                  </a:outerShdw>
                </a:effectLst>
              </a:rPr>
              <a:t>Outputs vs. Outcomes</a:t>
            </a:r>
          </a:p>
        </p:txBody>
      </p:sp>
      <p:sp>
        <p:nvSpPr>
          <p:cNvPr id="3" name="Text Placeholder 2"/>
          <p:cNvSpPr>
            <a:spLocks noGrp="1"/>
          </p:cNvSpPr>
          <p:nvPr>
            <p:ph type="body" idx="1"/>
          </p:nvPr>
        </p:nvSpPr>
        <p:spPr/>
        <p:txBody>
          <a:bodyPr/>
          <a:lstStyle/>
          <a:p>
            <a:r>
              <a:rPr lang="en-CA" dirty="0"/>
              <a:t>Traditional service contract</a:t>
            </a:r>
          </a:p>
        </p:txBody>
      </p:sp>
      <p:sp>
        <p:nvSpPr>
          <p:cNvPr id="4" name="Content Placeholder 3"/>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CA" dirty="0"/>
              <a:t>Based on </a:t>
            </a:r>
            <a:r>
              <a:rPr lang="en-CA" b="1" dirty="0"/>
              <a:t>outputs</a:t>
            </a:r>
            <a:r>
              <a:rPr lang="en-CA" dirty="0"/>
              <a:t>/ deliverables (</a:t>
            </a:r>
            <a:r>
              <a:rPr lang="en-CA" dirty="0" err="1"/>
              <a:t>eg</a:t>
            </a:r>
            <a:r>
              <a:rPr lang="en-CA" dirty="0"/>
              <a:t>. units of service, etc.)</a:t>
            </a:r>
          </a:p>
          <a:p>
            <a:pPr marL="0" indent="0">
              <a:buNone/>
            </a:pPr>
            <a:endParaRPr lang="en-CA" dirty="0"/>
          </a:p>
          <a:p>
            <a:pPr marL="0" indent="0">
              <a:buNone/>
            </a:pPr>
            <a:r>
              <a:rPr lang="en-CA" dirty="0"/>
              <a:t>What </a:t>
            </a:r>
            <a:r>
              <a:rPr lang="en-CA" u="sng" dirty="0"/>
              <a:t>units</a:t>
            </a:r>
            <a:r>
              <a:rPr lang="en-CA" dirty="0"/>
              <a:t> of service have been delivered over the course of the grant?</a:t>
            </a:r>
          </a:p>
          <a:p>
            <a:pPr marL="0" indent="0">
              <a:buNone/>
            </a:pPr>
            <a:endParaRPr lang="en-CA" dirty="0"/>
          </a:p>
          <a:p>
            <a:pPr marL="0" indent="0">
              <a:buNone/>
            </a:pPr>
            <a:r>
              <a:rPr lang="en-CA" dirty="0"/>
              <a:t>Examples: </a:t>
            </a:r>
          </a:p>
          <a:p>
            <a:r>
              <a:rPr lang="en-CA" sz="1900" dirty="0"/>
              <a:t>Number of children and families that were served in a month</a:t>
            </a:r>
          </a:p>
          <a:p>
            <a:endParaRPr lang="en-CA" dirty="0"/>
          </a:p>
          <a:p>
            <a:endParaRPr lang="en-CA" dirty="0"/>
          </a:p>
        </p:txBody>
      </p:sp>
      <p:sp>
        <p:nvSpPr>
          <p:cNvPr id="5" name="Text Placeholder 4"/>
          <p:cNvSpPr>
            <a:spLocks noGrp="1"/>
          </p:cNvSpPr>
          <p:nvPr>
            <p:ph type="body" sz="quarter" idx="3"/>
          </p:nvPr>
        </p:nvSpPr>
        <p:spPr/>
        <p:txBody>
          <a:bodyPr/>
          <a:lstStyle/>
          <a:p>
            <a:r>
              <a:rPr lang="en-CA" dirty="0"/>
              <a:t>Outcome-based services</a:t>
            </a:r>
          </a:p>
        </p:txBody>
      </p:sp>
      <p:sp>
        <p:nvSpPr>
          <p:cNvPr id="6" name="Content Placeholder 5"/>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CA" sz="2000" dirty="0"/>
              <a:t>Based on what </a:t>
            </a:r>
            <a:r>
              <a:rPr lang="en-CA" sz="2000" b="1" dirty="0"/>
              <a:t>outcomes</a:t>
            </a:r>
            <a:r>
              <a:rPr lang="en-CA" sz="2000" dirty="0"/>
              <a:t> have been achieved over the course of the contract</a:t>
            </a:r>
          </a:p>
          <a:p>
            <a:pPr marL="0" indent="0">
              <a:buNone/>
            </a:pPr>
            <a:r>
              <a:rPr lang="en-CA" sz="2000" dirty="0"/>
              <a:t> </a:t>
            </a:r>
          </a:p>
          <a:p>
            <a:pPr marL="0" indent="0">
              <a:buNone/>
            </a:pPr>
            <a:r>
              <a:rPr lang="en-CA" sz="2000" dirty="0"/>
              <a:t>What </a:t>
            </a:r>
            <a:r>
              <a:rPr lang="en-CA" sz="2000" u="sng" dirty="0"/>
              <a:t>behaviour</a:t>
            </a:r>
            <a:r>
              <a:rPr lang="en-CA" sz="2000" dirty="0"/>
              <a:t> has been influenced or changed by the provision of the services?</a:t>
            </a:r>
          </a:p>
          <a:p>
            <a:pPr marL="0" indent="0">
              <a:buNone/>
            </a:pPr>
            <a:endParaRPr lang="en-CA" sz="2000" dirty="0"/>
          </a:p>
          <a:p>
            <a:pPr marL="0" indent="0">
              <a:buNone/>
            </a:pPr>
            <a:r>
              <a:rPr lang="en-CA" sz="1900" dirty="0"/>
              <a:t>Examples:</a:t>
            </a:r>
          </a:p>
          <a:p>
            <a:r>
              <a:rPr lang="en-CA" sz="1900" dirty="0"/>
              <a:t>Caregivers were able to improve their knowledge of aboriginal cultural practices relating to children</a:t>
            </a:r>
          </a:p>
          <a:p>
            <a:pPr marL="0" indent="0">
              <a:buNone/>
            </a:pPr>
            <a:endParaRPr lang="en-CA" dirty="0"/>
          </a:p>
          <a:p>
            <a:endParaRPr lang="en-CA" dirty="0"/>
          </a:p>
        </p:txBody>
      </p:sp>
      <p:sp>
        <p:nvSpPr>
          <p:cNvPr id="7" name="Footer Placeholder 6"/>
          <p:cNvSpPr>
            <a:spLocks noGrp="1"/>
          </p:cNvSpPr>
          <p:nvPr>
            <p:ph type="ftr" sz="quarter" idx="11"/>
          </p:nvPr>
        </p:nvSpPr>
        <p:spPr/>
        <p:txBody>
          <a:bodyPr/>
          <a:lstStyle/>
          <a:p>
            <a:r>
              <a:rPr lang="en-US"/>
              <a:t>Three E Training</a:t>
            </a:r>
          </a:p>
        </p:txBody>
      </p:sp>
      <p:sp>
        <p:nvSpPr>
          <p:cNvPr id="8" name="Slide Number Placeholder 7"/>
          <p:cNvSpPr>
            <a:spLocks noGrp="1"/>
          </p:cNvSpPr>
          <p:nvPr>
            <p:ph type="sldNum" sz="quarter" idx="12"/>
          </p:nvPr>
        </p:nvSpPr>
        <p:spPr/>
        <p:txBody>
          <a:bodyPr/>
          <a:lstStyle/>
          <a:p>
            <a:fld id="{593EB611-E2E0-40C5-A926-7F482A5E023B}" type="slidenum">
              <a:rPr lang="en-US" smtClean="0"/>
              <a:pPr/>
              <a:t>48</a:t>
            </a:fld>
            <a:endParaRPr lang="en-US"/>
          </a:p>
        </p:txBody>
      </p:sp>
    </p:spTree>
    <p:custDataLst>
      <p:tags r:id="rId1"/>
    </p:custDataLst>
    <p:extLst>
      <p:ext uri="{BB962C8B-B14F-4D97-AF65-F5344CB8AC3E}">
        <p14:creationId xmlns:p14="http://schemas.microsoft.com/office/powerpoint/2010/main" val="4114660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399"/>
            <a:ext cx="8229600" cy="6111875"/>
          </a:xfrm>
        </p:spPr>
        <p:txBody>
          <a:bodyPr>
            <a:normAutofit/>
          </a:bodyPr>
          <a:lstStyle/>
          <a:p>
            <a:r>
              <a:rPr lang="en-CA" sz="3200" dirty="0">
                <a:solidFill>
                  <a:srgbClr val="0070C0"/>
                </a:solidFill>
              </a:rPr>
              <a:t>CHILDREN’S SERVICES – BUSINESS PLAN</a:t>
            </a:r>
            <a:br>
              <a:rPr lang="en-CA" sz="3200" dirty="0">
                <a:solidFill>
                  <a:srgbClr val="0070C0"/>
                </a:solidFill>
              </a:rPr>
            </a:br>
            <a:br>
              <a:rPr lang="en-CA" sz="3200" dirty="0">
                <a:solidFill>
                  <a:srgbClr val="0070C0"/>
                </a:solidFill>
              </a:rPr>
            </a:br>
            <a:r>
              <a:rPr lang="en-CA" sz="4800" dirty="0">
                <a:solidFill>
                  <a:srgbClr val="00B050"/>
                </a:solidFill>
              </a:rPr>
              <a:t>OUTCOMES </a:t>
            </a:r>
            <a:br>
              <a:rPr lang="en-CA" sz="4800" dirty="0">
                <a:solidFill>
                  <a:srgbClr val="00B050"/>
                </a:solidFill>
              </a:rPr>
            </a:br>
            <a:r>
              <a:rPr lang="en-CA" sz="3100" dirty="0">
                <a:solidFill>
                  <a:srgbClr val="0070C0"/>
                </a:solidFill>
              </a:rPr>
              <a:t>IN CS BUSINESS PLAN 2019-2022 </a:t>
            </a:r>
            <a:br>
              <a:rPr lang="en-CA" sz="4800" dirty="0">
                <a:solidFill>
                  <a:srgbClr val="00B050"/>
                </a:solidFill>
              </a:rPr>
            </a:br>
            <a:br>
              <a:rPr lang="en-CA" sz="4800" dirty="0">
                <a:solidFill>
                  <a:srgbClr val="00B050"/>
                </a:solidFill>
              </a:rPr>
            </a:br>
            <a:br>
              <a:rPr lang="en-CA" sz="4800" dirty="0">
                <a:solidFill>
                  <a:srgbClr val="00B050"/>
                </a:solidFill>
              </a:rPr>
            </a:br>
            <a:br>
              <a:rPr lang="en-CA" sz="3100" dirty="0">
                <a:solidFill>
                  <a:srgbClr val="00B050"/>
                </a:solidFill>
              </a:rPr>
            </a:br>
            <a:r>
              <a:rPr lang="en-CA" sz="3100" dirty="0">
                <a:solidFill>
                  <a:srgbClr val="00B050"/>
                </a:solidFill>
              </a:rPr>
              <a:t>KEY STRATEGIES AND </a:t>
            </a:r>
            <a:br>
              <a:rPr lang="en-CA" sz="3100" dirty="0">
                <a:solidFill>
                  <a:srgbClr val="00B050"/>
                </a:solidFill>
              </a:rPr>
            </a:br>
            <a:r>
              <a:rPr lang="en-CA" sz="3100" dirty="0">
                <a:solidFill>
                  <a:srgbClr val="00B050"/>
                </a:solidFill>
              </a:rPr>
              <a:t>PERFORMANCE MEASURES</a:t>
            </a:r>
          </a:p>
        </p:txBody>
      </p:sp>
      <p:sp>
        <p:nvSpPr>
          <p:cNvPr id="3" name="Content Placeholder 2"/>
          <p:cNvSpPr>
            <a:spLocks noGrp="1"/>
          </p:cNvSpPr>
          <p:nvPr>
            <p:ph idx="1"/>
          </p:nvPr>
        </p:nvSpPr>
        <p:spPr>
          <a:xfrm>
            <a:off x="457200" y="4724400"/>
            <a:ext cx="8229600" cy="1905000"/>
          </a:xfrm>
        </p:spPr>
        <p:txBody>
          <a:bodyPr>
            <a:normAutofit/>
          </a:bodyPr>
          <a:lstStyle/>
          <a:p>
            <a:endParaRPr lang="en-CA" sz="2400" dirty="0"/>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49</a:t>
            </a:fld>
            <a:endParaRPr lang="en-US"/>
          </a:p>
        </p:txBody>
      </p:sp>
    </p:spTree>
    <p:custDataLst>
      <p:tags r:id="rId1"/>
    </p:custDataLst>
    <p:extLst>
      <p:ext uri="{BB962C8B-B14F-4D97-AF65-F5344CB8AC3E}">
        <p14:creationId xmlns:p14="http://schemas.microsoft.com/office/powerpoint/2010/main" val="114525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587CF6-1E99-4813-BE36-FDE64F781D0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5" b="755"/>
          <a:stretch/>
        </p:blipFill>
        <p:spPr>
          <a:xfrm>
            <a:off x="3118145" y="2483961"/>
            <a:ext cx="3316388" cy="3316387"/>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1" name="Picture 2" descr="Image result for being a lawyer is easy">
            <a:extLst>
              <a:ext uri="{FF2B5EF4-FFF2-40B4-BE49-F238E27FC236}">
                <a16:creationId xmlns:a16="http://schemas.microsoft.com/office/drawing/2014/main" id="{9EA39573-548D-4202-A1B5-75DAA9279B5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9026" r="8614" b="4"/>
          <a:stretch/>
        </p:blipFill>
        <p:spPr bwMode="auto">
          <a:xfrm>
            <a:off x="1" y="1"/>
            <a:ext cx="4443799" cy="3776783"/>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 name="Content Placeholder 5"/>
          <p:cNvPicPr>
            <a:picLocks noChangeAspect="1"/>
          </p:cNvPicPr>
          <p:nvPr/>
        </p:nvPicPr>
        <p:blipFill rotWithShape="1">
          <a:blip r:embed="rId5" cstate="print">
            <a:alphaModFix/>
            <a:extLst>
              <a:ext uri="{28A0092B-C50C-407E-A947-70E740481C1C}">
                <a14:useLocalDpi xmlns:a14="http://schemas.microsoft.com/office/drawing/2010/main" val="0"/>
              </a:ext>
            </a:extLst>
          </a:blip>
          <a:srcRect l="26162" r="27221" b="-15"/>
          <a:stretch/>
        </p:blipFill>
        <p:spPr>
          <a:xfrm>
            <a:off x="-1" y="3905520"/>
            <a:ext cx="344058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90" name="Picture 89">
            <a:extLst>
              <a:ext uri="{FF2B5EF4-FFF2-40B4-BE49-F238E27FC236}">
                <a16:creationId xmlns:a16="http://schemas.microsoft.com/office/drawing/2014/main" id="{D198BA7A-A80E-4128-8A01-0F5D26B880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25000"/>
          <a:stretch/>
        </p:blipFill>
        <p:spPr>
          <a:xfrm flipH="1">
            <a:off x="0" y="0"/>
            <a:ext cx="9144000" cy="6858000"/>
          </a:xfrm>
          <a:prstGeom prst="rect">
            <a:avLst/>
          </a:prstGeom>
        </p:spPr>
      </p:pic>
      <p:pic>
        <p:nvPicPr>
          <p:cNvPr id="2052" name="Picture 4" descr="Image may contain: 1 person, smiling">
            <a:extLst>
              <a:ext uri="{FF2B5EF4-FFF2-40B4-BE49-F238E27FC236}">
                <a16:creationId xmlns:a16="http://schemas.microsoft.com/office/drawing/2014/main" id="{0EFFE357-666E-489D-BFD0-64260D75CCF1}"/>
              </a:ext>
            </a:extLst>
          </p:cNvPr>
          <p:cNvPicPr>
            <a:picLocks noGrp="1" noChangeAspect="1" noChangeArrowheads="1"/>
          </p:cNvPicPr>
          <p:nvPr>
            <p:ph sz="half" idx="2"/>
          </p:nvPr>
        </p:nvPicPr>
        <p:blipFill rotWithShape="1">
          <a:blip r:embed="rId7" cstate="print">
            <a:alphaModFix/>
            <a:extLst>
              <a:ext uri="{28A0092B-C50C-407E-A947-70E740481C1C}">
                <a14:useLocalDpi xmlns:a14="http://schemas.microsoft.com/office/drawing/2010/main" val="0"/>
              </a:ext>
            </a:extLst>
          </a:blip>
          <a:srcRect r="3" b="30252"/>
          <a:stretch/>
        </p:blipFill>
        <p:spPr bwMode="auto">
          <a:xfrm>
            <a:off x="4431459" y="299957"/>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779555" y="2326215"/>
            <a:ext cx="2896172" cy="1123842"/>
          </a:xfrm>
        </p:spPr>
        <p:txBody>
          <a:bodyPr vert="horz" lIns="91440" tIns="45720" rIns="91440" bIns="45720" rtlCol="0" anchor="ctr">
            <a:normAutofit/>
          </a:bodyPr>
          <a:lstStyle/>
          <a:p>
            <a:pPr algn="l">
              <a:lnSpc>
                <a:spcPct val="90000"/>
              </a:lnSpc>
            </a:pPr>
            <a:br>
              <a:rPr lang="en-US" sz="2100" kern="1200">
                <a:solidFill>
                  <a:srgbClr val="000000"/>
                </a:solidFill>
                <a:latin typeface="+mj-lt"/>
                <a:ea typeface="+mj-ea"/>
                <a:cs typeface="+mj-cs"/>
              </a:rPr>
            </a:br>
            <a:r>
              <a:rPr lang="en-US" sz="2100" b="1" kern="1200">
                <a:solidFill>
                  <a:srgbClr val="000000"/>
                </a:solidFill>
                <a:latin typeface="+mj-lt"/>
                <a:ea typeface="+mj-ea"/>
                <a:cs typeface="+mj-cs"/>
              </a:rPr>
              <a:t>Kara Thompson, BA, LLB</a:t>
            </a:r>
            <a:br>
              <a:rPr lang="en-US" sz="2100" kern="1200">
                <a:solidFill>
                  <a:srgbClr val="000000"/>
                </a:solidFill>
                <a:latin typeface="+mj-lt"/>
                <a:ea typeface="+mj-ea"/>
                <a:cs typeface="+mj-cs"/>
              </a:rPr>
            </a:br>
            <a:endParaRPr lang="en-US" sz="2100" kern="1200">
              <a:solidFill>
                <a:srgbClr val="000000"/>
              </a:solidFill>
              <a:latin typeface="+mj-lt"/>
              <a:ea typeface="+mj-ea"/>
              <a:cs typeface="+mj-cs"/>
            </a:endParaRPr>
          </a:p>
        </p:txBody>
      </p:sp>
      <p:sp>
        <p:nvSpPr>
          <p:cNvPr id="2056" name="Content Placeholder 2055">
            <a:extLst>
              <a:ext uri="{FF2B5EF4-FFF2-40B4-BE49-F238E27FC236}">
                <a16:creationId xmlns:a16="http://schemas.microsoft.com/office/drawing/2014/main" id="{A99A6A2C-84B6-47B4-AB32-CD881E797E0C}"/>
              </a:ext>
            </a:extLst>
          </p:cNvPr>
          <p:cNvSpPr>
            <a:spLocks noGrp="1"/>
          </p:cNvSpPr>
          <p:nvPr>
            <p:ph sz="half" idx="1"/>
          </p:nvPr>
        </p:nvSpPr>
        <p:spPr>
          <a:xfrm>
            <a:off x="5779554" y="3663149"/>
            <a:ext cx="2896172" cy="2729467"/>
          </a:xfrm>
        </p:spPr>
        <p:txBody>
          <a:bodyPr vert="horz" lIns="91440" tIns="45720" rIns="91440" bIns="45720" rtlCol="0" anchor="ctr">
            <a:normAutofit/>
          </a:bodyPr>
          <a:lstStyle/>
          <a:p>
            <a:pPr indent="-228600">
              <a:lnSpc>
                <a:spcPct val="90000"/>
              </a:lnSpc>
            </a:pPr>
            <a:endParaRPr lang="en-US" sz="1500">
              <a:solidFill>
                <a:srgbClr val="000000"/>
              </a:solidFill>
            </a:endParaRPr>
          </a:p>
        </p:txBody>
      </p:sp>
      <p:sp>
        <p:nvSpPr>
          <p:cNvPr id="4" name="Footer Placeholder 3"/>
          <p:cNvSpPr>
            <a:spLocks noGrp="1"/>
          </p:cNvSpPr>
          <p:nvPr>
            <p:ph type="ftr" sz="quarter" idx="11"/>
          </p:nvPr>
        </p:nvSpPr>
        <p:spPr>
          <a:xfrm>
            <a:off x="3785017" y="6554376"/>
            <a:ext cx="4211636" cy="235550"/>
          </a:xfrm>
        </p:spPr>
        <p:txBody>
          <a:bodyPr vert="horz" lIns="91440" tIns="45720" rIns="91440" bIns="45720" rtlCol="0" anchor="ctr">
            <a:normAutofit/>
          </a:bodyPr>
          <a:lstStyle/>
          <a:p>
            <a:pPr algn="r">
              <a:spcAft>
                <a:spcPts val="600"/>
              </a:spcAft>
            </a:pPr>
            <a:r>
              <a:rPr lang="en-US" sz="825" kern="1200">
                <a:solidFill>
                  <a:srgbClr val="898989"/>
                </a:solidFill>
                <a:latin typeface="+mn-lt"/>
                <a:ea typeface="+mn-ea"/>
                <a:cs typeface="+mn-cs"/>
              </a:rPr>
              <a:t>Three E Training</a:t>
            </a:r>
          </a:p>
        </p:txBody>
      </p:sp>
      <p:sp>
        <p:nvSpPr>
          <p:cNvPr id="3" name="Slide Number Placeholder 2"/>
          <p:cNvSpPr>
            <a:spLocks noGrp="1"/>
          </p:cNvSpPr>
          <p:nvPr>
            <p:ph type="sldNum" sz="quarter" idx="12"/>
          </p:nvPr>
        </p:nvSpPr>
        <p:spPr>
          <a:xfrm>
            <a:off x="8119448" y="6554376"/>
            <a:ext cx="428046" cy="235550"/>
          </a:xfrm>
        </p:spPr>
        <p:txBody>
          <a:bodyPr vert="horz" lIns="91440" tIns="45720" rIns="91440" bIns="45720" rtlCol="0" anchor="ctr">
            <a:normAutofit/>
          </a:bodyPr>
          <a:lstStyle/>
          <a:p>
            <a:pPr>
              <a:spcAft>
                <a:spcPts val="600"/>
              </a:spcAft>
            </a:pPr>
            <a:fld id="{593EB611-E2E0-40C5-A926-7F482A5E023B}" type="slidenum">
              <a:rPr lang="en-US" sz="825">
                <a:solidFill>
                  <a:srgbClr val="898989"/>
                </a:solidFill>
              </a:rPr>
              <a:pPr>
                <a:spcAft>
                  <a:spcPts val="600"/>
                </a:spcAft>
              </a:pPr>
              <a:t>5</a:t>
            </a:fld>
            <a:endParaRPr lang="en-US" sz="825">
              <a:solidFill>
                <a:srgbClr val="898989"/>
              </a:solidFill>
            </a:endParaRPr>
          </a:p>
        </p:txBody>
      </p:sp>
    </p:spTree>
    <p:custDataLst>
      <p:tags r:id="rId1"/>
    </p:custDataLst>
    <p:extLst>
      <p:ext uri="{BB962C8B-B14F-4D97-AF65-F5344CB8AC3E}">
        <p14:creationId xmlns:p14="http://schemas.microsoft.com/office/powerpoint/2010/main" val="3790477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524000"/>
          </a:xfrm>
        </p:spPr>
        <p:txBody>
          <a:bodyPr>
            <a:normAutofit fontScale="90000"/>
          </a:bodyPr>
          <a:lstStyle/>
          <a:p>
            <a:r>
              <a:rPr lang="en-CA" sz="4000" dirty="0">
                <a:solidFill>
                  <a:srgbClr val="0070C0"/>
                </a:solidFill>
              </a:rPr>
              <a:t>CHILDREN’S SERVICES – BUSINESS PLAN</a:t>
            </a:r>
            <a:br>
              <a:rPr lang="en-CA" dirty="0">
                <a:solidFill>
                  <a:srgbClr val="0070C0"/>
                </a:solidFill>
              </a:rPr>
            </a:br>
            <a:r>
              <a:rPr lang="en-CA" sz="3100" dirty="0">
                <a:solidFill>
                  <a:srgbClr val="00B050"/>
                </a:solidFill>
              </a:rPr>
              <a:t>OUTCOMES, KEY STRATEGIES AND </a:t>
            </a:r>
            <a:br>
              <a:rPr lang="en-CA" sz="3100" dirty="0">
                <a:solidFill>
                  <a:srgbClr val="00B050"/>
                </a:solidFill>
              </a:rPr>
            </a:br>
            <a:r>
              <a:rPr lang="en-CA" sz="3100" dirty="0">
                <a:solidFill>
                  <a:srgbClr val="00B050"/>
                </a:solidFill>
              </a:rPr>
              <a:t>PERFORMANCE MEASURES</a:t>
            </a:r>
          </a:p>
        </p:txBody>
      </p:sp>
      <p:sp>
        <p:nvSpPr>
          <p:cNvPr id="3" name="Content Placeholder 2"/>
          <p:cNvSpPr>
            <a:spLocks noGrp="1"/>
          </p:cNvSpPr>
          <p:nvPr>
            <p:ph idx="1"/>
          </p:nvPr>
        </p:nvSpPr>
        <p:spPr>
          <a:xfrm>
            <a:off x="457200" y="1676400"/>
            <a:ext cx="8229600" cy="4953000"/>
          </a:xfrm>
        </p:spPr>
        <p:txBody>
          <a:bodyPr>
            <a:normAutofit/>
          </a:bodyPr>
          <a:lstStyle/>
          <a:p>
            <a:pPr marL="0" indent="0">
              <a:buNone/>
            </a:pPr>
            <a:endParaRPr lang="en-CA" sz="2800" b="1" dirty="0"/>
          </a:p>
          <a:p>
            <a:pPr marL="0" indent="0">
              <a:buNone/>
            </a:pPr>
            <a:r>
              <a:rPr lang="en-CA" sz="2800" b="1" dirty="0"/>
              <a:t>Outcome One: Children Thrive – Children and youth are protected</a:t>
            </a:r>
          </a:p>
          <a:p>
            <a:pPr marL="0" indent="0">
              <a:buNone/>
            </a:pPr>
            <a:r>
              <a:rPr lang="en-CA" sz="2400" dirty="0"/>
              <a:t>	Key Strategies: </a:t>
            </a:r>
          </a:p>
          <a:p>
            <a:pPr marL="0" indent="0">
              <a:buNone/>
            </a:pPr>
            <a:r>
              <a:rPr lang="en-CA" sz="2400" dirty="0"/>
              <a:t>	1.2 Support children in care to develop long-term, 	nurturing relationships by increasing the connections to 	family, significant persons and Indigenous communities.</a:t>
            </a:r>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50</a:t>
            </a:fld>
            <a:endParaRPr lang="en-US"/>
          </a:p>
        </p:txBody>
      </p:sp>
    </p:spTree>
    <p:custDataLst>
      <p:tags r:id="rId1"/>
    </p:custDataLst>
    <p:extLst>
      <p:ext uri="{BB962C8B-B14F-4D97-AF65-F5344CB8AC3E}">
        <p14:creationId xmlns:p14="http://schemas.microsoft.com/office/powerpoint/2010/main" val="1481099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524000"/>
          </a:xfrm>
        </p:spPr>
        <p:txBody>
          <a:bodyPr>
            <a:normAutofit fontScale="90000"/>
          </a:bodyPr>
          <a:lstStyle/>
          <a:p>
            <a:r>
              <a:rPr lang="en-CA" sz="4000" dirty="0">
                <a:solidFill>
                  <a:srgbClr val="0070C0"/>
                </a:solidFill>
              </a:rPr>
              <a:t>CHILDREN’S SERVICES – BUSINESS PLAN</a:t>
            </a:r>
            <a:br>
              <a:rPr lang="en-CA" dirty="0">
                <a:solidFill>
                  <a:srgbClr val="0070C0"/>
                </a:solidFill>
              </a:rPr>
            </a:br>
            <a:r>
              <a:rPr lang="en-CA" sz="3100" dirty="0">
                <a:solidFill>
                  <a:srgbClr val="00B050"/>
                </a:solidFill>
              </a:rPr>
              <a:t>OUTCOMES, KEY STRATEGIES AND </a:t>
            </a:r>
            <a:br>
              <a:rPr lang="en-CA" sz="3100" dirty="0">
                <a:solidFill>
                  <a:srgbClr val="00B050"/>
                </a:solidFill>
              </a:rPr>
            </a:br>
            <a:r>
              <a:rPr lang="en-CA" sz="3100" dirty="0">
                <a:solidFill>
                  <a:srgbClr val="00B050"/>
                </a:solidFill>
              </a:rPr>
              <a:t>PERFORMANCE MEASURES</a:t>
            </a:r>
          </a:p>
        </p:txBody>
      </p:sp>
      <p:sp>
        <p:nvSpPr>
          <p:cNvPr id="3" name="Content Placeholder 2"/>
          <p:cNvSpPr>
            <a:spLocks noGrp="1"/>
          </p:cNvSpPr>
          <p:nvPr>
            <p:ph idx="1"/>
          </p:nvPr>
        </p:nvSpPr>
        <p:spPr>
          <a:xfrm>
            <a:off x="457200" y="1676400"/>
            <a:ext cx="8229600" cy="4953000"/>
          </a:xfrm>
        </p:spPr>
        <p:txBody>
          <a:bodyPr>
            <a:normAutofit/>
          </a:bodyPr>
          <a:lstStyle/>
          <a:p>
            <a:r>
              <a:rPr lang="en-CA" sz="2400" b="1" dirty="0"/>
              <a:t>Outcome Three: The well-being resiliency and cultural connections of children, youth and families is nurtured and enhanced</a:t>
            </a:r>
            <a:endParaRPr lang="en-CA" sz="2400" dirty="0"/>
          </a:p>
          <a:p>
            <a:pPr marL="0" indent="0">
              <a:buNone/>
            </a:pPr>
            <a:r>
              <a:rPr lang="en-CA" sz="2400" dirty="0"/>
              <a:t>       …</a:t>
            </a:r>
          </a:p>
          <a:p>
            <a:pPr marL="457200" lvl="1" indent="0">
              <a:buNone/>
            </a:pPr>
            <a:r>
              <a:rPr lang="en-CA" sz="2400" dirty="0"/>
              <a:t>3.1 Develop strategies to support safe, healthy and resilient children and families, including mentorship opportunities for children and youth who have experienced trauma</a:t>
            </a:r>
          </a:p>
          <a:p>
            <a:pPr marL="457200" lvl="1" indent="0">
              <a:buNone/>
            </a:pPr>
            <a:r>
              <a:rPr lang="en-CA" sz="2400" dirty="0"/>
              <a:t>3.3 Support child safety and enhance parenting skills and knowledge by supporting families and caregivers in their home environment.</a:t>
            </a:r>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51</a:t>
            </a:fld>
            <a:endParaRPr lang="en-US"/>
          </a:p>
        </p:txBody>
      </p:sp>
    </p:spTree>
    <p:custDataLst>
      <p:tags r:id="rId1"/>
    </p:custDataLst>
    <p:extLst>
      <p:ext uri="{BB962C8B-B14F-4D97-AF65-F5344CB8AC3E}">
        <p14:creationId xmlns:p14="http://schemas.microsoft.com/office/powerpoint/2010/main" val="756210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524000"/>
          </a:xfrm>
        </p:spPr>
        <p:txBody>
          <a:bodyPr>
            <a:normAutofit fontScale="90000"/>
          </a:bodyPr>
          <a:lstStyle/>
          <a:p>
            <a:r>
              <a:rPr lang="en-CA" sz="4000" dirty="0">
                <a:solidFill>
                  <a:srgbClr val="0070C0"/>
                </a:solidFill>
              </a:rPr>
              <a:t>CHILDREN’S SERVICES – BUSINESS PLAN</a:t>
            </a:r>
            <a:br>
              <a:rPr lang="en-CA" dirty="0">
                <a:solidFill>
                  <a:srgbClr val="0070C0"/>
                </a:solidFill>
              </a:rPr>
            </a:br>
            <a:r>
              <a:rPr lang="en-CA" sz="3100" dirty="0">
                <a:solidFill>
                  <a:srgbClr val="00B050"/>
                </a:solidFill>
              </a:rPr>
              <a:t>OUTCOMES, KEY STRATEGIES AND </a:t>
            </a:r>
            <a:br>
              <a:rPr lang="en-CA" sz="3100" dirty="0">
                <a:solidFill>
                  <a:srgbClr val="00B050"/>
                </a:solidFill>
              </a:rPr>
            </a:br>
            <a:r>
              <a:rPr lang="en-CA" sz="3100" dirty="0">
                <a:solidFill>
                  <a:srgbClr val="00B050"/>
                </a:solidFill>
              </a:rPr>
              <a:t>PERFORMANCE MEASURES</a:t>
            </a:r>
          </a:p>
        </p:txBody>
      </p:sp>
      <p:sp>
        <p:nvSpPr>
          <p:cNvPr id="3" name="Content Placeholder 2"/>
          <p:cNvSpPr>
            <a:spLocks noGrp="1"/>
          </p:cNvSpPr>
          <p:nvPr>
            <p:ph idx="1"/>
          </p:nvPr>
        </p:nvSpPr>
        <p:spPr>
          <a:xfrm>
            <a:off x="457200" y="1676400"/>
            <a:ext cx="8229600" cy="4953000"/>
          </a:xfrm>
        </p:spPr>
        <p:txBody>
          <a:bodyPr>
            <a:normAutofit/>
          </a:bodyPr>
          <a:lstStyle/>
          <a:p>
            <a:r>
              <a:rPr lang="en-CA" sz="2400" b="1" dirty="0"/>
              <a:t>Outcome Three: The well-being resiliency and cultural connections of children, youth and families is nurtured and enhanced</a:t>
            </a:r>
            <a:endParaRPr lang="en-CA" sz="2400" dirty="0"/>
          </a:p>
          <a:p>
            <a:pPr marL="0" indent="0">
              <a:buNone/>
            </a:pPr>
            <a:r>
              <a:rPr lang="en-CA" sz="2400" dirty="0"/>
              <a:t>       …</a:t>
            </a:r>
          </a:p>
          <a:p>
            <a:pPr marL="457200" lvl="1" indent="0">
              <a:buNone/>
            </a:pPr>
            <a:r>
              <a:rPr lang="en-CA" sz="2400" dirty="0"/>
              <a:t>3.4 Collaborate with Indigenous communities, leaders and partners to strengthen relationships and develop strategies to support Indigenous children, youth and families while ensuring all staff and service delivery partners have enhanced Indigenous cultural awareness.</a:t>
            </a:r>
          </a:p>
          <a:p>
            <a:pPr marL="457200" lvl="1" indent="0">
              <a:buNone/>
            </a:pPr>
            <a:endParaRPr lang="en-CA" sz="2400" dirty="0"/>
          </a:p>
          <a:p>
            <a:pPr marL="457200" lvl="1" indent="0">
              <a:buNone/>
            </a:pPr>
            <a:endParaRPr lang="en-CA" sz="2400" dirty="0"/>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52</a:t>
            </a:fld>
            <a:endParaRPr lang="en-US"/>
          </a:p>
        </p:txBody>
      </p:sp>
    </p:spTree>
    <p:custDataLst>
      <p:tags r:id="rId1"/>
    </p:custDataLst>
    <p:extLst>
      <p:ext uri="{BB962C8B-B14F-4D97-AF65-F5344CB8AC3E}">
        <p14:creationId xmlns:p14="http://schemas.microsoft.com/office/powerpoint/2010/main" val="4233126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018902"/>
            <a:ext cx="8229600" cy="733697"/>
          </a:xfrm>
        </p:spPr>
        <p:txBody>
          <a:bodyPr>
            <a:normAutofit fontScale="90000"/>
          </a:bodyPr>
          <a:lstStyle/>
          <a:p>
            <a:pPr>
              <a:spcBef>
                <a:spcPts val="1200"/>
              </a:spcBef>
            </a:pPr>
            <a:r>
              <a:rPr lang="en-US" dirty="0"/>
              <a:t>        Exercise  - Outcomes</a:t>
            </a:r>
          </a:p>
        </p:txBody>
      </p:sp>
      <p:sp>
        <p:nvSpPr>
          <p:cNvPr id="3" name="Content Placeholder 2"/>
          <p:cNvSpPr>
            <a:spLocks noGrp="1"/>
          </p:cNvSpPr>
          <p:nvPr>
            <p:ph idx="1"/>
          </p:nvPr>
        </p:nvSpPr>
        <p:spPr>
          <a:xfrm>
            <a:off x="444500" y="1752600"/>
            <a:ext cx="8229600" cy="4170363"/>
          </a:xfrm>
        </p:spPr>
        <p:txBody>
          <a:bodyPr>
            <a:normAutofit fontScale="92500" lnSpcReduction="10000"/>
          </a:bodyPr>
          <a:lstStyle/>
          <a:p>
            <a:pPr marL="514350" indent="-514350">
              <a:buAutoNum type="arabicPeriod"/>
            </a:pPr>
            <a:r>
              <a:rPr lang="en-CA" dirty="0"/>
              <a:t>At your tables, identify ONE service your organization offers. </a:t>
            </a:r>
          </a:p>
          <a:p>
            <a:pPr marL="0" indent="0">
              <a:buNone/>
            </a:pPr>
            <a:endParaRPr lang="en-CA" dirty="0"/>
          </a:p>
          <a:p>
            <a:pPr marL="0" indent="0">
              <a:buNone/>
            </a:pPr>
            <a:r>
              <a:rPr lang="en-CA" dirty="0"/>
              <a:t>2. What can you say about that service to demonstrate it </a:t>
            </a:r>
            <a:r>
              <a:rPr lang="en-CA" u="sng" dirty="0"/>
              <a:t>actually influenced </a:t>
            </a:r>
            <a:r>
              <a:rPr lang="en-CA" dirty="0"/>
              <a:t>one of the Children’s Services outcomes (as set out in their CS Business Plan)?</a:t>
            </a:r>
          </a:p>
          <a:p>
            <a:pPr marL="0" indent="0">
              <a:buNone/>
            </a:pPr>
            <a:endParaRPr lang="en-CA" dirty="0"/>
          </a:p>
          <a:p>
            <a:pPr marL="0" indent="0">
              <a:buNone/>
            </a:pPr>
            <a:r>
              <a:rPr lang="en-CA" dirty="0"/>
              <a:t>3. Discuss with neighbor.</a:t>
            </a:r>
          </a:p>
          <a:p>
            <a:pPr marL="342900" indent="-342900">
              <a:buFont typeface="+mj-lt"/>
              <a:buAutoNum type="arabicPeriod"/>
            </a:pPr>
            <a:endParaRPr lang="en-US" sz="2400" dirty="0"/>
          </a:p>
        </p:txBody>
      </p:sp>
      <p:pic>
        <p:nvPicPr>
          <p:cNvPr id="4" name="Graphic 3" descr="Head with Gear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93700" y="838200"/>
            <a:ext cx="914400" cy="914400"/>
          </a:xfrm>
          <a:prstGeom prst="rect">
            <a:avLst/>
          </a:prstGeom>
        </p:spPr>
      </p:pic>
    </p:spTree>
    <p:custDataLst>
      <p:tags r:id="rId1"/>
    </p:custDataLst>
    <p:extLst>
      <p:ext uri="{BB962C8B-B14F-4D97-AF65-F5344CB8AC3E}">
        <p14:creationId xmlns:p14="http://schemas.microsoft.com/office/powerpoint/2010/main" val="420728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dirty="0">
                <a:ln w="0"/>
                <a:effectLst>
                  <a:outerShdw blurRad="38100" dist="25400" dir="5400000" algn="ctr" rotWithShape="0">
                    <a:srgbClr val="6E747A">
                      <a:alpha val="43000"/>
                    </a:srgbClr>
                  </a:outerShdw>
                </a:effectLst>
              </a:rPr>
              <a:t>Your Proposal - Emphasize Outcomes!</a:t>
            </a:r>
            <a:r>
              <a:rPr lang="en-CA" dirty="0"/>
              <a:t> </a:t>
            </a:r>
            <a:r>
              <a:rPr lang="en-CA" sz="3100" dirty="0">
                <a:solidFill>
                  <a:srgbClr val="00B050"/>
                </a:solidFill>
              </a:rPr>
              <a:t>OUTCOMES, KEY STRATEGIES AND </a:t>
            </a:r>
            <a:br>
              <a:rPr lang="en-CA" sz="3100" dirty="0">
                <a:solidFill>
                  <a:srgbClr val="00B050"/>
                </a:solidFill>
              </a:rPr>
            </a:br>
            <a:r>
              <a:rPr lang="en-CA" sz="3100" dirty="0">
                <a:solidFill>
                  <a:srgbClr val="00B050"/>
                </a:solidFill>
              </a:rPr>
              <a:t>PERFORMANCE MEASURES</a:t>
            </a:r>
            <a:endParaRPr lang="en-US" sz="310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a:t>State the </a:t>
            </a:r>
            <a:r>
              <a:rPr lang="en-US" dirty="0">
                <a:ln w="0"/>
                <a:effectLst>
                  <a:outerShdw blurRad="38100" dist="25400" dir="5400000" algn="ctr" rotWithShape="0">
                    <a:srgbClr val="6E747A">
                      <a:alpha val="43000"/>
                    </a:srgbClr>
                  </a:outerShdw>
                </a:effectLst>
              </a:rPr>
              <a:t>outcomes </a:t>
            </a:r>
            <a:r>
              <a:rPr lang="en-US" u="sng" dirty="0">
                <a:ln w="0"/>
                <a:effectLst>
                  <a:outerShdw blurRad="38100" dist="25400" dir="5400000" algn="ctr" rotWithShape="0">
                    <a:srgbClr val="6E747A">
                      <a:alpha val="43000"/>
                    </a:srgbClr>
                  </a:outerShdw>
                </a:effectLst>
              </a:rPr>
              <a:t>you will seek to influence </a:t>
            </a:r>
            <a:r>
              <a:rPr lang="en-US" dirty="0"/>
              <a:t>and </a:t>
            </a:r>
            <a:r>
              <a:rPr lang="en-US" dirty="0">
                <a:ln w="0"/>
                <a:effectLst>
                  <a:outerShdw blurRad="38100" dist="25400" dir="5400000" algn="ctr" rotWithShape="0">
                    <a:srgbClr val="6E747A">
                      <a:alpha val="43000"/>
                    </a:srgbClr>
                  </a:outerShdw>
                </a:effectLst>
              </a:rPr>
              <a:t>how they align with the procurer’s strategic priorities and larger desired outcomes</a:t>
            </a:r>
          </a:p>
          <a:p>
            <a:endParaRPr lang="en-US" u="sng" dirty="0"/>
          </a:p>
          <a:p>
            <a:r>
              <a:rPr lang="en-US" dirty="0"/>
              <a:t>How desired </a:t>
            </a:r>
            <a:r>
              <a:rPr lang="en-US" u="sng" dirty="0"/>
              <a:t>outcomes align with your vision/mission/principles/values</a:t>
            </a:r>
          </a:p>
          <a:p>
            <a:endParaRPr lang="en-US" u="sng" dirty="0"/>
          </a:p>
          <a:p>
            <a:r>
              <a:rPr lang="en-US" dirty="0"/>
              <a:t>How you will </a:t>
            </a:r>
            <a:r>
              <a:rPr lang="en-US" u="sng" dirty="0"/>
              <a:t>measure outcomes</a:t>
            </a:r>
          </a:p>
          <a:p>
            <a:endParaRPr lang="en-US" u="sng" dirty="0"/>
          </a:p>
          <a:p>
            <a:r>
              <a:rPr lang="en-US" dirty="0"/>
              <a:t>How you will </a:t>
            </a:r>
            <a:r>
              <a:rPr lang="en-US" u="sng" dirty="0"/>
              <a:t>deliver services</a:t>
            </a:r>
          </a:p>
          <a:p>
            <a:endParaRPr lang="en-US" u="sng" dirty="0"/>
          </a:p>
          <a:p>
            <a:r>
              <a:rPr lang="en-US" dirty="0"/>
              <a:t>Risks and uncertainties and </a:t>
            </a:r>
            <a:r>
              <a:rPr lang="en-US" u="sng" dirty="0"/>
              <a:t>how you will manage and mitigate them</a:t>
            </a:r>
          </a:p>
          <a:p>
            <a:endParaRPr lang="en-US" dirty="0"/>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54</a:t>
            </a:fld>
            <a:endParaRPr lang="en-US"/>
          </a:p>
        </p:txBody>
      </p:sp>
    </p:spTree>
    <p:custDataLst>
      <p:tags r:id="rId1"/>
    </p:custDataLst>
    <p:extLst>
      <p:ext uri="{BB962C8B-B14F-4D97-AF65-F5344CB8AC3E}">
        <p14:creationId xmlns:p14="http://schemas.microsoft.com/office/powerpoint/2010/main" val="3869131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40">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326" y="411480"/>
            <a:ext cx="8401050" cy="1106424"/>
          </a:xfrm>
        </p:spPr>
        <p:txBody>
          <a:bodyPr>
            <a:normAutofit fontScale="90000"/>
          </a:bodyPr>
          <a:lstStyle/>
          <a:p>
            <a:r>
              <a:rPr lang="en-CA" sz="3100" dirty="0"/>
              <a:t>Children's Services </a:t>
            </a:r>
            <a:br>
              <a:rPr lang="en-CA" sz="3100" dirty="0"/>
            </a:br>
            <a:r>
              <a:rPr lang="en-CA" sz="3100" dirty="0">
                <a:ln w="0"/>
                <a:effectLst>
                  <a:outerShdw blurRad="38100" dist="25400" dir="5400000" algn="ctr" rotWithShape="0">
                    <a:srgbClr val="6E747A">
                      <a:alpha val="43000"/>
                    </a:srgbClr>
                  </a:outerShdw>
                </a:effectLst>
              </a:rPr>
              <a:t>EOI Submission Process</a:t>
            </a:r>
            <a:br>
              <a:rPr lang="en-CA" sz="3100" dirty="0">
                <a:ln w="0"/>
                <a:effectLst>
                  <a:outerShdw blurRad="38100" dist="25400" dir="5400000" algn="ctr" rotWithShape="0">
                    <a:srgbClr val="6E747A">
                      <a:alpha val="43000"/>
                    </a:srgbClr>
                  </a:outerShdw>
                </a:effectLst>
              </a:rPr>
            </a:br>
            <a:endParaRPr lang="en-CA" sz="3100" dirty="0"/>
          </a:p>
        </p:txBody>
      </p:sp>
      <p:sp>
        <p:nvSpPr>
          <p:cNvPr id="1035" name="Rectangle 14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32" name="Picture 8" descr="Related image">
            <a:extLst>
              <a:ext uri="{FF2B5EF4-FFF2-40B4-BE49-F238E27FC236}">
                <a16:creationId xmlns:a16="http://schemas.microsoft.com/office/drawing/2014/main" id="{AC4E4BF8-093B-4474-8012-1DCE051D8B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2326" y="2251733"/>
            <a:ext cx="3944874" cy="3451814"/>
          </a:xfrm>
          <a:prstGeom prst="rect">
            <a:avLst/>
          </a:prstGeom>
          <a:noFill/>
          <a:extLst>
            <a:ext uri="{909E8E84-426E-40DD-AFC4-6F175D3DCCD1}">
              <a14:hiddenFill xmlns:a14="http://schemas.microsoft.com/office/drawing/2010/main">
                <a:solidFill>
                  <a:srgbClr val="FFFFFF"/>
                </a:solidFill>
              </a14:hiddenFill>
            </a:ext>
          </a:extLst>
        </p:spPr>
      </p:pic>
      <p:sp useBgFill="1">
        <p:nvSpPr>
          <p:cNvPr id="145" name="Rectangle 14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876802" y="2020824"/>
            <a:ext cx="3668584" cy="3959352"/>
          </a:xfrm>
        </p:spPr>
        <p:txBody>
          <a:bodyPr anchor="ctr">
            <a:normAutofit/>
            <a:scene3d>
              <a:camera prst="orthographicFront"/>
              <a:lightRig rig="soft" dir="t">
                <a:rot lat="0" lon="0" rev="15600000"/>
              </a:lightRig>
            </a:scene3d>
            <a:sp3d extrusionH="57150" prstMaterial="softEdge">
              <a:bevelT w="25400" h="38100"/>
            </a:sp3d>
          </a:bodyPr>
          <a:lstStyle/>
          <a:p>
            <a:pPr marL="0" indent="0">
              <a:buNone/>
            </a:pPr>
            <a:r>
              <a:rPr lang="en-CA" sz="2800" dirty="0"/>
              <a:t>What do you need to submit?</a:t>
            </a:r>
          </a:p>
          <a:p>
            <a:pPr marL="0" indent="0">
              <a:buNone/>
            </a:pPr>
            <a:endParaRPr lang="en-CA" sz="2800" dirty="0"/>
          </a:p>
          <a:p>
            <a:pPr marL="0" indent="0">
              <a:buNone/>
            </a:pPr>
            <a:r>
              <a:rPr lang="en-CA" sz="2800" dirty="0"/>
              <a:t>What format does it need to be in?</a:t>
            </a:r>
          </a:p>
          <a:p>
            <a:pPr marL="0" indent="0">
              <a:buNone/>
            </a:pPr>
            <a:endParaRPr lang="en-US" sz="1600" b="1" dirty="0">
              <a:ln w="22225">
                <a:solidFill>
                  <a:schemeClr val="accent2"/>
                </a:solidFill>
                <a:prstDash val="solid"/>
              </a:ln>
            </a:endParaRPr>
          </a:p>
        </p:txBody>
      </p:sp>
      <p:sp>
        <p:nvSpPr>
          <p:cNvPr id="5" name="Footer Placeholder 4"/>
          <p:cNvSpPr>
            <a:spLocks noGrp="1"/>
          </p:cNvSpPr>
          <p:nvPr>
            <p:ph type="ftr" sz="quarter" idx="11"/>
          </p:nvPr>
        </p:nvSpPr>
        <p:spPr>
          <a:xfrm>
            <a:off x="3028950" y="6356350"/>
            <a:ext cx="3086100" cy="365125"/>
          </a:xfrm>
        </p:spPr>
        <p:txBody>
          <a:bodyPr>
            <a:normAutofit/>
          </a:bodyPr>
          <a:lstStyle/>
          <a:p>
            <a:pPr>
              <a:spcAft>
                <a:spcPts val="600"/>
              </a:spcAft>
            </a:pPr>
            <a:r>
              <a:rPr lang="en-US" sz="1000">
                <a:solidFill>
                  <a:schemeClr val="tx1">
                    <a:lumMod val="50000"/>
                    <a:lumOff val="50000"/>
                  </a:schemeClr>
                </a:solidFill>
              </a:rPr>
              <a:t>Three E Training</a:t>
            </a:r>
          </a:p>
        </p:txBody>
      </p:sp>
      <p:sp>
        <p:nvSpPr>
          <p:cNvPr id="6" name="Slide Number Placeholder 5"/>
          <p:cNvSpPr>
            <a:spLocks noGrp="1"/>
          </p:cNvSpPr>
          <p:nvPr>
            <p:ph type="sldNum" sz="quarter" idx="12"/>
          </p:nvPr>
        </p:nvSpPr>
        <p:spPr>
          <a:xfrm>
            <a:off x="6446520" y="6356350"/>
            <a:ext cx="2057400" cy="365125"/>
          </a:xfrm>
        </p:spPr>
        <p:txBody>
          <a:bodyPr>
            <a:normAutofit/>
          </a:bodyPr>
          <a:lstStyle/>
          <a:p>
            <a:pPr>
              <a:spcAft>
                <a:spcPts val="600"/>
              </a:spcAft>
            </a:pPr>
            <a:fld id="{593EB611-E2E0-40C5-A926-7F482A5E023B}" type="slidenum">
              <a:rPr lang="en-US" sz="1000">
                <a:solidFill>
                  <a:schemeClr val="tx1">
                    <a:lumMod val="50000"/>
                    <a:lumOff val="50000"/>
                  </a:schemeClr>
                </a:solidFill>
              </a:rPr>
              <a:pPr>
                <a:spcAft>
                  <a:spcPts val="600"/>
                </a:spcAft>
              </a:pPr>
              <a:t>55</a:t>
            </a:fld>
            <a:endParaRPr lang="en-US" sz="10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696476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 </a:t>
            </a:r>
            <a:br>
              <a:rPr lang="en-CA" dirty="0"/>
            </a:br>
            <a:r>
              <a:rPr lang="en-CA" dirty="0">
                <a:ln w="0"/>
                <a:solidFill>
                  <a:srgbClr val="C00000"/>
                </a:solidFill>
                <a:effectLst>
                  <a:outerShdw blurRad="38100" dist="25400" dir="5400000" algn="ctr" rotWithShape="0">
                    <a:srgbClr val="6E747A">
                      <a:alpha val="43000"/>
                    </a:srgbClr>
                  </a:outerShdw>
                </a:effectLst>
              </a:rPr>
              <a:t>EOI Submission Process</a:t>
            </a:r>
            <a:endParaRPr lang="en-CA" dirty="0">
              <a:solidFill>
                <a:srgbClr val="C00000"/>
              </a:solidFill>
            </a:endParaRPr>
          </a:p>
        </p:txBody>
      </p:sp>
      <p:sp>
        <p:nvSpPr>
          <p:cNvPr id="3" name="Content Placeholder 2"/>
          <p:cNvSpPr>
            <a:spLocks noGrp="1"/>
          </p:cNvSpPr>
          <p:nvPr>
            <p:ph idx="1"/>
          </p:nvPr>
        </p:nvSpPr>
        <p:spPr/>
        <p:txBody>
          <a:bodyPr>
            <a:normAutofit fontScale="92500" lnSpcReduction="10000"/>
            <a:scene3d>
              <a:camera prst="orthographicFront"/>
              <a:lightRig rig="soft" dir="t">
                <a:rot lat="0" lon="0" rev="15600000"/>
              </a:lightRig>
            </a:scene3d>
            <a:sp3d extrusionH="57150" prstMaterial="softEdge">
              <a:bevelT w="25400" h="38100"/>
            </a:sp3d>
          </a:bodyPr>
          <a:lstStyle/>
          <a:p>
            <a:pPr marL="0" indent="0">
              <a:buNone/>
            </a:pPr>
            <a:r>
              <a:rPr lang="en-CA" sz="2800" dirty="0">
                <a:ln/>
              </a:rPr>
              <a:t>PAY ATTENTION TO ALL THE MANDATORY REQUIREMENTS FOR SUBMISSION! Page26, section 7.1</a:t>
            </a:r>
          </a:p>
          <a:p>
            <a:pPr marL="0" indent="0">
              <a:buNone/>
            </a:pPr>
            <a:endParaRPr lang="en-CA" sz="2800" dirty="0">
              <a:ln/>
            </a:endParaRPr>
          </a:p>
          <a:p>
            <a:pPr marL="0" indent="0">
              <a:buNone/>
            </a:pPr>
            <a:r>
              <a:rPr lang="en-CA" sz="2800" dirty="0">
                <a:ln/>
              </a:rPr>
              <a:t>PROPOSAL SUBMISSION INSTRUCTIONS, page 27, section 8.2</a:t>
            </a:r>
          </a:p>
          <a:p>
            <a:pPr marL="0" indent="0">
              <a:buNone/>
            </a:pPr>
            <a:r>
              <a:rPr lang="en-CA" sz="2800" dirty="0">
                <a:ln/>
              </a:rPr>
              <a:t>All of the documents required:</a:t>
            </a:r>
          </a:p>
          <a:p>
            <a:pPr>
              <a:buFontTx/>
              <a:buChar char="-"/>
            </a:pPr>
            <a:r>
              <a:rPr lang="en-CA" sz="2800" dirty="0">
                <a:ln/>
              </a:rPr>
              <a:t>Proponent Cover Page, Proponent Commitment Statement, Proponent Response Form, formal letters of support from collaborative partners</a:t>
            </a:r>
          </a:p>
          <a:p>
            <a:pPr>
              <a:buFontTx/>
              <a:buChar char="-"/>
            </a:pPr>
            <a:endParaRPr lang="en-CA" sz="2800" dirty="0">
              <a:ln/>
            </a:endParaRPr>
          </a:p>
          <a:p>
            <a:pPr marL="0" indent="0">
              <a:buNone/>
            </a:pPr>
            <a:r>
              <a:rPr lang="en-CA" sz="2800" dirty="0">
                <a:ln/>
              </a:rPr>
              <a:t>REQUIREMENTS, page 34, section 11.3</a:t>
            </a:r>
          </a:p>
          <a:p>
            <a:pPr marL="0" indent="0">
              <a:buNone/>
            </a:pPr>
            <a:endParaRPr lang="en-CA" sz="2800" b="1" dirty="0">
              <a:ln/>
            </a:endParaRP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56</a:t>
            </a:fld>
            <a:endParaRPr lang="en-US"/>
          </a:p>
        </p:txBody>
      </p:sp>
      <p:pic>
        <p:nvPicPr>
          <p:cNvPr id="19458" name="Picture 2" descr="Related image">
            <a:extLst>
              <a:ext uri="{FF2B5EF4-FFF2-40B4-BE49-F238E27FC236}">
                <a16:creationId xmlns:a16="http://schemas.microsoft.com/office/drawing/2014/main" id="{ED1A8597-F1A9-4515-9CE7-26EA2D54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5167313"/>
            <a:ext cx="2857500" cy="15541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062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 </a:t>
            </a:r>
            <a:br>
              <a:rPr lang="en-CA" dirty="0"/>
            </a:br>
            <a:r>
              <a:rPr lang="en-CA" dirty="0">
                <a:ln w="0"/>
                <a:solidFill>
                  <a:srgbClr val="C00000"/>
                </a:solidFill>
                <a:effectLst>
                  <a:outerShdw blurRad="38100" dist="25400" dir="5400000" algn="ctr" rotWithShape="0">
                    <a:srgbClr val="6E747A">
                      <a:alpha val="43000"/>
                    </a:srgbClr>
                  </a:outerShdw>
                </a:effectLst>
              </a:rPr>
              <a:t>EOI Submission Process</a:t>
            </a:r>
            <a:endParaRPr lang="en-CA" dirty="0">
              <a:solidFill>
                <a:srgbClr val="C00000"/>
              </a:solidFill>
            </a:endParaRPr>
          </a:p>
        </p:txBody>
      </p:sp>
      <p:sp>
        <p:nvSpPr>
          <p:cNvPr id="3" name="Content Placeholder 2"/>
          <p:cNvSpPr>
            <a:spLocks noGrp="1"/>
          </p:cNvSpPr>
          <p:nvPr>
            <p:ph idx="1"/>
          </p:nvPr>
        </p:nvSpPr>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CA" sz="2800" dirty="0">
                <a:ln/>
              </a:rPr>
              <a:t>MULTIPLE SUBMISSIONS FOR MULTIPLE LOCATIONS</a:t>
            </a:r>
          </a:p>
          <a:p>
            <a:pPr marL="0" indent="0">
              <a:buNone/>
            </a:pPr>
            <a:endParaRPr lang="en-CA" sz="2800" dirty="0">
              <a:ln/>
            </a:endParaRPr>
          </a:p>
          <a:p>
            <a:pPr marL="0" indent="0">
              <a:buNone/>
            </a:pPr>
            <a:r>
              <a:rPr lang="en-CA" sz="2800" dirty="0">
                <a:ln/>
              </a:rPr>
              <a:t>CLOSING DATE AND TIME</a:t>
            </a:r>
          </a:p>
          <a:p>
            <a:pPr>
              <a:buFontTx/>
              <a:buChar char="-"/>
            </a:pPr>
            <a:r>
              <a:rPr lang="en-CA" sz="2800" dirty="0">
                <a:ln/>
                <a:highlight>
                  <a:srgbClr val="FFFF00"/>
                </a:highlight>
              </a:rPr>
              <a:t>Must be submitted by Jan.20, 2020 no later than 2:00:00 pm</a:t>
            </a:r>
          </a:p>
          <a:p>
            <a:pPr>
              <a:buFontTx/>
              <a:buChar char="-"/>
            </a:pPr>
            <a:endParaRPr lang="en-CA" sz="2800" dirty="0">
              <a:ln/>
            </a:endParaRPr>
          </a:p>
          <a:p>
            <a:pPr marL="0" indent="0">
              <a:buNone/>
            </a:pPr>
            <a:r>
              <a:rPr lang="en-CA" sz="2800" dirty="0">
                <a:ln/>
              </a:rPr>
              <a:t>TERM OF GRANT</a:t>
            </a:r>
          </a:p>
          <a:p>
            <a:pPr marL="0" indent="0">
              <a:buNone/>
            </a:pPr>
            <a:r>
              <a:rPr lang="en-CA" sz="2800" dirty="0">
                <a:ln/>
              </a:rPr>
              <a:t>- 3 years, from 2020-2023</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57</a:t>
            </a:fld>
            <a:endParaRPr lang="en-US"/>
          </a:p>
        </p:txBody>
      </p:sp>
      <p:pic>
        <p:nvPicPr>
          <p:cNvPr id="19458" name="Picture 2" descr="Related image">
            <a:extLst>
              <a:ext uri="{FF2B5EF4-FFF2-40B4-BE49-F238E27FC236}">
                <a16:creationId xmlns:a16="http://schemas.microsoft.com/office/drawing/2014/main" id="{ED1A8597-F1A9-4515-9CE7-26EA2D54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5167313"/>
            <a:ext cx="2857500" cy="15541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5649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 </a:t>
            </a:r>
            <a:br>
              <a:rPr lang="en-CA" dirty="0"/>
            </a:br>
            <a:r>
              <a:rPr lang="en-CA" dirty="0">
                <a:ln w="0"/>
                <a:solidFill>
                  <a:srgbClr val="C00000"/>
                </a:solidFill>
                <a:effectLst>
                  <a:outerShdw blurRad="38100" dist="25400" dir="5400000" algn="ctr" rotWithShape="0">
                    <a:srgbClr val="6E747A">
                      <a:alpha val="43000"/>
                    </a:srgbClr>
                  </a:outerShdw>
                </a:effectLst>
              </a:rPr>
              <a:t>EOI Submission Process</a:t>
            </a:r>
            <a:endParaRPr lang="en-CA" dirty="0">
              <a:solidFill>
                <a:srgbClr val="C00000"/>
              </a:solidFill>
            </a:endParaRPr>
          </a:p>
        </p:txBody>
      </p:sp>
      <p:sp>
        <p:nvSpPr>
          <p:cNvPr id="3" name="Content Placeholder 2"/>
          <p:cNvSpPr>
            <a:spLocks noGrp="1"/>
          </p:cNvSpPr>
          <p:nvPr>
            <p:ph idx="1"/>
          </p:nvPr>
        </p:nvSpPr>
        <p:spPr/>
        <p:txBody>
          <a:bodyPr>
            <a:normAutofit lnSpcReduction="10000"/>
            <a:scene3d>
              <a:camera prst="orthographicFront"/>
              <a:lightRig rig="soft" dir="t">
                <a:rot lat="0" lon="0" rev="15600000"/>
              </a:lightRig>
            </a:scene3d>
            <a:sp3d extrusionH="57150" prstMaterial="softEdge">
              <a:bevelT w="25400" h="38100"/>
            </a:sp3d>
          </a:bodyPr>
          <a:lstStyle/>
          <a:p>
            <a:pPr marL="0" indent="0">
              <a:buNone/>
            </a:pPr>
            <a:r>
              <a:rPr lang="en-CA" sz="2800" b="1" dirty="0">
                <a:ln/>
              </a:rPr>
              <a:t>BUDGET</a:t>
            </a:r>
          </a:p>
          <a:p>
            <a:pPr>
              <a:buFontTx/>
              <a:buChar char="-"/>
            </a:pPr>
            <a:r>
              <a:rPr lang="en-CA" sz="2800" b="1" dirty="0">
                <a:ln/>
              </a:rPr>
              <a:t>Pay attention to budget allocation, p.25</a:t>
            </a:r>
          </a:p>
          <a:p>
            <a:pPr>
              <a:buFontTx/>
              <a:buChar char="-"/>
            </a:pPr>
            <a:r>
              <a:rPr lang="en-CA" sz="2800" b="1" dirty="0">
                <a:ln/>
              </a:rPr>
              <a:t>Submit in the correct format</a:t>
            </a:r>
          </a:p>
          <a:p>
            <a:pPr>
              <a:buFontTx/>
              <a:buChar char="-"/>
            </a:pPr>
            <a:r>
              <a:rPr lang="en-CA" sz="2800" b="1" dirty="0">
                <a:ln/>
              </a:rPr>
              <a:t>Put expenses in correct expenditure categories, p.30</a:t>
            </a:r>
          </a:p>
          <a:p>
            <a:pPr>
              <a:buFontTx/>
              <a:buChar char="-"/>
            </a:pPr>
            <a:endParaRPr lang="en-CA" sz="2800" b="1" dirty="0">
              <a:ln/>
            </a:endParaRPr>
          </a:p>
          <a:p>
            <a:pPr marL="914400" lvl="2" indent="0">
              <a:buNone/>
            </a:pPr>
            <a:r>
              <a:rPr lang="en-CA" sz="2600" b="1" dirty="0">
                <a:ln/>
              </a:rPr>
              <a:t>Really know the rationale behind your</a:t>
            </a:r>
          </a:p>
          <a:p>
            <a:pPr marL="0" indent="0">
              <a:buNone/>
            </a:pPr>
            <a:r>
              <a:rPr lang="en-CA" sz="2600" b="1" dirty="0">
                <a:ln/>
              </a:rPr>
              <a:t>	budget numbers. You will have to </a:t>
            </a:r>
          </a:p>
          <a:p>
            <a:pPr marL="0" indent="0">
              <a:buNone/>
            </a:pPr>
            <a:r>
              <a:rPr lang="en-CA" sz="2600" b="1" dirty="0">
                <a:ln/>
              </a:rPr>
              <a:t>	justify them during negotiations and</a:t>
            </a:r>
          </a:p>
          <a:p>
            <a:pPr marL="0" indent="0">
              <a:buNone/>
            </a:pPr>
            <a:r>
              <a:rPr lang="en-CA" sz="2600" b="1" dirty="0">
                <a:ln/>
              </a:rPr>
              <a:t>	must know what your bottom lines are</a:t>
            </a:r>
            <a:r>
              <a:rPr lang="en-CA" sz="2800" b="1" dirty="0">
                <a:ln/>
              </a:rPr>
              <a:t>.</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58</a:t>
            </a:fld>
            <a:endParaRPr lang="en-US"/>
          </a:p>
        </p:txBody>
      </p:sp>
      <p:pic>
        <p:nvPicPr>
          <p:cNvPr id="19458" name="Picture 2" descr="Related image">
            <a:extLst>
              <a:ext uri="{FF2B5EF4-FFF2-40B4-BE49-F238E27FC236}">
                <a16:creationId xmlns:a16="http://schemas.microsoft.com/office/drawing/2014/main" id="{ED1A8597-F1A9-4515-9CE7-26EA2D54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1"/>
            <a:ext cx="2317750" cy="15541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01933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 </a:t>
            </a:r>
            <a:br>
              <a:rPr lang="en-CA" dirty="0"/>
            </a:br>
            <a:r>
              <a:rPr lang="en-CA" dirty="0">
                <a:ln w="0"/>
                <a:solidFill>
                  <a:srgbClr val="C00000"/>
                </a:solidFill>
                <a:effectLst>
                  <a:outerShdw blurRad="38100" dist="25400" dir="5400000" algn="ctr" rotWithShape="0">
                    <a:srgbClr val="6E747A">
                      <a:alpha val="43000"/>
                    </a:srgbClr>
                  </a:outerShdw>
                </a:effectLst>
              </a:rPr>
              <a:t>EOI Submission Process</a:t>
            </a:r>
            <a:endParaRPr lang="en-CA" dirty="0">
              <a:solidFill>
                <a:srgbClr val="C00000"/>
              </a:solidFill>
            </a:endParaRPr>
          </a:p>
        </p:txBody>
      </p:sp>
      <p:sp>
        <p:nvSpPr>
          <p:cNvPr id="3" name="Content Placeholder 2"/>
          <p:cNvSpPr>
            <a:spLocks noGrp="1"/>
          </p:cNvSpPr>
          <p:nvPr>
            <p:ph idx="1"/>
          </p:nvPr>
        </p:nvSpPr>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CA" sz="2800" b="1" dirty="0">
                <a:ln/>
              </a:rPr>
              <a:t>BUDGET</a:t>
            </a:r>
          </a:p>
          <a:p>
            <a:r>
              <a:rPr lang="en-US" sz="2800" dirty="0"/>
              <a:t>Use standardized format </a:t>
            </a:r>
          </a:p>
          <a:p>
            <a:r>
              <a:rPr lang="en-US" sz="2800" dirty="0"/>
              <a:t>Explicitly relate your price to</a:t>
            </a:r>
            <a:br>
              <a:rPr lang="en-US" sz="2800" dirty="0"/>
            </a:br>
            <a:r>
              <a:rPr lang="en-US" sz="2800" dirty="0"/>
              <a:t>what is being proposed</a:t>
            </a:r>
          </a:p>
          <a:p>
            <a:r>
              <a:rPr lang="en-US" sz="2800" dirty="0"/>
              <a:t>Align funding with amount of services required</a:t>
            </a:r>
          </a:p>
          <a:p>
            <a:r>
              <a:rPr lang="en-US" sz="2800" dirty="0"/>
              <a:t>Ensure you will have to have the capacity to deliver within the budget you propose</a:t>
            </a:r>
          </a:p>
          <a:p>
            <a:r>
              <a:rPr lang="en-US" sz="2800" dirty="0"/>
              <a:t>Be thinking about the negotiation as the </a:t>
            </a:r>
          </a:p>
          <a:p>
            <a:pPr marL="0" indent="0">
              <a:buNone/>
            </a:pPr>
            <a:r>
              <a:rPr lang="en-US" sz="2800" dirty="0"/>
              <a:t>    next step</a:t>
            </a:r>
          </a:p>
          <a:p>
            <a:pPr marL="0" indent="0">
              <a:buNone/>
            </a:pPr>
            <a:endParaRPr lang="en-CA" sz="2800" b="1" dirty="0">
              <a:ln/>
            </a:endParaRP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59</a:t>
            </a:fld>
            <a:endParaRPr lang="en-US"/>
          </a:p>
        </p:txBody>
      </p:sp>
      <p:pic>
        <p:nvPicPr>
          <p:cNvPr id="19458" name="Picture 2" descr="Related image">
            <a:extLst>
              <a:ext uri="{FF2B5EF4-FFF2-40B4-BE49-F238E27FC236}">
                <a16:creationId xmlns:a16="http://schemas.microsoft.com/office/drawing/2014/main" id="{ED1A8597-F1A9-4515-9CE7-26EA2D54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1"/>
            <a:ext cx="2317750" cy="1554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otolia_4622711_XS.jpg">
            <a:extLst>
              <a:ext uri="{FF2B5EF4-FFF2-40B4-BE49-F238E27FC236}">
                <a16:creationId xmlns:a16="http://schemas.microsoft.com/office/drawing/2014/main" id="{5431E28E-C2CA-4040-9F8D-010A0625049C}"/>
              </a:ext>
            </a:extLst>
          </p:cNvPr>
          <p:cNvPicPr>
            <a:picLocks noChangeAspect="1"/>
          </p:cNvPicPr>
          <p:nvPr/>
        </p:nvPicPr>
        <p:blipFill>
          <a:blip r:embed="rId4" cstate="print"/>
          <a:stretch>
            <a:fillRect/>
          </a:stretch>
        </p:blipFill>
        <p:spPr>
          <a:xfrm>
            <a:off x="7239001" y="533399"/>
            <a:ext cx="1676400" cy="2895601"/>
          </a:xfrm>
          <a:prstGeom prst="rect">
            <a:avLst/>
          </a:prstGeom>
        </p:spPr>
      </p:pic>
    </p:spTree>
    <p:custDataLst>
      <p:tags r:id="rId1"/>
    </p:custDataLst>
    <p:extLst>
      <p:ext uri="{BB962C8B-B14F-4D97-AF65-F5344CB8AC3E}">
        <p14:creationId xmlns:p14="http://schemas.microsoft.com/office/powerpoint/2010/main" val="1957428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CA"/>
              <a:t>Introductions</a:t>
            </a:r>
          </a:p>
        </p:txBody>
      </p:sp>
      <p:sp>
        <p:nvSpPr>
          <p:cNvPr id="3" name="Content Placeholder 2"/>
          <p:cNvSpPr>
            <a:spLocks noGrp="1"/>
          </p:cNvSpPr>
          <p:nvPr>
            <p:ph idx="1"/>
          </p:nvPr>
        </p:nvSpPr>
        <p:spPr>
          <a:xfrm>
            <a:off x="3724073" y="2438400"/>
            <a:ext cx="4939867" cy="3785419"/>
          </a:xfrm>
        </p:spPr>
        <p:txBody>
          <a:bodyPr>
            <a:normAutofit/>
          </a:bodyPr>
          <a:lstStyle/>
          <a:p>
            <a:pPr marL="0" indent="0">
              <a:buNone/>
            </a:pPr>
            <a:r>
              <a:rPr lang="en-CA" dirty="0"/>
              <a:t>Please introduce yourself! </a:t>
            </a:r>
          </a:p>
          <a:p>
            <a:pPr marL="514350" indent="-514350">
              <a:buAutoNum type="alphaLcPeriod"/>
            </a:pPr>
            <a:r>
              <a:rPr lang="en-CA" dirty="0"/>
              <a:t>Name</a:t>
            </a:r>
          </a:p>
          <a:p>
            <a:pPr marL="514350" indent="-514350">
              <a:buAutoNum type="alphaLcPeriod"/>
            </a:pPr>
            <a:r>
              <a:rPr lang="en-CA" dirty="0"/>
              <a:t>Organization</a:t>
            </a:r>
          </a:p>
          <a:p>
            <a:pPr marL="514350" indent="-514350">
              <a:buAutoNum type="alphaLcPeriod"/>
            </a:pPr>
            <a:r>
              <a:rPr lang="en-CA" dirty="0"/>
              <a:t>Hub/Spoke or Hub or Spoke?</a:t>
            </a:r>
          </a:p>
        </p:txBody>
      </p:sp>
      <p:pic>
        <p:nvPicPr>
          <p:cNvPr id="1026" name="Picture 2" descr="Image result for clipart 3d guy waving">
            <a:extLst>
              <a:ext uri="{FF2B5EF4-FFF2-40B4-BE49-F238E27FC236}">
                <a16:creationId xmlns:a16="http://schemas.microsoft.com/office/drawing/2014/main" id="{8CCE6844-2631-48F1-9921-C46AD3893A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47" r="21573" b="1"/>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65A3D"/>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724072" y="6356350"/>
            <a:ext cx="3104351" cy="365125"/>
          </a:xfrm>
        </p:spPr>
        <p:txBody>
          <a:bodyPr>
            <a:normAutofit/>
          </a:bodyPr>
          <a:lstStyle/>
          <a:p>
            <a:pPr algn="l">
              <a:spcAft>
                <a:spcPts val="600"/>
              </a:spcAft>
            </a:pPr>
            <a:r>
              <a:rPr lang="en-US"/>
              <a:t>Three E Training</a:t>
            </a:r>
          </a:p>
        </p:txBody>
      </p:sp>
      <p:sp>
        <p:nvSpPr>
          <p:cNvPr id="6" name="Slide Number Placeholder 5"/>
          <p:cNvSpPr>
            <a:spLocks noGrp="1"/>
          </p:cNvSpPr>
          <p:nvPr>
            <p:ph type="sldNum" sz="quarter" idx="12"/>
          </p:nvPr>
        </p:nvSpPr>
        <p:spPr>
          <a:xfrm>
            <a:off x="7625281" y="6356350"/>
            <a:ext cx="890069" cy="365125"/>
          </a:xfrm>
        </p:spPr>
        <p:txBody>
          <a:bodyPr>
            <a:normAutofit/>
          </a:bodyPr>
          <a:lstStyle/>
          <a:p>
            <a:pPr>
              <a:spcAft>
                <a:spcPts val="600"/>
              </a:spcAft>
            </a:pPr>
            <a:fld id="{593EB611-E2E0-40C5-A926-7F482A5E023B}" type="slidenum">
              <a:rPr lang="en-US" smtClean="0"/>
              <a:pPr>
                <a:spcAft>
                  <a:spcPts val="600"/>
                </a:spcAft>
              </a:pPr>
              <a:t>6</a:t>
            </a:fld>
            <a:endParaRPr lang="en-US"/>
          </a:p>
        </p:txBody>
      </p:sp>
    </p:spTree>
    <p:custDataLst>
      <p:tags r:id="rId1"/>
    </p:custDataLst>
    <p:extLst>
      <p:ext uri="{BB962C8B-B14F-4D97-AF65-F5344CB8AC3E}">
        <p14:creationId xmlns:p14="http://schemas.microsoft.com/office/powerpoint/2010/main" val="1773735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pPr>
              <a:lnSpc>
                <a:spcPct val="90000"/>
              </a:lnSpc>
            </a:pPr>
            <a:r>
              <a:rPr lang="en-CA" sz="3100"/>
              <a:t>Children's Services </a:t>
            </a:r>
            <a:br>
              <a:rPr lang="en-CA" sz="3100"/>
            </a:br>
            <a:r>
              <a:rPr lang="en-CA" sz="3100">
                <a:ln w="0"/>
                <a:effectLst>
                  <a:outerShdw blurRad="38100" dist="25400" dir="5400000" algn="ctr" rotWithShape="0">
                    <a:srgbClr val="6E747A">
                      <a:alpha val="43000"/>
                    </a:srgbClr>
                  </a:outerShdw>
                </a:effectLst>
              </a:rPr>
              <a:t>New EOI Evaluation Process</a:t>
            </a:r>
            <a:endParaRPr lang="en-CA" sz="3100"/>
          </a:p>
        </p:txBody>
      </p:sp>
      <p:pic>
        <p:nvPicPr>
          <p:cNvPr id="8" name="Picture 7" descr="Fotolia_8549399_XS.jpg">
            <a:extLst>
              <a:ext uri="{FF2B5EF4-FFF2-40B4-BE49-F238E27FC236}">
                <a16:creationId xmlns:a16="http://schemas.microsoft.com/office/drawing/2014/main" id="{5236EFBB-E3A5-40C0-BA59-9EA52E6B07FE}"/>
              </a:ext>
            </a:extLst>
          </p:cNvPr>
          <p:cNvPicPr>
            <a:picLocks noChangeAspect="1"/>
          </p:cNvPicPr>
          <p:nvPr/>
        </p:nvPicPr>
        <p:blipFill rotWithShape="1">
          <a:blip r:embed="rId3" cstate="print"/>
          <a:srcRect l="28743" r="7888"/>
          <a:stretch/>
        </p:blipFill>
        <p:spPr>
          <a:xfrm>
            <a:off x="20" y="10"/>
            <a:ext cx="3476673" cy="6857990"/>
          </a:xfrm>
          <a:prstGeom prst="rect">
            <a:avLst/>
          </a:prstGeom>
          <a:effectLst/>
        </p:spPr>
      </p:pic>
      <p:cxnSp>
        <p:nvCxnSpPr>
          <p:cNvPr id="76" name="Straight Connector 7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2785D8"/>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24073" y="2438400"/>
            <a:ext cx="4939867" cy="3785419"/>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CA" dirty="0"/>
              <a:t>What is being evaluated in this new EOI process?</a:t>
            </a:r>
          </a:p>
          <a:p>
            <a:pPr marL="0" indent="0">
              <a:buNone/>
            </a:pPr>
            <a:r>
              <a:rPr lang="en-CA" dirty="0"/>
              <a:t>How is it being evaluated?</a:t>
            </a:r>
          </a:p>
          <a:p>
            <a:pPr marL="0" indent="0">
              <a:buNone/>
            </a:pPr>
            <a:endParaRPr lang="en-US" sz="1700" b="1" dirty="0">
              <a:ln w="22225">
                <a:solidFill>
                  <a:schemeClr val="accent2"/>
                </a:solidFill>
                <a:prstDash val="solid"/>
              </a:ln>
            </a:endParaRPr>
          </a:p>
        </p:txBody>
      </p:sp>
      <p:sp>
        <p:nvSpPr>
          <p:cNvPr id="5" name="Footer Placeholder 4"/>
          <p:cNvSpPr>
            <a:spLocks noGrp="1"/>
          </p:cNvSpPr>
          <p:nvPr>
            <p:ph type="ftr" sz="quarter" idx="11"/>
          </p:nvPr>
        </p:nvSpPr>
        <p:spPr>
          <a:xfrm>
            <a:off x="3724072" y="6356350"/>
            <a:ext cx="3104351" cy="365125"/>
          </a:xfrm>
        </p:spPr>
        <p:txBody>
          <a:bodyPr>
            <a:normAutofit/>
          </a:bodyPr>
          <a:lstStyle/>
          <a:p>
            <a:pPr algn="l">
              <a:spcAft>
                <a:spcPts val="600"/>
              </a:spcAft>
            </a:pPr>
            <a:r>
              <a:rPr lang="en-US"/>
              <a:t>Three E Training</a:t>
            </a:r>
          </a:p>
        </p:txBody>
      </p:sp>
      <p:sp>
        <p:nvSpPr>
          <p:cNvPr id="6" name="Slide Number Placeholder 5"/>
          <p:cNvSpPr>
            <a:spLocks noGrp="1"/>
          </p:cNvSpPr>
          <p:nvPr>
            <p:ph type="sldNum" sz="quarter" idx="12"/>
          </p:nvPr>
        </p:nvSpPr>
        <p:spPr>
          <a:xfrm>
            <a:off x="7625281" y="6356350"/>
            <a:ext cx="890069" cy="365125"/>
          </a:xfrm>
        </p:spPr>
        <p:txBody>
          <a:bodyPr>
            <a:normAutofit/>
          </a:bodyPr>
          <a:lstStyle/>
          <a:p>
            <a:pPr>
              <a:spcAft>
                <a:spcPts val="600"/>
              </a:spcAft>
            </a:pPr>
            <a:fld id="{593EB611-E2E0-40C5-A926-7F482A5E023B}" type="slidenum">
              <a:rPr lang="en-US" smtClean="0"/>
              <a:pPr>
                <a:spcAft>
                  <a:spcPts val="600"/>
                </a:spcAft>
              </a:pPr>
              <a:t>60</a:t>
            </a:fld>
            <a:endParaRPr lang="en-US"/>
          </a:p>
        </p:txBody>
      </p:sp>
    </p:spTree>
    <p:custDataLst>
      <p:tags r:id="rId1"/>
    </p:custDataLst>
    <p:extLst>
      <p:ext uri="{BB962C8B-B14F-4D97-AF65-F5344CB8AC3E}">
        <p14:creationId xmlns:p14="http://schemas.microsoft.com/office/powerpoint/2010/main" val="2701214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 </a:t>
            </a:r>
            <a:br>
              <a:rPr lang="en-CA" dirty="0"/>
            </a:br>
            <a:r>
              <a:rPr lang="en-CA" dirty="0">
                <a:ln w="0"/>
                <a:solidFill>
                  <a:schemeClr val="accent1"/>
                </a:solidFill>
                <a:effectLst>
                  <a:outerShdw blurRad="38100" dist="25400" dir="5400000" algn="ctr" rotWithShape="0">
                    <a:srgbClr val="6E747A">
                      <a:alpha val="43000"/>
                    </a:srgbClr>
                  </a:outerShdw>
                </a:effectLst>
              </a:rPr>
              <a:t>New EOI Evaluation Process</a:t>
            </a:r>
            <a:endParaRPr lang="en-CA" dirty="0"/>
          </a:p>
        </p:txBody>
      </p:sp>
      <p:sp>
        <p:nvSpPr>
          <p:cNvPr id="3" name="Content Placeholder 2"/>
          <p:cNvSpPr>
            <a:spLocks noGrp="1"/>
          </p:cNvSpPr>
          <p:nvPr>
            <p:ph idx="1"/>
          </p:nvPr>
        </p:nvSpPr>
        <p:spPr/>
        <p:txBody>
          <a:bodyPr>
            <a:normAutofit fontScale="92500"/>
            <a:scene3d>
              <a:camera prst="orthographicFront"/>
              <a:lightRig rig="soft" dir="t">
                <a:rot lat="0" lon="0" rev="15600000"/>
              </a:lightRig>
            </a:scene3d>
            <a:sp3d extrusionH="57150" prstMaterial="softEdge">
              <a:bevelT w="25400" h="38100"/>
            </a:sp3d>
          </a:bodyPr>
          <a:lstStyle/>
          <a:p>
            <a:pPr marL="0" indent="0">
              <a:buNone/>
            </a:pPr>
            <a:r>
              <a:rPr lang="en-CA" sz="2800" dirty="0">
                <a:ln w="0"/>
                <a:solidFill>
                  <a:schemeClr val="accent1"/>
                </a:solidFill>
                <a:effectLst>
                  <a:outerShdw blurRad="38100" dist="25400" dir="5400000" algn="ctr" rotWithShape="0">
                    <a:srgbClr val="6E747A">
                      <a:alpha val="43000"/>
                    </a:srgbClr>
                  </a:outerShdw>
                </a:effectLst>
              </a:rPr>
              <a:t>New EOI grant award processes </a:t>
            </a:r>
          </a:p>
          <a:p>
            <a:pPr marL="0" indent="0">
              <a:buNone/>
            </a:pPr>
            <a:r>
              <a:rPr lang="en-CA" sz="2800" b="1" dirty="0">
                <a:ln/>
              </a:rPr>
              <a:t>Phase 3 – Proposal Evaluation – </a:t>
            </a:r>
            <a:r>
              <a:rPr lang="en-CA" sz="2800" dirty="0">
                <a:ln/>
              </a:rPr>
              <a:t>The…Evaluation Teams will initially evaluate proposals based on criteria identified in Section 10… proposals will be reviewed in the following order:</a:t>
            </a:r>
          </a:p>
          <a:p>
            <a:pPr marL="514350" indent="-514350">
              <a:buAutoNum type="arabicPeriod"/>
            </a:pPr>
            <a:r>
              <a:rPr lang="en-CA" sz="2800" dirty="0">
                <a:ln/>
              </a:rPr>
              <a:t>First evaluation of “all-inclusive FRN proposals, where a proponent is proposing to deliver both “Hub” and a full range of “Spoke” services, then</a:t>
            </a:r>
          </a:p>
          <a:p>
            <a:pPr marL="514350" indent="-514350">
              <a:buAutoNum type="arabicPeriod"/>
            </a:pPr>
            <a:r>
              <a:rPr lang="en-CA" sz="2800" dirty="0">
                <a:ln/>
              </a:rPr>
              <a:t>Evaluate distinct “hub” service proposals, and finally,</a:t>
            </a:r>
          </a:p>
          <a:p>
            <a:pPr marL="514350" indent="-514350">
              <a:buAutoNum type="arabicPeriod"/>
            </a:pPr>
            <a:r>
              <a:rPr lang="en-CA" sz="2800" dirty="0">
                <a:ln/>
              </a:rPr>
              <a:t>Evaluate separate and distinct “Spoke” services…</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61</a:t>
            </a:fld>
            <a:endParaRPr lang="en-US"/>
          </a:p>
        </p:txBody>
      </p:sp>
      <p:pic>
        <p:nvPicPr>
          <p:cNvPr id="7" name="Picture 6" descr="Fotolia_8549399_XS.jpg">
            <a:extLst>
              <a:ext uri="{FF2B5EF4-FFF2-40B4-BE49-F238E27FC236}">
                <a16:creationId xmlns:a16="http://schemas.microsoft.com/office/drawing/2014/main" id="{3905FE2D-A31F-4A60-86C6-9D5810F95647}"/>
              </a:ext>
            </a:extLst>
          </p:cNvPr>
          <p:cNvPicPr>
            <a:picLocks noChangeAspect="1"/>
          </p:cNvPicPr>
          <p:nvPr/>
        </p:nvPicPr>
        <p:blipFill>
          <a:blip r:embed="rId3" cstate="print"/>
          <a:stretch>
            <a:fillRect/>
          </a:stretch>
        </p:blipFill>
        <p:spPr>
          <a:xfrm>
            <a:off x="7619999" y="16933"/>
            <a:ext cx="1507067" cy="2116667"/>
          </a:xfrm>
          <a:prstGeom prst="rect">
            <a:avLst/>
          </a:prstGeom>
        </p:spPr>
      </p:pic>
    </p:spTree>
    <p:custDataLst>
      <p:tags r:id="rId1"/>
    </p:custDataLst>
    <p:extLst>
      <p:ext uri="{BB962C8B-B14F-4D97-AF65-F5344CB8AC3E}">
        <p14:creationId xmlns:p14="http://schemas.microsoft.com/office/powerpoint/2010/main" val="3389686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 </a:t>
            </a:r>
            <a:br>
              <a:rPr lang="en-CA" dirty="0"/>
            </a:br>
            <a:r>
              <a:rPr lang="en-CA" dirty="0">
                <a:ln w="0"/>
                <a:solidFill>
                  <a:schemeClr val="accent1"/>
                </a:solidFill>
                <a:effectLst>
                  <a:outerShdw blurRad="38100" dist="25400" dir="5400000" algn="ctr" rotWithShape="0">
                    <a:srgbClr val="6E747A">
                      <a:alpha val="43000"/>
                    </a:srgbClr>
                  </a:outerShdw>
                </a:effectLst>
              </a:rPr>
              <a:t>New EOI Evaluation Process</a:t>
            </a:r>
            <a:endParaRPr lang="en-CA" dirty="0"/>
          </a:p>
        </p:txBody>
      </p:sp>
      <p:sp>
        <p:nvSpPr>
          <p:cNvPr id="3" name="Content Placeholder 2"/>
          <p:cNvSpPr>
            <a:spLocks noGrp="1"/>
          </p:cNvSpPr>
          <p:nvPr>
            <p:ph idx="1"/>
          </p:nvPr>
        </p:nvSpPr>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CA" sz="2800" b="1" dirty="0">
                <a:ln/>
              </a:rPr>
              <a:t>Because of this, it is in probably in your best interests to survey any Hub organizations in your area, to determine if you:</a:t>
            </a:r>
          </a:p>
          <a:p>
            <a:pPr marL="514350" indent="-514350">
              <a:buAutoNum type="alphaLcParenR"/>
            </a:pPr>
            <a:r>
              <a:rPr lang="en-CA" sz="2800" b="1" dirty="0">
                <a:ln/>
              </a:rPr>
              <a:t>May wish to form a partnership as your proposal may be evaluated more favourably if you are in already in partnership with a Hub,</a:t>
            </a:r>
          </a:p>
          <a:p>
            <a:pPr marL="514350" indent="-514350">
              <a:buAutoNum type="alphaLcParenR"/>
            </a:pPr>
            <a:r>
              <a:rPr lang="en-CA" sz="2800" b="1" dirty="0">
                <a:ln/>
              </a:rPr>
              <a:t>To survey which partnerships it is likely that CS may put you into</a:t>
            </a:r>
            <a:endParaRPr lang="en-CA" sz="2800" b="1" dirty="0">
              <a:ln w="22225">
                <a:solidFill>
                  <a:schemeClr val="accent2"/>
                </a:solidFill>
                <a:prstDash val="solid"/>
              </a:ln>
            </a:endParaRP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62</a:t>
            </a:fld>
            <a:endParaRPr lang="en-US"/>
          </a:p>
        </p:txBody>
      </p:sp>
      <p:pic>
        <p:nvPicPr>
          <p:cNvPr id="7" name="Picture 6" descr="Fotolia_8549399_XS.jpg">
            <a:extLst>
              <a:ext uri="{FF2B5EF4-FFF2-40B4-BE49-F238E27FC236}">
                <a16:creationId xmlns:a16="http://schemas.microsoft.com/office/drawing/2014/main" id="{DECB53C1-A8CB-4221-91D3-B919401CC8BE}"/>
              </a:ext>
            </a:extLst>
          </p:cNvPr>
          <p:cNvPicPr>
            <a:picLocks noChangeAspect="1"/>
          </p:cNvPicPr>
          <p:nvPr/>
        </p:nvPicPr>
        <p:blipFill>
          <a:blip r:embed="rId3" cstate="print"/>
          <a:stretch>
            <a:fillRect/>
          </a:stretch>
        </p:blipFill>
        <p:spPr>
          <a:xfrm>
            <a:off x="7619999" y="16933"/>
            <a:ext cx="1507067" cy="1583267"/>
          </a:xfrm>
          <a:prstGeom prst="rect">
            <a:avLst/>
          </a:prstGeom>
        </p:spPr>
      </p:pic>
    </p:spTree>
    <p:custDataLst>
      <p:tags r:id="rId1"/>
    </p:custDataLst>
    <p:extLst>
      <p:ext uri="{BB962C8B-B14F-4D97-AF65-F5344CB8AC3E}">
        <p14:creationId xmlns:p14="http://schemas.microsoft.com/office/powerpoint/2010/main" val="3114347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 </a:t>
            </a:r>
            <a:br>
              <a:rPr lang="en-CA" dirty="0"/>
            </a:br>
            <a:r>
              <a:rPr lang="en-CA" dirty="0">
                <a:ln w="0"/>
                <a:solidFill>
                  <a:schemeClr val="accent1"/>
                </a:solidFill>
                <a:effectLst>
                  <a:outerShdw blurRad="38100" dist="25400" dir="5400000" algn="ctr" rotWithShape="0">
                    <a:srgbClr val="6E747A">
                      <a:alpha val="43000"/>
                    </a:srgbClr>
                  </a:outerShdw>
                </a:effectLst>
              </a:rPr>
              <a:t>New EOI Evaluation Process</a:t>
            </a:r>
            <a:endParaRPr lang="en-CA" dirty="0"/>
          </a:p>
        </p:txBody>
      </p:sp>
      <p:sp>
        <p:nvSpPr>
          <p:cNvPr id="3" name="Content Placeholder 2"/>
          <p:cNvSpPr>
            <a:spLocks noGrp="1"/>
          </p:cNvSpPr>
          <p:nvPr>
            <p:ph idx="1"/>
          </p:nvPr>
        </p:nvSpPr>
        <p:spPr/>
        <p:txBody>
          <a:bodyPr>
            <a:normAutofit/>
            <a:scene3d>
              <a:camera prst="orthographicFront"/>
              <a:lightRig rig="soft" dir="t">
                <a:rot lat="0" lon="0" rev="15600000"/>
              </a:lightRig>
            </a:scene3d>
            <a:sp3d extrusionH="57150" prstMaterial="softEdge">
              <a:bevelT w="25400" h="38100"/>
            </a:sp3d>
          </a:bodyPr>
          <a:lstStyle/>
          <a:p>
            <a:pPr marL="0" indent="0">
              <a:buNone/>
            </a:pPr>
            <a:endParaRPr lang="en-CA" sz="2800" b="1" dirty="0"/>
          </a:p>
          <a:p>
            <a:pPr marL="0" indent="0">
              <a:buNone/>
            </a:pPr>
            <a:r>
              <a:rPr lang="en-CA" sz="2800" b="1" dirty="0"/>
              <a:t>Phase 4 – Identify Qualified Proponents</a:t>
            </a:r>
          </a:p>
          <a:p>
            <a:pPr marL="0" indent="0">
              <a:buNone/>
            </a:pPr>
            <a:r>
              <a:rPr lang="en-CA" sz="2800" dirty="0"/>
              <a:t>“Qualified proponents will be identified based on a proposal achieving a </a:t>
            </a:r>
            <a:r>
              <a:rPr lang="en-CA" sz="2800" u="sng" dirty="0"/>
              <a:t>minimum requirement</a:t>
            </a:r>
            <a:r>
              <a:rPr lang="en-CA" sz="2800" dirty="0"/>
              <a:t>, as identified in the evaluation section of this EOI. </a:t>
            </a:r>
            <a:r>
              <a:rPr lang="en-CA" sz="2800" u="sng" dirty="0"/>
              <a:t>During this phase, collaborative and partnership opportunities will be identified and provincial coverages will be assessed.”</a:t>
            </a:r>
          </a:p>
          <a:p>
            <a:pPr marL="0" indent="0">
              <a:buNone/>
            </a:pPr>
            <a:endParaRPr lang="en-CA" sz="2800" dirty="0"/>
          </a:p>
          <a:p>
            <a:pPr marL="0" indent="0">
              <a:buNone/>
            </a:pPr>
            <a:endParaRPr lang="en-CA" sz="2800" dirty="0"/>
          </a:p>
          <a:p>
            <a:pPr marL="0" indent="0">
              <a:buNone/>
            </a:pPr>
            <a:endParaRPr lang="en-US" sz="2800" b="1" dirty="0">
              <a:ln w="22225">
                <a:solidFill>
                  <a:schemeClr val="accent2"/>
                </a:solidFill>
                <a:prstDash val="solid"/>
              </a:ln>
            </a:endParaRP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63</a:t>
            </a:fld>
            <a:endParaRPr lang="en-US"/>
          </a:p>
        </p:txBody>
      </p:sp>
      <p:pic>
        <p:nvPicPr>
          <p:cNvPr id="7" name="Picture 6" descr="Fotolia_8549399_XS.jpg">
            <a:extLst>
              <a:ext uri="{FF2B5EF4-FFF2-40B4-BE49-F238E27FC236}">
                <a16:creationId xmlns:a16="http://schemas.microsoft.com/office/drawing/2014/main" id="{9A3E3FAA-4BF3-4311-9EC3-D13FABD81EC2}"/>
              </a:ext>
            </a:extLst>
          </p:cNvPr>
          <p:cNvPicPr>
            <a:picLocks noChangeAspect="1"/>
          </p:cNvPicPr>
          <p:nvPr/>
        </p:nvPicPr>
        <p:blipFill>
          <a:blip r:embed="rId3" cstate="print"/>
          <a:stretch>
            <a:fillRect/>
          </a:stretch>
        </p:blipFill>
        <p:spPr>
          <a:xfrm>
            <a:off x="7619999" y="16933"/>
            <a:ext cx="1507067" cy="2116667"/>
          </a:xfrm>
          <a:prstGeom prst="rect">
            <a:avLst/>
          </a:prstGeom>
        </p:spPr>
      </p:pic>
    </p:spTree>
    <p:custDataLst>
      <p:tags r:id="rId1"/>
    </p:custDataLst>
    <p:extLst>
      <p:ext uri="{BB962C8B-B14F-4D97-AF65-F5344CB8AC3E}">
        <p14:creationId xmlns:p14="http://schemas.microsoft.com/office/powerpoint/2010/main" val="25066710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Expression of Interest (EOI)</a:t>
            </a:r>
            <a:br>
              <a:rPr lang="en-US" dirty="0"/>
            </a:br>
            <a:r>
              <a:rPr lang="en-US" dirty="0"/>
              <a:t>SCORING</a:t>
            </a:r>
            <a:endParaRPr lang="en-US" sz="3600" dirty="0">
              <a:highlight>
                <a:srgbClr val="FFFF00"/>
              </a:highlight>
            </a:endParaRPr>
          </a:p>
        </p:txBody>
      </p:sp>
      <p:sp>
        <p:nvSpPr>
          <p:cNvPr id="3" name="Content Placeholder 2"/>
          <p:cNvSpPr>
            <a:spLocks noGrp="1"/>
          </p:cNvSpPr>
          <p:nvPr>
            <p:ph idx="1"/>
          </p:nvPr>
        </p:nvSpPr>
        <p:spPr>
          <a:xfrm>
            <a:off x="-762000" y="1600200"/>
            <a:ext cx="9601200" cy="4525963"/>
          </a:xfrm>
        </p:spPr>
        <p:txBody>
          <a:bodyPr>
            <a:normAutofit fontScale="92500" lnSpcReduction="20000"/>
          </a:bodyPr>
          <a:lstStyle/>
          <a:p>
            <a:pPr marL="914400" lvl="2" indent="0">
              <a:buNone/>
            </a:pPr>
            <a:r>
              <a:rPr lang="en-US" dirty="0"/>
              <a:t>p.32, section 10.4</a:t>
            </a:r>
          </a:p>
          <a:p>
            <a:pPr marL="914400" lvl="2" indent="0">
              <a:buNone/>
            </a:pPr>
            <a:endParaRPr lang="en-US" dirty="0"/>
          </a:p>
          <a:p>
            <a:pPr marL="914400" lvl="2" indent="0">
              <a:buNone/>
            </a:pPr>
            <a:r>
              <a:rPr lang="en-US" dirty="0"/>
              <a:t>“</a:t>
            </a:r>
            <a:r>
              <a:rPr lang="en-US" dirty="0">
                <a:highlight>
                  <a:srgbClr val="FFFF00"/>
                </a:highlight>
              </a:rPr>
              <a:t>Grant awarding is not based on achieving the highest score</a:t>
            </a:r>
            <a:r>
              <a:rPr lang="en-US" dirty="0"/>
              <a:t>. </a:t>
            </a:r>
            <a:r>
              <a:rPr lang="en-US" u="sng" dirty="0"/>
              <a:t>Grant awarding will be determined based on Proponent achieving a minimum score of 3.5 on each relevant section, quality of responses as well as other key considerations</a:t>
            </a:r>
            <a:r>
              <a:rPr lang="en-US" dirty="0"/>
              <a:t> including:</a:t>
            </a:r>
          </a:p>
          <a:p>
            <a:pPr lvl="2"/>
            <a:r>
              <a:rPr lang="en-US" dirty="0"/>
              <a:t>Appropriate distribution of FRNs for indigenous and other cultural identities</a:t>
            </a:r>
          </a:p>
          <a:p>
            <a:pPr lvl="2"/>
            <a:r>
              <a:rPr lang="en-US" dirty="0"/>
              <a:t>Capacity of FRNs to provide continuum of 0-18 years</a:t>
            </a:r>
          </a:p>
          <a:p>
            <a:pPr lvl="2"/>
            <a:r>
              <a:rPr lang="en-US" dirty="0"/>
              <a:t>Accessible and reasonably distributed services across province</a:t>
            </a:r>
          </a:p>
          <a:p>
            <a:pPr lvl="2"/>
            <a:r>
              <a:rPr lang="en-US" dirty="0"/>
              <a:t>Services are adequately resourced to meet community need</a:t>
            </a:r>
          </a:p>
          <a:p>
            <a:pPr lvl="2"/>
            <a:r>
              <a:rPr lang="en-US" dirty="0"/>
              <a:t>Addressing rural and urban needs</a:t>
            </a:r>
          </a:p>
          <a:p>
            <a:pPr lvl="2"/>
            <a:r>
              <a:rPr lang="en-US" dirty="0"/>
              <a:t>Matching services to unique community needs</a:t>
            </a:r>
          </a:p>
          <a:p>
            <a:pPr lvl="2"/>
            <a:r>
              <a:rPr lang="en-US" dirty="0"/>
              <a:t>Proponent submitted budgets</a:t>
            </a:r>
          </a:p>
          <a:p>
            <a:pPr marL="0" indent="0">
              <a:buNone/>
            </a:pPr>
            <a:endParaRPr lang="en-US" dirty="0"/>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64</a:t>
            </a:fld>
            <a:endParaRPr lang="en-US"/>
          </a:p>
        </p:txBody>
      </p:sp>
    </p:spTree>
    <p:custDataLst>
      <p:tags r:id="rId1"/>
    </p:custDataLst>
    <p:extLst>
      <p:ext uri="{BB962C8B-B14F-4D97-AF65-F5344CB8AC3E}">
        <p14:creationId xmlns:p14="http://schemas.microsoft.com/office/powerpoint/2010/main" val="4113955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Expression of Interest (EOI)</a:t>
            </a:r>
            <a:br>
              <a:rPr lang="en-US" dirty="0"/>
            </a:br>
            <a:r>
              <a:rPr lang="en-US" dirty="0"/>
              <a:t>SCORING</a:t>
            </a:r>
            <a:endParaRPr lang="en-US" sz="3600" dirty="0">
              <a:highlight>
                <a:srgbClr val="FFFF00"/>
              </a:highlight>
            </a:endParaRPr>
          </a:p>
        </p:txBody>
      </p:sp>
      <p:sp>
        <p:nvSpPr>
          <p:cNvPr id="3" name="Content Placeholder 2"/>
          <p:cNvSpPr>
            <a:spLocks noGrp="1"/>
          </p:cNvSpPr>
          <p:nvPr>
            <p:ph idx="1"/>
          </p:nvPr>
        </p:nvSpPr>
        <p:spPr>
          <a:xfrm>
            <a:off x="304800" y="1417638"/>
            <a:ext cx="8534400" cy="4708525"/>
          </a:xfrm>
        </p:spPr>
        <p:txBody>
          <a:bodyPr>
            <a:normAutofit fontScale="92500" lnSpcReduction="20000"/>
          </a:bodyPr>
          <a:lstStyle/>
          <a:p>
            <a:pPr marL="0" indent="0">
              <a:buNone/>
            </a:pPr>
            <a:r>
              <a:rPr lang="en-US" sz="2600" dirty="0"/>
              <a:t>Part A – Scope info			</a:t>
            </a:r>
          </a:p>
          <a:p>
            <a:r>
              <a:rPr lang="en-US" sz="2600" dirty="0"/>
              <a:t>organizational profile			3.  /6 pts</a:t>
            </a:r>
          </a:p>
          <a:p>
            <a:r>
              <a:rPr lang="en-US" sz="2600" dirty="0"/>
              <a:t>community needs assessment		4.  /6 pts</a:t>
            </a:r>
          </a:p>
          <a:p>
            <a:r>
              <a:rPr lang="en-US" sz="2600" dirty="0"/>
              <a:t>Collaborative partnerships			5.  /6 pts</a:t>
            </a:r>
          </a:p>
          <a:p>
            <a:pPr marL="0" indent="0">
              <a:buNone/>
            </a:pPr>
            <a:endParaRPr lang="en-US" sz="2600" dirty="0"/>
          </a:p>
          <a:p>
            <a:pPr marL="0" indent="0">
              <a:buNone/>
            </a:pPr>
            <a:r>
              <a:rPr lang="en-US" sz="2600" dirty="0"/>
              <a:t>Part B – Hub Services	</a:t>
            </a:r>
          </a:p>
          <a:p>
            <a:r>
              <a:rPr lang="en-US" sz="2600" dirty="0"/>
              <a:t>Address					1.  /6 pts</a:t>
            </a:r>
          </a:p>
          <a:p>
            <a:r>
              <a:rPr lang="en-US" sz="2600" dirty="0"/>
              <a:t>Hub 10 responsibilities			2.  /6 pts</a:t>
            </a:r>
          </a:p>
          <a:p>
            <a:r>
              <a:rPr lang="en-US" sz="2600" dirty="0"/>
              <a:t>Hub approach				3.  /6 pts</a:t>
            </a:r>
          </a:p>
          <a:p>
            <a:r>
              <a:rPr lang="en-US" sz="2600" dirty="0"/>
              <a:t>Hub performance/outcome </a:t>
            </a:r>
            <a:r>
              <a:rPr lang="en-US" sz="2600" dirty="0" err="1"/>
              <a:t>measureme</a:t>
            </a:r>
            <a:r>
              <a:rPr lang="en-US" sz="2600" dirty="0"/>
              <a:t>	4.  /6 pts</a:t>
            </a:r>
          </a:p>
          <a:p>
            <a:r>
              <a:rPr lang="en-US" sz="2600" dirty="0"/>
              <a:t>Hub budget					5.  /6 pts</a:t>
            </a:r>
          </a:p>
          <a:p>
            <a:r>
              <a:rPr lang="en-US" sz="2600" dirty="0"/>
              <a:t>Hub additional info				6.  /6 pts</a:t>
            </a:r>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65</a:t>
            </a:fld>
            <a:endParaRPr lang="en-US"/>
          </a:p>
        </p:txBody>
      </p:sp>
    </p:spTree>
    <p:custDataLst>
      <p:tags r:id="rId1"/>
    </p:custDataLst>
    <p:extLst>
      <p:ext uri="{BB962C8B-B14F-4D97-AF65-F5344CB8AC3E}">
        <p14:creationId xmlns:p14="http://schemas.microsoft.com/office/powerpoint/2010/main" val="2226227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Expression of Interest (EOI)</a:t>
            </a:r>
            <a:br>
              <a:rPr lang="en-US" dirty="0"/>
            </a:br>
            <a:r>
              <a:rPr lang="en-US" dirty="0"/>
              <a:t>SCORING … continued</a:t>
            </a:r>
            <a:endParaRPr lang="en-US" sz="3600" dirty="0">
              <a:highlight>
                <a:srgbClr val="FFFF00"/>
              </a:highlight>
            </a:endParaRPr>
          </a:p>
        </p:txBody>
      </p:sp>
      <p:sp>
        <p:nvSpPr>
          <p:cNvPr id="3" name="Content Placeholder 2"/>
          <p:cNvSpPr>
            <a:spLocks noGrp="1"/>
          </p:cNvSpPr>
          <p:nvPr>
            <p:ph idx="1"/>
          </p:nvPr>
        </p:nvSpPr>
        <p:spPr>
          <a:xfrm>
            <a:off x="304800" y="1417638"/>
            <a:ext cx="8534400" cy="4708525"/>
          </a:xfrm>
        </p:spPr>
        <p:txBody>
          <a:bodyPr>
            <a:normAutofit fontScale="70000" lnSpcReduction="20000"/>
          </a:bodyPr>
          <a:lstStyle/>
          <a:p>
            <a:pPr marL="0" indent="0">
              <a:buNone/>
            </a:pPr>
            <a:r>
              <a:rPr lang="en-US" sz="3300" dirty="0"/>
              <a:t>Part B – Spoke Services		</a:t>
            </a:r>
          </a:p>
          <a:p>
            <a:r>
              <a:rPr lang="en-US" sz="3600" dirty="0"/>
              <a:t>Spoke Services 					1.  /6 pts</a:t>
            </a:r>
          </a:p>
          <a:p>
            <a:r>
              <a:rPr lang="en-US" sz="3600" dirty="0"/>
              <a:t>Spoke Services Implementation			2.  /6 pts</a:t>
            </a:r>
          </a:p>
          <a:p>
            <a:r>
              <a:rPr lang="en-US" sz="3600" dirty="0"/>
              <a:t>Spoke performance/outcome measurement	3.  /6 pts</a:t>
            </a:r>
          </a:p>
          <a:p>
            <a:r>
              <a:rPr lang="en-US" sz="3600" dirty="0"/>
              <a:t>Spoke budget					4.  /6 pts</a:t>
            </a:r>
          </a:p>
          <a:p>
            <a:r>
              <a:rPr lang="en-US" sz="3600" dirty="0"/>
              <a:t>Spoke additional info				5.  /6 pts</a:t>
            </a:r>
          </a:p>
          <a:p>
            <a:pPr marL="0" indent="0">
              <a:buNone/>
            </a:pPr>
            <a:endParaRPr lang="en-US" sz="3300" dirty="0"/>
          </a:p>
          <a:p>
            <a:pPr marL="0" indent="0">
              <a:buNone/>
            </a:pPr>
            <a:r>
              <a:rPr lang="en-US" sz="3300" dirty="0"/>
              <a:t>You must score a </a:t>
            </a:r>
            <a:r>
              <a:rPr lang="en-US" sz="3300" u="sng" dirty="0"/>
              <a:t>minimum of 3.5 in each section</a:t>
            </a:r>
            <a:r>
              <a:rPr lang="en-US" dirty="0"/>
              <a:t>.</a:t>
            </a:r>
          </a:p>
          <a:p>
            <a:pPr marL="0" indent="0">
              <a:buNone/>
            </a:pPr>
            <a:endParaRPr lang="en-US" dirty="0"/>
          </a:p>
          <a:p>
            <a:pPr marL="0" indent="0">
              <a:buNone/>
            </a:pPr>
            <a:r>
              <a:rPr lang="en-US" sz="2800" dirty="0"/>
              <a:t>“Grant awarding will be determined based on Proponent achieving a </a:t>
            </a:r>
            <a:r>
              <a:rPr lang="en-US" sz="2800" u="sng" dirty="0"/>
              <a:t>minimum score of 3.5 </a:t>
            </a:r>
            <a:r>
              <a:rPr lang="en-US" sz="2800" dirty="0"/>
              <a:t>on each relevant section, quality of responses as well as other key considerations…” (p.32)</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66</a:t>
            </a:fld>
            <a:endParaRPr lang="en-US"/>
          </a:p>
        </p:txBody>
      </p:sp>
    </p:spTree>
    <p:custDataLst>
      <p:tags r:id="rId1"/>
    </p:custDataLst>
    <p:extLst>
      <p:ext uri="{BB962C8B-B14F-4D97-AF65-F5344CB8AC3E}">
        <p14:creationId xmlns:p14="http://schemas.microsoft.com/office/powerpoint/2010/main" val="89310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tolia_8549399_XS.jpg"/>
          <p:cNvPicPr>
            <a:picLocks noChangeAspect="1"/>
          </p:cNvPicPr>
          <p:nvPr/>
        </p:nvPicPr>
        <p:blipFill>
          <a:blip r:embed="rId3" cstate="print"/>
          <a:stretch>
            <a:fillRect/>
          </a:stretch>
        </p:blipFill>
        <p:spPr>
          <a:xfrm>
            <a:off x="304800" y="152400"/>
            <a:ext cx="2075318" cy="2590800"/>
          </a:xfrm>
          <a:prstGeom prst="rect">
            <a:avLst/>
          </a:prstGeom>
        </p:spPr>
      </p:pic>
      <p:sp>
        <p:nvSpPr>
          <p:cNvPr id="2" name="Title 1"/>
          <p:cNvSpPr>
            <a:spLocks noGrp="1"/>
          </p:cNvSpPr>
          <p:nvPr>
            <p:ph type="title"/>
          </p:nvPr>
        </p:nvSpPr>
        <p:spPr>
          <a:xfrm>
            <a:off x="2971800" y="762000"/>
            <a:ext cx="5257800" cy="1143000"/>
          </a:xfrm>
        </p:spPr>
        <p:txBody>
          <a:bodyPr/>
          <a:lstStyle/>
          <a:p>
            <a:r>
              <a:rPr lang="en-US" dirty="0">
                <a:ln w="0"/>
                <a:solidFill>
                  <a:schemeClr val="accent1"/>
                </a:solidFill>
                <a:effectLst>
                  <a:outerShdw blurRad="38100" dist="25400" dir="5400000" algn="ctr" rotWithShape="0">
                    <a:srgbClr val="6E747A">
                      <a:alpha val="43000"/>
                    </a:srgbClr>
                  </a:outerShdw>
                </a:effectLst>
              </a:rPr>
              <a:t>Evaluation Criteria</a:t>
            </a:r>
          </a:p>
        </p:txBody>
      </p:sp>
      <p:sp>
        <p:nvSpPr>
          <p:cNvPr id="3" name="Content Placeholder 2"/>
          <p:cNvSpPr>
            <a:spLocks noGrp="1"/>
          </p:cNvSpPr>
          <p:nvPr>
            <p:ph idx="1"/>
          </p:nvPr>
        </p:nvSpPr>
        <p:spPr>
          <a:xfrm>
            <a:off x="2743200" y="1905000"/>
            <a:ext cx="5943600" cy="4678363"/>
          </a:xfrm>
        </p:spPr>
        <p:txBody>
          <a:bodyPr>
            <a:normAutofit fontScale="77500" lnSpcReduction="20000"/>
          </a:bodyPr>
          <a:lstStyle/>
          <a:p>
            <a:pPr marL="0" indent="0">
              <a:buNone/>
            </a:pPr>
            <a:r>
              <a:rPr lang="en-US" dirty="0"/>
              <a:t>Mandatories: </a:t>
            </a:r>
          </a:p>
          <a:p>
            <a:pPr>
              <a:buFontTx/>
              <a:buChar char="-"/>
            </a:pPr>
            <a:r>
              <a:rPr lang="en-US" dirty="0"/>
              <a:t>Musts </a:t>
            </a:r>
          </a:p>
          <a:p>
            <a:pPr>
              <a:buFontTx/>
              <a:buChar char="-"/>
            </a:pPr>
            <a:r>
              <a:rPr lang="en-US" dirty="0"/>
              <a:t>Not scored - met or not met </a:t>
            </a:r>
          </a:p>
          <a:p>
            <a:pPr>
              <a:buFontTx/>
              <a:buChar char="-"/>
            </a:pPr>
            <a:r>
              <a:rPr lang="en-US" dirty="0"/>
              <a:t>If not met, proposal may be rejected</a:t>
            </a:r>
          </a:p>
          <a:p>
            <a:pPr marL="0" indent="0">
              <a:buNone/>
            </a:pPr>
            <a:endParaRPr lang="en-US" dirty="0"/>
          </a:p>
          <a:p>
            <a:pPr marL="0" indent="0">
              <a:buNone/>
            </a:pPr>
            <a:r>
              <a:rPr lang="en-US" dirty="0"/>
              <a:t>Desirables:</a:t>
            </a:r>
          </a:p>
          <a:p>
            <a:pPr lvl="1"/>
            <a:r>
              <a:rPr lang="en-US" dirty="0"/>
              <a:t>Wants</a:t>
            </a:r>
          </a:p>
          <a:p>
            <a:pPr lvl="1"/>
            <a:r>
              <a:rPr lang="en-US" dirty="0"/>
              <a:t>Proposed Deliverables</a:t>
            </a:r>
          </a:p>
          <a:p>
            <a:pPr lvl="1"/>
            <a:r>
              <a:rPr lang="en-US" dirty="0"/>
              <a:t>How will services be delivered</a:t>
            </a:r>
            <a:r>
              <a:rPr lang="en-CA" dirty="0"/>
              <a:t>?</a:t>
            </a:r>
            <a:endParaRPr lang="en-US" dirty="0"/>
          </a:p>
          <a:p>
            <a:pPr lvl="1"/>
            <a:r>
              <a:rPr lang="en-US" dirty="0"/>
              <a:t>How are o</a:t>
            </a:r>
            <a:r>
              <a:rPr lang="en-US" dirty="0">
                <a:ln w="0"/>
                <a:effectLst>
                  <a:outerShdw blurRad="38100" dist="25400" dir="5400000" algn="ctr" rotWithShape="0">
                    <a:srgbClr val="6E747A">
                      <a:alpha val="43000"/>
                    </a:srgbClr>
                  </a:outerShdw>
                </a:effectLst>
              </a:rPr>
              <a:t>utcomes</a:t>
            </a:r>
            <a:r>
              <a:rPr lang="en-US" dirty="0"/>
              <a:t> aligned and measured?</a:t>
            </a:r>
          </a:p>
          <a:p>
            <a:pPr lvl="1"/>
            <a:r>
              <a:rPr lang="en-US" dirty="0"/>
              <a:t>Innovation and creativity?</a:t>
            </a:r>
          </a:p>
          <a:p>
            <a:pPr lvl="1"/>
            <a:r>
              <a:rPr lang="en-US" dirty="0"/>
              <a:t>Weighted and Scored</a:t>
            </a: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67</a:t>
            </a:fld>
            <a:endParaRPr lang="en-US"/>
          </a:p>
        </p:txBody>
      </p:sp>
    </p:spTree>
    <p:custDataLst>
      <p:tags r:id="rId1"/>
    </p:custDataLst>
    <p:extLst>
      <p:ext uri="{BB962C8B-B14F-4D97-AF65-F5344CB8AC3E}">
        <p14:creationId xmlns:p14="http://schemas.microsoft.com/office/powerpoint/2010/main" val="25428418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274638"/>
            <a:ext cx="6553200" cy="1143000"/>
          </a:xfrm>
        </p:spPr>
        <p:txBody>
          <a:bodyPr>
            <a:normAutofit fontScale="90000"/>
          </a:bodyPr>
          <a:lstStyle/>
          <a:p>
            <a:r>
              <a:rPr lang="en-CA" dirty="0">
                <a:ln w="0"/>
                <a:solidFill>
                  <a:schemeClr val="accent1"/>
                </a:solidFill>
                <a:effectLst>
                  <a:outerShdw blurRad="38100" dist="25400" dir="5400000" algn="ctr" rotWithShape="0">
                    <a:srgbClr val="6E747A">
                      <a:alpha val="43000"/>
                    </a:srgbClr>
                  </a:outerShdw>
                </a:effectLst>
              </a:rPr>
              <a:t>Evaluation Criteria</a:t>
            </a:r>
            <a:br>
              <a:rPr lang="en-CA" dirty="0"/>
            </a:br>
            <a:r>
              <a:rPr lang="en-CA" dirty="0"/>
              <a:t>What’s the difference?</a:t>
            </a:r>
          </a:p>
        </p:txBody>
      </p:sp>
      <p:sp>
        <p:nvSpPr>
          <p:cNvPr id="5" name="Text Placeholder 4"/>
          <p:cNvSpPr>
            <a:spLocks noGrp="1"/>
          </p:cNvSpPr>
          <p:nvPr>
            <p:ph type="body" idx="1"/>
          </p:nvPr>
        </p:nvSpPr>
        <p:spPr>
          <a:xfrm>
            <a:off x="457200" y="1657351"/>
            <a:ext cx="4040188" cy="517524"/>
          </a:xfrm>
        </p:spPr>
        <p:txBody>
          <a:bodyPr>
            <a:normAutofit fontScale="92500" lnSpcReduction="10000"/>
          </a:bodyPr>
          <a:lstStyle/>
          <a:p>
            <a:r>
              <a:rPr lang="en-CA" sz="3200" dirty="0"/>
              <a:t>Mandatories</a:t>
            </a:r>
          </a:p>
        </p:txBody>
      </p:sp>
      <p:sp>
        <p:nvSpPr>
          <p:cNvPr id="6" name="Content Placeholder 5"/>
          <p:cNvSpPr>
            <a:spLocks noGrp="1"/>
          </p:cNvSpPr>
          <p:nvPr>
            <p:ph sz="half" idx="2"/>
          </p:nvPr>
        </p:nvSpPr>
        <p:spPr/>
        <p:txBody>
          <a:bodyPr>
            <a:normAutofit lnSpcReduction="10000"/>
          </a:bodyPr>
          <a:lstStyle/>
          <a:p>
            <a:r>
              <a:rPr lang="en-CA" dirty="0"/>
              <a:t>Always yes or no </a:t>
            </a:r>
          </a:p>
          <a:p>
            <a:r>
              <a:rPr lang="en-CA" dirty="0"/>
              <a:t>Very few</a:t>
            </a:r>
          </a:p>
          <a:p>
            <a:r>
              <a:rPr lang="en-CA" dirty="0"/>
              <a:t>Completely objective</a:t>
            </a:r>
          </a:p>
          <a:p>
            <a:r>
              <a:rPr lang="en-CA" dirty="0"/>
              <a:t>Not scored</a:t>
            </a:r>
          </a:p>
          <a:p>
            <a:r>
              <a:rPr lang="en-CA" u="sng" dirty="0"/>
              <a:t>Gating mechanism </a:t>
            </a:r>
            <a:r>
              <a:rPr lang="en-CA" dirty="0"/>
              <a:t>to ensure compliant proposals</a:t>
            </a:r>
          </a:p>
          <a:p>
            <a:r>
              <a:rPr lang="en-CA" dirty="0"/>
              <a:t>Either met or not met</a:t>
            </a:r>
          </a:p>
          <a:p>
            <a:pPr lvl="1"/>
            <a:r>
              <a:rPr lang="en-CA" dirty="0"/>
              <a:t>If ALL mandatories not met, then proposal MAY BE rejected at the start of the scoring process</a:t>
            </a:r>
          </a:p>
          <a:p>
            <a:pPr lvl="1"/>
            <a:endParaRPr lang="en-CA" dirty="0"/>
          </a:p>
        </p:txBody>
      </p:sp>
      <p:sp>
        <p:nvSpPr>
          <p:cNvPr id="7" name="Text Placeholder 6"/>
          <p:cNvSpPr>
            <a:spLocks noGrp="1"/>
          </p:cNvSpPr>
          <p:nvPr>
            <p:ph type="body" sz="quarter" idx="3"/>
          </p:nvPr>
        </p:nvSpPr>
        <p:spPr/>
        <p:txBody>
          <a:bodyPr>
            <a:normAutofit/>
          </a:bodyPr>
          <a:lstStyle/>
          <a:p>
            <a:r>
              <a:rPr lang="en-CA" sz="3200" dirty="0"/>
              <a:t>Desirables</a:t>
            </a:r>
          </a:p>
        </p:txBody>
      </p:sp>
      <p:sp>
        <p:nvSpPr>
          <p:cNvPr id="8" name="Content Placeholder 7"/>
          <p:cNvSpPr>
            <a:spLocks noGrp="1"/>
          </p:cNvSpPr>
          <p:nvPr>
            <p:ph sz="quarter" idx="4"/>
          </p:nvPr>
        </p:nvSpPr>
        <p:spPr/>
        <p:txBody>
          <a:bodyPr>
            <a:normAutofit fontScale="92500" lnSpcReduction="10000"/>
          </a:bodyPr>
          <a:lstStyle/>
          <a:p>
            <a:r>
              <a:rPr lang="en-CA" dirty="0"/>
              <a:t>In the gray area</a:t>
            </a:r>
          </a:p>
          <a:p>
            <a:r>
              <a:rPr lang="en-CA" dirty="0"/>
              <a:t>Many</a:t>
            </a:r>
          </a:p>
          <a:p>
            <a:r>
              <a:rPr lang="en-CA" dirty="0"/>
              <a:t>Subjective</a:t>
            </a:r>
          </a:p>
          <a:p>
            <a:r>
              <a:rPr lang="en-CA" dirty="0"/>
              <a:t>Scored against scoring rubric (highest scoring proposal is the successful bidder)</a:t>
            </a:r>
          </a:p>
          <a:p>
            <a:r>
              <a:rPr lang="en-CA" u="sng" dirty="0"/>
              <a:t>All of the aspects </a:t>
            </a:r>
            <a:r>
              <a:rPr lang="en-CA" dirty="0"/>
              <a:t>that are being wished for on the project</a:t>
            </a:r>
          </a:p>
          <a:p>
            <a:r>
              <a:rPr lang="en-CA" dirty="0"/>
              <a:t>May have some desirables but don’t need to have all</a:t>
            </a:r>
          </a:p>
        </p:txBody>
      </p:sp>
      <p:pic>
        <p:nvPicPr>
          <p:cNvPr id="9" name="Picture 8" descr="Fotolia_8549399_XS.jpg"/>
          <p:cNvPicPr>
            <a:picLocks noChangeAspect="1"/>
          </p:cNvPicPr>
          <p:nvPr/>
        </p:nvPicPr>
        <p:blipFill>
          <a:blip r:embed="rId3" cstate="print"/>
          <a:stretch>
            <a:fillRect/>
          </a:stretch>
        </p:blipFill>
        <p:spPr>
          <a:xfrm>
            <a:off x="304800" y="152400"/>
            <a:ext cx="2075318" cy="1382713"/>
          </a:xfrm>
          <a:prstGeom prst="rect">
            <a:avLst/>
          </a:prstGeom>
        </p:spPr>
      </p:pic>
      <p:sp>
        <p:nvSpPr>
          <p:cNvPr id="2" name="Footer Placeholder 1"/>
          <p:cNvSpPr>
            <a:spLocks noGrp="1"/>
          </p:cNvSpPr>
          <p:nvPr>
            <p:ph type="ftr" sz="quarter" idx="11"/>
          </p:nvPr>
        </p:nvSpPr>
        <p:spPr/>
        <p:txBody>
          <a:bodyPr/>
          <a:lstStyle/>
          <a:p>
            <a:r>
              <a:rPr lang="en-US"/>
              <a:t>Three E Training</a:t>
            </a:r>
          </a:p>
        </p:txBody>
      </p:sp>
      <p:sp>
        <p:nvSpPr>
          <p:cNvPr id="3" name="Slide Number Placeholder 2"/>
          <p:cNvSpPr>
            <a:spLocks noGrp="1"/>
          </p:cNvSpPr>
          <p:nvPr>
            <p:ph type="sldNum" sz="quarter" idx="12"/>
          </p:nvPr>
        </p:nvSpPr>
        <p:spPr/>
        <p:txBody>
          <a:bodyPr/>
          <a:lstStyle/>
          <a:p>
            <a:fld id="{593EB611-E2E0-40C5-A926-7F482A5E023B}" type="slidenum">
              <a:rPr lang="en-US" smtClean="0"/>
              <a:pPr/>
              <a:t>68</a:t>
            </a:fld>
            <a:endParaRPr lang="en-US"/>
          </a:p>
        </p:txBody>
      </p:sp>
    </p:spTree>
    <p:custDataLst>
      <p:tags r:id="rId1"/>
    </p:custDataLst>
    <p:extLst>
      <p:ext uri="{BB962C8B-B14F-4D97-AF65-F5344CB8AC3E}">
        <p14:creationId xmlns:p14="http://schemas.microsoft.com/office/powerpoint/2010/main" val="4145602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lia_5964432_XS.jpg"/>
          <p:cNvPicPr>
            <a:picLocks noChangeAspect="1"/>
          </p:cNvPicPr>
          <p:nvPr/>
        </p:nvPicPr>
        <p:blipFill>
          <a:blip r:embed="rId3" cstate="print"/>
          <a:stretch>
            <a:fillRect/>
          </a:stretch>
        </p:blipFill>
        <p:spPr>
          <a:xfrm>
            <a:off x="6629400" y="5181600"/>
            <a:ext cx="2286000" cy="1162050"/>
          </a:xfrm>
          <a:prstGeom prst="rect">
            <a:avLst/>
          </a:prstGeom>
        </p:spPr>
      </p:pic>
      <p:sp>
        <p:nvSpPr>
          <p:cNvPr id="2" name="Title 1"/>
          <p:cNvSpPr>
            <a:spLocks noGrp="1"/>
          </p:cNvSpPr>
          <p:nvPr>
            <p:ph type="title"/>
          </p:nvPr>
        </p:nvSpPr>
        <p:spPr/>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Evaluation Criteria</a:t>
            </a:r>
            <a:br>
              <a:rPr lang="en-US" dirty="0">
                <a:ln w="0"/>
                <a:solidFill>
                  <a:schemeClr val="accent1"/>
                </a:solidFill>
                <a:effectLst>
                  <a:outerShdw blurRad="38100" dist="25400" dir="5400000" algn="ctr" rotWithShape="0">
                    <a:srgbClr val="6E747A">
                      <a:alpha val="43000"/>
                    </a:srgbClr>
                  </a:outerShdw>
                </a:effectLst>
              </a:rPr>
            </a:br>
            <a:r>
              <a:rPr lang="en-US" dirty="0"/>
              <a:t>Mandatory and Desirable Criteria</a:t>
            </a:r>
          </a:p>
        </p:txBody>
      </p:sp>
      <p:sp>
        <p:nvSpPr>
          <p:cNvPr id="3" name="Content Placeholder 2"/>
          <p:cNvSpPr>
            <a:spLocks noGrp="1"/>
          </p:cNvSpPr>
          <p:nvPr>
            <p:ph idx="1"/>
          </p:nvPr>
        </p:nvSpPr>
        <p:spPr>
          <a:xfrm>
            <a:off x="457200" y="1417638"/>
            <a:ext cx="8001000" cy="4678361"/>
          </a:xfrm>
        </p:spPr>
        <p:txBody>
          <a:bodyPr>
            <a:normAutofit fontScale="70000" lnSpcReduction="20000"/>
          </a:bodyPr>
          <a:lstStyle/>
          <a:p>
            <a:pPr marL="0" indent="0">
              <a:spcAft>
                <a:spcPts val="3000"/>
              </a:spcAft>
              <a:buNone/>
            </a:pPr>
            <a:r>
              <a:rPr lang="en-US" dirty="0"/>
              <a:t>MANDATORY</a:t>
            </a:r>
          </a:p>
          <a:p>
            <a:pPr>
              <a:spcAft>
                <a:spcPts val="3000"/>
              </a:spcAft>
            </a:pPr>
            <a:r>
              <a:rPr lang="en-US" dirty="0"/>
              <a:t>Administrative – procurement process (</a:t>
            </a:r>
            <a:r>
              <a:rPr lang="en-US" dirty="0" err="1"/>
              <a:t>eg</a:t>
            </a:r>
            <a:r>
              <a:rPr lang="en-US" dirty="0"/>
              <a:t>. three copies, signed submission document, etc.)</a:t>
            </a:r>
          </a:p>
          <a:p>
            <a:pPr marL="0" indent="0">
              <a:spcAft>
                <a:spcPts val="3000"/>
              </a:spcAft>
              <a:buNone/>
            </a:pPr>
            <a:r>
              <a:rPr lang="en-US" dirty="0"/>
              <a:t>DESIRABLES </a:t>
            </a:r>
          </a:p>
          <a:p>
            <a:pPr>
              <a:spcAft>
                <a:spcPts val="3000"/>
              </a:spcAft>
            </a:pPr>
            <a:r>
              <a:rPr lang="en-US" dirty="0"/>
              <a:t>Proponent Experience/Capacity/Resources</a:t>
            </a:r>
          </a:p>
          <a:p>
            <a:pPr>
              <a:spcAft>
                <a:spcPts val="3000"/>
              </a:spcAft>
            </a:pPr>
            <a:r>
              <a:rPr lang="en-US" dirty="0"/>
              <a:t>Proposed Solution: Results and Risks, influence on </a:t>
            </a:r>
            <a:r>
              <a:rPr lang="en-US" dirty="0">
                <a:ln w="0"/>
                <a:solidFill>
                  <a:schemeClr val="accent1"/>
                </a:solidFill>
                <a:effectLst>
                  <a:outerShdw blurRad="38100" dist="25400" dir="5400000" algn="ctr" rotWithShape="0">
                    <a:srgbClr val="6E747A">
                      <a:alpha val="43000"/>
                    </a:srgbClr>
                  </a:outerShdw>
                </a:effectLst>
              </a:rPr>
              <a:t>Outcomes</a:t>
            </a:r>
          </a:p>
          <a:p>
            <a:pPr>
              <a:spcAft>
                <a:spcPts val="3000"/>
              </a:spcAft>
            </a:pPr>
            <a:r>
              <a:rPr lang="en-US" dirty="0"/>
              <a:t>Budget: Total and “realistic” costs</a:t>
            </a:r>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69</a:t>
            </a:fld>
            <a:endParaRPr lang="en-US"/>
          </a:p>
        </p:txBody>
      </p:sp>
    </p:spTree>
    <p:custDataLst>
      <p:tags r:id="rId1"/>
    </p:custDataLst>
    <p:extLst>
      <p:ext uri="{BB962C8B-B14F-4D97-AF65-F5344CB8AC3E}">
        <p14:creationId xmlns:p14="http://schemas.microsoft.com/office/powerpoint/2010/main" val="323407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Today its all about you!</a:t>
            </a:r>
            <a:br>
              <a:rPr lang="en-CA" dirty="0"/>
            </a:br>
            <a:r>
              <a:rPr lang="en-CA" sz="2700" dirty="0"/>
              <a:t>PLEASE ASK QUESTIONS</a:t>
            </a:r>
          </a:p>
        </p:txBody>
      </p:sp>
      <p:sp>
        <p:nvSpPr>
          <p:cNvPr id="4" name="Footer Placeholder 3"/>
          <p:cNvSpPr>
            <a:spLocks noGrp="1"/>
          </p:cNvSpPr>
          <p:nvPr>
            <p:ph type="ftr" sz="quarter" idx="11"/>
          </p:nvPr>
        </p:nvSpPr>
        <p:spPr/>
        <p:txBody>
          <a:bodyPr/>
          <a:lstStyle/>
          <a:p>
            <a:r>
              <a:rPr lang="en-US"/>
              <a:t>Three E Training</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1056" y="1828800"/>
            <a:ext cx="5856732" cy="4267200"/>
          </a:xfrm>
        </p:spPr>
      </p:pic>
      <p:sp>
        <p:nvSpPr>
          <p:cNvPr id="3" name="Slide Number Placeholder 2"/>
          <p:cNvSpPr>
            <a:spLocks noGrp="1"/>
          </p:cNvSpPr>
          <p:nvPr>
            <p:ph type="sldNum" sz="quarter" idx="12"/>
          </p:nvPr>
        </p:nvSpPr>
        <p:spPr/>
        <p:txBody>
          <a:bodyPr/>
          <a:lstStyle/>
          <a:p>
            <a:fld id="{593EB611-E2E0-40C5-A926-7F482A5E023B}" type="slidenum">
              <a:rPr lang="en-US" smtClean="0"/>
              <a:pPr/>
              <a:t>7</a:t>
            </a:fld>
            <a:endParaRPr lang="en-US"/>
          </a:p>
        </p:txBody>
      </p:sp>
    </p:spTree>
    <p:custDataLst>
      <p:tags r:id="rId1"/>
    </p:custDataLst>
    <p:extLst>
      <p:ext uri="{BB962C8B-B14F-4D97-AF65-F5344CB8AC3E}">
        <p14:creationId xmlns:p14="http://schemas.microsoft.com/office/powerpoint/2010/main" val="41451889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858962"/>
          </a:xfrm>
        </p:spPr>
        <p:txBody>
          <a:bodyPr>
            <a:normAutofit fontScale="90000"/>
          </a:bodyPr>
          <a:lstStyle/>
          <a:p>
            <a:pPr algn="l"/>
            <a:r>
              <a:rPr lang="en-US" dirty="0">
                <a:solidFill>
                  <a:srgbClr val="000099"/>
                </a:solidFill>
              </a:rPr>
              <a:t>For my proposal to qualify, I need to focus on the achieving minimum scores (3.5/6) in each relevant section</a:t>
            </a:r>
          </a:p>
        </p:txBody>
      </p:sp>
      <p:sp>
        <p:nvSpPr>
          <p:cNvPr id="6" name="TPChart" descr="1. got 0.92, 2. got 0.08, 3. got 0, ">
            <a:extLst>
              <a:ext uri="{FF2B5EF4-FFF2-40B4-BE49-F238E27FC236}">
                <a16:creationId xmlns:a16="http://schemas.microsoft.com/office/drawing/2014/main" id="{5BA9B956-6301-4690-9270-17505F4CCAAD}"/>
              </a:ext>
            </a:extLst>
          </p:cNvPr>
          <p:cNvSpPr/>
          <p:nvPr>
            <p:custDataLst>
              <p:tags r:id="rId2"/>
            </p:custDataLst>
          </p:nvPr>
        </p:nvSpPr>
        <p:spPr bwMode="auto">
          <a:xfrm>
            <a:off x="4508500" y="2286000"/>
            <a:ext cx="4572000" cy="4508500"/>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 name="TPAnswers"/>
          <p:cNvSpPr>
            <a:spLocks noGrp="1"/>
          </p:cNvSpPr>
          <p:nvPr>
            <p:ph type="body" idx="1"/>
            <p:custDataLst>
              <p:tags r:id="rId3"/>
            </p:custDataLst>
          </p:nvPr>
        </p:nvSpPr>
        <p:spPr>
          <a:xfrm>
            <a:off x="457200" y="3886200"/>
            <a:ext cx="4114800" cy="2239963"/>
          </a:xfrm>
        </p:spPr>
        <p:txBody>
          <a:bodyPr>
            <a:normAutofit fontScale="92500" lnSpcReduction="20000"/>
          </a:bodyPr>
          <a:lstStyle/>
          <a:p>
            <a:pPr marL="514350" indent="-514350">
              <a:buFont typeface="Arial" pitchFamily="34" charset="0"/>
              <a:buAutoNum type="arabicPeriod"/>
            </a:pPr>
            <a:r>
              <a:rPr lang="en-US" dirty="0"/>
              <a:t>True</a:t>
            </a:r>
          </a:p>
          <a:p>
            <a:pPr marL="514350" indent="-514350">
              <a:buFont typeface="Arial" pitchFamily="34" charset="0"/>
              <a:buAutoNum type="arabicPeriod"/>
            </a:pPr>
            <a:r>
              <a:rPr lang="en-US" dirty="0"/>
              <a:t>False</a:t>
            </a:r>
          </a:p>
          <a:p>
            <a:pPr marL="514350" indent="-514350">
              <a:buFont typeface="Arial" pitchFamily="34" charset="0"/>
              <a:buAutoNum type="arabicPeriod"/>
            </a:pPr>
            <a:r>
              <a:rPr lang="en-US" dirty="0"/>
              <a:t>Minimums don’t count because its not an RFP proposal</a:t>
            </a:r>
          </a:p>
        </p:txBody>
      </p:sp>
      <p:sp>
        <p:nvSpPr>
          <p:cNvPr id="5" name="TPPolling">
            <a:extLst>
              <a:ext uri="{FF2B5EF4-FFF2-40B4-BE49-F238E27FC236}">
                <a16:creationId xmlns:a16="http://schemas.microsoft.com/office/drawing/2014/main" id="{86BA103A-6524-4D62-953D-4B2CE7597481}"/>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179180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858962"/>
          </a:xfrm>
        </p:spPr>
        <p:txBody>
          <a:bodyPr>
            <a:normAutofit/>
          </a:bodyPr>
          <a:lstStyle/>
          <a:p>
            <a:pPr algn="l"/>
            <a:r>
              <a:rPr lang="en-US" dirty="0">
                <a:solidFill>
                  <a:srgbClr val="000099"/>
                </a:solidFill>
              </a:rPr>
              <a:t>Which are mandatory criteria in this EOI?</a:t>
            </a:r>
          </a:p>
        </p:txBody>
      </p:sp>
      <p:sp>
        <p:nvSpPr>
          <p:cNvPr id="6" name="TPChart" descr="1. got 0.06, 2. got 0, 3. got 0, 4. got 0.06, 5. got 0.88, ">
            <a:extLst>
              <a:ext uri="{FF2B5EF4-FFF2-40B4-BE49-F238E27FC236}">
                <a16:creationId xmlns:a16="http://schemas.microsoft.com/office/drawing/2014/main" id="{5BA9B956-6301-4690-9270-17505F4CCAAD}"/>
              </a:ext>
            </a:extLst>
          </p:cNvPr>
          <p:cNvSpPr/>
          <p:nvPr>
            <p:custDataLst>
              <p:tags r:id="rId2"/>
            </p:custDataLst>
          </p:nvPr>
        </p:nvSpPr>
        <p:spPr bwMode="auto">
          <a:xfrm>
            <a:off x="4508500" y="2286000"/>
            <a:ext cx="4572000" cy="4508500"/>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 name="TPAnswers"/>
          <p:cNvSpPr>
            <a:spLocks noGrp="1"/>
          </p:cNvSpPr>
          <p:nvPr>
            <p:ph type="body" idx="1"/>
            <p:custDataLst>
              <p:tags r:id="rId3"/>
            </p:custDataLst>
          </p:nvPr>
        </p:nvSpPr>
        <p:spPr>
          <a:xfrm>
            <a:off x="457200" y="2286000"/>
            <a:ext cx="4114800" cy="3840163"/>
          </a:xfrm>
        </p:spPr>
        <p:txBody>
          <a:bodyPr>
            <a:normAutofit fontScale="70000" lnSpcReduction="20000"/>
          </a:bodyPr>
          <a:lstStyle/>
          <a:p>
            <a:pPr marL="514350" indent="-514350">
              <a:buFont typeface="Arial" panose="020B0604020202020204" pitchFamily="34" charset="0"/>
              <a:buAutoNum type="arabicPeriod"/>
            </a:pPr>
            <a:r>
              <a:rPr lang="en-CA" dirty="0"/>
              <a:t> Must be submitted Jan. 20, 2020 no later than 2:00 pm </a:t>
            </a:r>
          </a:p>
          <a:p>
            <a:pPr marL="514350" indent="-514350">
              <a:buFont typeface="Arial" panose="020B0604020202020204" pitchFamily="34" charset="0"/>
              <a:buAutoNum type="arabicPeriod"/>
            </a:pPr>
            <a:r>
              <a:rPr lang="en-CA" dirty="0"/>
              <a:t>Must be submitted in a sealed envelope and clearly marked with name of EOI and closing date</a:t>
            </a:r>
          </a:p>
          <a:p>
            <a:pPr marL="514350" indent="-514350">
              <a:buFont typeface="Arial" panose="020B0604020202020204" pitchFamily="34" charset="0"/>
              <a:buAutoNum type="arabicPeriod"/>
            </a:pPr>
            <a:r>
              <a:rPr lang="en-CA" dirty="0"/>
              <a:t>Must be completed cover page and signed by organization</a:t>
            </a:r>
            <a:endParaRPr lang="en-US" dirty="0"/>
          </a:p>
          <a:p>
            <a:pPr marL="514350" indent="-514350">
              <a:buFont typeface="Arial" panose="020B0604020202020204" pitchFamily="34" charset="0"/>
              <a:buAutoNum type="arabicPeriod"/>
            </a:pPr>
            <a:r>
              <a:rPr lang="en-US" dirty="0"/>
              <a:t>Must have three formal letter from collaborative partners</a:t>
            </a:r>
          </a:p>
          <a:p>
            <a:pPr marL="514350" indent="-514350">
              <a:buFont typeface="Arial" panose="020B0604020202020204" pitchFamily="34" charset="0"/>
              <a:buAutoNum type="arabicPeriod"/>
            </a:pPr>
            <a:r>
              <a:rPr lang="en-US" dirty="0"/>
              <a:t>All of the above</a:t>
            </a:r>
            <a:endParaRPr lang="en-CA" dirty="0"/>
          </a:p>
        </p:txBody>
      </p:sp>
      <p:sp>
        <p:nvSpPr>
          <p:cNvPr id="5" name="TPPolling">
            <a:extLst>
              <a:ext uri="{FF2B5EF4-FFF2-40B4-BE49-F238E27FC236}">
                <a16:creationId xmlns:a16="http://schemas.microsoft.com/office/drawing/2014/main" id="{86BA103A-6524-4D62-953D-4B2CE7597481}"/>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281494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lia_5964432_XS.jpg"/>
          <p:cNvPicPr>
            <a:picLocks noChangeAspect="1"/>
          </p:cNvPicPr>
          <p:nvPr/>
        </p:nvPicPr>
        <p:blipFill>
          <a:blip r:embed="rId3" cstate="print"/>
          <a:stretch>
            <a:fillRect/>
          </a:stretch>
        </p:blipFill>
        <p:spPr>
          <a:xfrm>
            <a:off x="6629400" y="5181600"/>
            <a:ext cx="2286000" cy="1162050"/>
          </a:xfrm>
          <a:prstGeom prst="rect">
            <a:avLst/>
          </a:prstGeom>
        </p:spPr>
      </p:pic>
      <p:sp>
        <p:nvSpPr>
          <p:cNvPr id="2" name="Title 1"/>
          <p:cNvSpPr>
            <a:spLocks noGrp="1"/>
          </p:cNvSpPr>
          <p:nvPr>
            <p:ph type="title"/>
          </p:nvPr>
        </p:nvSpPr>
        <p:spPr/>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Evaluation Criteria</a:t>
            </a:r>
            <a:br>
              <a:rPr lang="en-US" dirty="0">
                <a:ln w="0"/>
                <a:solidFill>
                  <a:schemeClr val="accent1"/>
                </a:solidFill>
                <a:effectLst>
                  <a:outerShdw blurRad="38100" dist="25400" dir="5400000" algn="ctr" rotWithShape="0">
                    <a:srgbClr val="6E747A">
                      <a:alpha val="43000"/>
                    </a:srgbClr>
                  </a:outerShdw>
                </a:effectLst>
              </a:rPr>
            </a:br>
            <a:r>
              <a:rPr lang="en-US" dirty="0"/>
              <a:t>Desirable Criteria</a:t>
            </a:r>
          </a:p>
        </p:txBody>
      </p:sp>
      <p:sp>
        <p:nvSpPr>
          <p:cNvPr id="3" name="Content Placeholder 2"/>
          <p:cNvSpPr>
            <a:spLocks noGrp="1"/>
          </p:cNvSpPr>
          <p:nvPr>
            <p:ph idx="1"/>
          </p:nvPr>
        </p:nvSpPr>
        <p:spPr>
          <a:xfrm>
            <a:off x="457200" y="1417638"/>
            <a:ext cx="8001000" cy="4678361"/>
          </a:xfrm>
        </p:spPr>
        <p:txBody>
          <a:bodyPr>
            <a:normAutofit/>
          </a:bodyPr>
          <a:lstStyle/>
          <a:p>
            <a:pPr marL="0" indent="0">
              <a:spcAft>
                <a:spcPts val="3000"/>
              </a:spcAft>
              <a:buNone/>
            </a:pPr>
            <a:r>
              <a:rPr lang="en-US" dirty="0"/>
              <a:t>DESIRABLES </a:t>
            </a:r>
          </a:p>
          <a:p>
            <a:pPr>
              <a:spcAft>
                <a:spcPts val="3000"/>
              </a:spcAft>
            </a:pPr>
            <a:r>
              <a:rPr lang="en-US" dirty="0"/>
              <a:t>Proponent Experience/Capacity/Resources</a:t>
            </a:r>
          </a:p>
          <a:p>
            <a:pPr>
              <a:spcAft>
                <a:spcPts val="3000"/>
              </a:spcAft>
            </a:pPr>
            <a:r>
              <a:rPr lang="en-US" dirty="0"/>
              <a:t>Proposed Solution: Results and Risks, influence on </a:t>
            </a:r>
            <a:r>
              <a:rPr lang="en-US" dirty="0">
                <a:ln w="0"/>
                <a:solidFill>
                  <a:schemeClr val="accent1"/>
                </a:solidFill>
                <a:effectLst>
                  <a:outerShdw blurRad="38100" dist="25400" dir="5400000" algn="ctr" rotWithShape="0">
                    <a:srgbClr val="6E747A">
                      <a:alpha val="43000"/>
                    </a:srgbClr>
                  </a:outerShdw>
                </a:effectLst>
              </a:rPr>
              <a:t>Outcomes</a:t>
            </a:r>
          </a:p>
          <a:p>
            <a:pPr>
              <a:spcAft>
                <a:spcPts val="3000"/>
              </a:spcAft>
            </a:pPr>
            <a:r>
              <a:rPr lang="en-US" dirty="0"/>
              <a:t>Budget: Total and “realistic” costs</a:t>
            </a:r>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72</a:t>
            </a:fld>
            <a:endParaRPr lang="en-US"/>
          </a:p>
        </p:txBody>
      </p:sp>
    </p:spTree>
    <p:custDataLst>
      <p:tags r:id="rId1"/>
    </p:custDataLst>
    <p:extLst>
      <p:ext uri="{BB962C8B-B14F-4D97-AF65-F5344CB8AC3E}">
        <p14:creationId xmlns:p14="http://schemas.microsoft.com/office/powerpoint/2010/main" val="3739260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lia_5964432_XS.jpg"/>
          <p:cNvPicPr>
            <a:picLocks noChangeAspect="1"/>
          </p:cNvPicPr>
          <p:nvPr/>
        </p:nvPicPr>
        <p:blipFill>
          <a:blip r:embed="rId3" cstate="print"/>
          <a:stretch>
            <a:fillRect/>
          </a:stretch>
        </p:blipFill>
        <p:spPr>
          <a:xfrm>
            <a:off x="6629400" y="5181600"/>
            <a:ext cx="2286000" cy="1162050"/>
          </a:xfrm>
          <a:prstGeom prst="rect">
            <a:avLst/>
          </a:prstGeom>
        </p:spPr>
      </p:pic>
      <p:sp>
        <p:nvSpPr>
          <p:cNvPr id="2" name="Title 1"/>
          <p:cNvSpPr>
            <a:spLocks noGrp="1"/>
          </p:cNvSpPr>
          <p:nvPr>
            <p:ph type="title"/>
          </p:nvPr>
        </p:nvSpPr>
        <p:spPr/>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Evaluation Criteria</a:t>
            </a:r>
            <a:br>
              <a:rPr lang="en-US" dirty="0">
                <a:ln w="0"/>
                <a:solidFill>
                  <a:schemeClr val="accent1"/>
                </a:solidFill>
                <a:effectLst>
                  <a:outerShdw blurRad="38100" dist="25400" dir="5400000" algn="ctr" rotWithShape="0">
                    <a:srgbClr val="6E747A">
                      <a:alpha val="43000"/>
                    </a:srgbClr>
                  </a:outerShdw>
                </a:effectLst>
              </a:rPr>
            </a:br>
            <a:r>
              <a:rPr lang="en-US" dirty="0"/>
              <a:t>Desirable Criteria</a:t>
            </a:r>
          </a:p>
        </p:txBody>
      </p:sp>
      <p:sp>
        <p:nvSpPr>
          <p:cNvPr id="3" name="Content Placeholder 2"/>
          <p:cNvSpPr>
            <a:spLocks noGrp="1"/>
          </p:cNvSpPr>
          <p:nvPr>
            <p:ph idx="1"/>
          </p:nvPr>
        </p:nvSpPr>
        <p:spPr>
          <a:xfrm>
            <a:off x="457200" y="1417638"/>
            <a:ext cx="8001000" cy="4678361"/>
          </a:xfrm>
        </p:spPr>
        <p:txBody>
          <a:bodyPr>
            <a:normAutofit fontScale="92500"/>
          </a:bodyPr>
          <a:lstStyle/>
          <a:p>
            <a:pPr marL="0" indent="0">
              <a:spcAft>
                <a:spcPts val="3000"/>
              </a:spcAft>
              <a:buNone/>
            </a:pPr>
            <a:r>
              <a:rPr lang="en-US" dirty="0"/>
              <a:t>On page 10, Section 3: Service Specifications (desirable criteria) it states what your organization is expected to set out in its proposal.</a:t>
            </a:r>
          </a:p>
          <a:p>
            <a:pPr marL="0" indent="0">
              <a:spcAft>
                <a:spcPts val="3000"/>
              </a:spcAft>
              <a:buNone/>
            </a:pPr>
            <a:r>
              <a:rPr lang="en-US" dirty="0"/>
              <a:t>Be prepared to show:</a:t>
            </a:r>
          </a:p>
          <a:p>
            <a:pPr marL="0" indent="0">
              <a:spcAft>
                <a:spcPts val="3000"/>
              </a:spcAft>
              <a:buNone/>
            </a:pPr>
            <a:r>
              <a:rPr lang="en-US" dirty="0"/>
              <a:t>How? (</a:t>
            </a:r>
            <a:r>
              <a:rPr lang="en-US" dirty="0" err="1"/>
              <a:t>eg</a:t>
            </a:r>
            <a:r>
              <a:rPr lang="en-US" dirty="0"/>
              <a:t> which tools do you use) to show </a:t>
            </a:r>
          </a:p>
          <a:p>
            <a:pPr marL="0" indent="0">
              <a:spcAft>
                <a:spcPts val="3000"/>
              </a:spcAft>
              <a:buNone/>
            </a:pPr>
            <a:r>
              <a:rPr lang="en-US" dirty="0"/>
              <a:t>your outcome and performance measures.</a:t>
            </a:r>
          </a:p>
          <a:p>
            <a:pPr marL="0" indent="0">
              <a:spcAft>
                <a:spcPts val="3000"/>
              </a:spcAft>
              <a:buNone/>
            </a:pPr>
            <a:endParaRPr lang="en-US" dirty="0"/>
          </a:p>
          <a:p>
            <a:pPr marL="0" indent="0">
              <a:spcAft>
                <a:spcPts val="3000"/>
              </a:spcAft>
              <a:buNone/>
            </a:pPr>
            <a:endParaRPr lang="en-US" dirty="0"/>
          </a:p>
          <a:p>
            <a:pPr marL="0" indent="0">
              <a:spcAft>
                <a:spcPts val="3000"/>
              </a:spcAft>
              <a:buNone/>
            </a:pPr>
            <a:endParaRPr lang="en-US" dirty="0"/>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73</a:t>
            </a:fld>
            <a:endParaRPr lang="en-US"/>
          </a:p>
        </p:txBody>
      </p:sp>
    </p:spTree>
    <p:custDataLst>
      <p:tags r:id="rId1"/>
    </p:custDataLst>
    <p:extLst>
      <p:ext uri="{BB962C8B-B14F-4D97-AF65-F5344CB8AC3E}">
        <p14:creationId xmlns:p14="http://schemas.microsoft.com/office/powerpoint/2010/main" val="2799612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Evaluation Criteria </a:t>
            </a:r>
            <a:br>
              <a:rPr lang="en-US" dirty="0">
                <a:ln w="0"/>
                <a:solidFill>
                  <a:schemeClr val="accent1"/>
                </a:solidFill>
                <a:effectLst>
                  <a:outerShdw blurRad="38100" dist="25400" dir="5400000" algn="ctr" rotWithShape="0">
                    <a:srgbClr val="6E747A">
                      <a:alpha val="43000"/>
                    </a:srgbClr>
                  </a:outerShdw>
                </a:effectLst>
              </a:rPr>
            </a:br>
            <a:r>
              <a:rPr lang="en-US" b="1" dirty="0">
                <a:solidFill>
                  <a:schemeClr val="accent1"/>
                </a:solidFill>
              </a:rPr>
              <a:t>Responding to</a:t>
            </a:r>
            <a:br>
              <a:rPr lang="en-US" b="1" dirty="0">
                <a:solidFill>
                  <a:schemeClr val="accent1"/>
                </a:solidFill>
              </a:rPr>
            </a:br>
            <a:r>
              <a:rPr lang="en-US" b="1" dirty="0">
                <a:solidFill>
                  <a:schemeClr val="accent1"/>
                </a:solidFill>
              </a:rPr>
              <a:t> </a:t>
            </a:r>
            <a:r>
              <a:rPr lang="en-US" dirty="0"/>
              <a:t>Desirable Criteria</a:t>
            </a:r>
          </a:p>
        </p:txBody>
      </p:sp>
      <p:sp>
        <p:nvSpPr>
          <p:cNvPr id="3" name="Content Placeholder 2"/>
          <p:cNvSpPr>
            <a:spLocks noGrp="1"/>
          </p:cNvSpPr>
          <p:nvPr>
            <p:ph idx="1"/>
          </p:nvPr>
        </p:nvSpPr>
        <p:spPr>
          <a:xfrm>
            <a:off x="457200" y="2057400"/>
            <a:ext cx="8229600" cy="4068763"/>
          </a:xfrm>
        </p:spPr>
        <p:txBody>
          <a:bodyPr/>
          <a:lstStyle/>
          <a:p>
            <a:r>
              <a:rPr lang="en-US" dirty="0"/>
              <a:t>Answer explicitly and in detail</a:t>
            </a:r>
          </a:p>
          <a:p>
            <a:r>
              <a:rPr lang="en-US" dirty="0"/>
              <a:t>Evidence-based responses/statements</a:t>
            </a:r>
          </a:p>
          <a:p>
            <a:r>
              <a:rPr lang="en-US" dirty="0"/>
              <a:t>Explain logic models with rationale</a:t>
            </a:r>
          </a:p>
          <a:p>
            <a:r>
              <a:rPr lang="en-US" dirty="0"/>
              <a:t>Proper terminology</a:t>
            </a:r>
          </a:p>
          <a:p>
            <a:pPr lvl="1"/>
            <a:r>
              <a:rPr lang="en-US" dirty="0"/>
              <a:t>Ensure you understand the procurer’s terminology</a:t>
            </a:r>
          </a:p>
          <a:p>
            <a:pPr lvl="1"/>
            <a:r>
              <a:rPr lang="en-US" dirty="0"/>
              <a:t>Avoid dated terminology</a:t>
            </a:r>
          </a:p>
          <a:p>
            <a:pPr lvl="1"/>
            <a:r>
              <a:rPr lang="en-US" dirty="0"/>
              <a:t>Define any new terminology in your proposal</a:t>
            </a:r>
          </a:p>
        </p:txBody>
      </p:sp>
      <p:pic>
        <p:nvPicPr>
          <p:cNvPr id="4" name="Picture 3" descr="Fotolia_5964432_XS.jpg">
            <a:extLst>
              <a:ext uri="{FF2B5EF4-FFF2-40B4-BE49-F238E27FC236}">
                <a16:creationId xmlns:a16="http://schemas.microsoft.com/office/drawing/2014/main" id="{F0C6F6FD-BC23-418A-AD27-FCDB55685DAA}"/>
              </a:ext>
            </a:extLst>
          </p:cNvPr>
          <p:cNvPicPr>
            <a:picLocks noChangeAspect="1"/>
          </p:cNvPicPr>
          <p:nvPr/>
        </p:nvPicPr>
        <p:blipFill>
          <a:blip r:embed="rId3" cstate="print"/>
          <a:stretch>
            <a:fillRect/>
          </a:stretch>
        </p:blipFill>
        <p:spPr>
          <a:xfrm>
            <a:off x="6553200" y="5545138"/>
            <a:ext cx="2286000" cy="1162050"/>
          </a:xfrm>
          <a:prstGeom prst="rect">
            <a:avLst/>
          </a:prstGeom>
        </p:spPr>
      </p:pic>
    </p:spTree>
    <p:custDataLst>
      <p:tags r:id="rId1"/>
    </p:custDataLst>
    <p:extLst>
      <p:ext uri="{BB962C8B-B14F-4D97-AF65-F5344CB8AC3E}">
        <p14:creationId xmlns:p14="http://schemas.microsoft.com/office/powerpoint/2010/main" val="27371633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lia_5964432_XS.jpg"/>
          <p:cNvPicPr>
            <a:picLocks noChangeAspect="1"/>
          </p:cNvPicPr>
          <p:nvPr/>
        </p:nvPicPr>
        <p:blipFill>
          <a:blip r:embed="rId3" cstate="print"/>
          <a:stretch>
            <a:fillRect/>
          </a:stretch>
        </p:blipFill>
        <p:spPr>
          <a:xfrm>
            <a:off x="6629400" y="5181600"/>
            <a:ext cx="2286000" cy="1162050"/>
          </a:xfrm>
          <a:prstGeom prst="rect">
            <a:avLst/>
          </a:prstGeom>
        </p:spPr>
      </p:pic>
      <p:sp>
        <p:nvSpPr>
          <p:cNvPr id="2" name="Title 1"/>
          <p:cNvSpPr>
            <a:spLocks noGrp="1"/>
          </p:cNvSpPr>
          <p:nvPr>
            <p:ph type="title"/>
          </p:nvPr>
        </p:nvSpPr>
        <p:spPr/>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Evaluation Criteria</a:t>
            </a:r>
            <a:br>
              <a:rPr lang="en-US" dirty="0">
                <a:ln w="0"/>
                <a:solidFill>
                  <a:schemeClr val="accent1"/>
                </a:solidFill>
                <a:effectLst>
                  <a:outerShdw blurRad="38100" dist="25400" dir="5400000" algn="ctr" rotWithShape="0">
                    <a:srgbClr val="6E747A">
                      <a:alpha val="43000"/>
                    </a:srgbClr>
                  </a:outerShdw>
                </a:effectLst>
              </a:rPr>
            </a:br>
            <a:r>
              <a:rPr lang="en-US" dirty="0"/>
              <a:t>Desirable Criteria</a:t>
            </a:r>
          </a:p>
        </p:txBody>
      </p:sp>
      <p:sp>
        <p:nvSpPr>
          <p:cNvPr id="3" name="Content Placeholder 2"/>
          <p:cNvSpPr>
            <a:spLocks noGrp="1"/>
          </p:cNvSpPr>
          <p:nvPr>
            <p:ph idx="1"/>
          </p:nvPr>
        </p:nvSpPr>
        <p:spPr>
          <a:xfrm>
            <a:off x="457200" y="1417638"/>
            <a:ext cx="8001000" cy="4678361"/>
          </a:xfrm>
        </p:spPr>
        <p:txBody>
          <a:bodyPr>
            <a:normAutofit fontScale="92500" lnSpcReduction="20000"/>
          </a:bodyPr>
          <a:lstStyle/>
          <a:p>
            <a:pPr marL="0" indent="0">
              <a:spcAft>
                <a:spcPts val="3000"/>
              </a:spcAft>
              <a:buNone/>
            </a:pPr>
            <a:r>
              <a:rPr lang="en-US" dirty="0"/>
              <a:t>Make sure you incorporate all the following into the types services your organization offers:</a:t>
            </a:r>
          </a:p>
          <a:p>
            <a:pPr marL="180000">
              <a:spcBef>
                <a:spcPts val="0"/>
              </a:spcBef>
              <a:spcAft>
                <a:spcPts val="600"/>
              </a:spcAft>
            </a:pPr>
            <a:r>
              <a:rPr lang="en-US" b="1" dirty="0"/>
              <a:t>Core Service Delivery Domains, p.14, section 3.4</a:t>
            </a:r>
          </a:p>
          <a:p>
            <a:pPr marL="180000">
              <a:spcBef>
                <a:spcPts val="0"/>
              </a:spcBef>
              <a:spcAft>
                <a:spcPts val="600"/>
              </a:spcAft>
            </a:pPr>
            <a:endParaRPr lang="en-US" b="1" dirty="0"/>
          </a:p>
          <a:p>
            <a:pPr marL="180000">
              <a:spcBef>
                <a:spcPts val="0"/>
              </a:spcBef>
              <a:spcAft>
                <a:spcPts val="600"/>
              </a:spcAft>
            </a:pPr>
            <a:r>
              <a:rPr lang="en-US" b="1" dirty="0"/>
              <a:t>FRN Principle-Based Practices, p. 17, section 3.6</a:t>
            </a:r>
          </a:p>
          <a:p>
            <a:pPr marL="180000">
              <a:spcBef>
                <a:spcPts val="0"/>
              </a:spcBef>
              <a:spcAft>
                <a:spcPts val="600"/>
              </a:spcAft>
            </a:pPr>
            <a:endParaRPr lang="en-US" b="1" dirty="0"/>
          </a:p>
          <a:p>
            <a:pPr marL="180000">
              <a:spcBef>
                <a:spcPts val="0"/>
              </a:spcBef>
              <a:spcAft>
                <a:spcPts val="600"/>
              </a:spcAft>
            </a:pPr>
            <a:r>
              <a:rPr lang="en-US" b="1" dirty="0"/>
              <a:t>Four Program Outcomes at individual and family level, p.20, section 3.8</a:t>
            </a:r>
          </a:p>
          <a:p>
            <a:pPr>
              <a:spcAft>
                <a:spcPts val="3000"/>
              </a:spcAft>
            </a:pPr>
            <a:endParaRPr lang="en-US" dirty="0"/>
          </a:p>
          <a:p>
            <a:pPr marL="0" indent="0">
              <a:spcAft>
                <a:spcPts val="3000"/>
              </a:spcAft>
              <a:buNone/>
            </a:pPr>
            <a:endParaRPr lang="en-US" dirty="0"/>
          </a:p>
          <a:p>
            <a:pPr marL="0" indent="0">
              <a:spcAft>
                <a:spcPts val="3000"/>
              </a:spcAft>
              <a:buNone/>
            </a:pPr>
            <a:endParaRPr lang="en-US" dirty="0"/>
          </a:p>
          <a:p>
            <a:pPr marL="0" indent="0">
              <a:spcAft>
                <a:spcPts val="3000"/>
              </a:spcAft>
              <a:buNone/>
            </a:pPr>
            <a:endParaRPr lang="en-US" dirty="0"/>
          </a:p>
        </p:txBody>
      </p:sp>
      <p:sp>
        <p:nvSpPr>
          <p:cNvPr id="4" name="Footer Placeholder 3"/>
          <p:cNvSpPr>
            <a:spLocks noGrp="1"/>
          </p:cNvSpPr>
          <p:nvPr>
            <p:ph type="ftr" sz="quarter" idx="11"/>
          </p:nvPr>
        </p:nvSpPr>
        <p:spPr/>
        <p:txBody>
          <a:bodyPr/>
          <a:lstStyle/>
          <a:p>
            <a:r>
              <a:rPr lang="en-US"/>
              <a:t>Three E Training</a:t>
            </a:r>
          </a:p>
        </p:txBody>
      </p:sp>
      <p:sp>
        <p:nvSpPr>
          <p:cNvPr id="5" name="Slide Number Placeholder 4"/>
          <p:cNvSpPr>
            <a:spLocks noGrp="1"/>
          </p:cNvSpPr>
          <p:nvPr>
            <p:ph type="sldNum" sz="quarter" idx="12"/>
          </p:nvPr>
        </p:nvSpPr>
        <p:spPr/>
        <p:txBody>
          <a:bodyPr/>
          <a:lstStyle/>
          <a:p>
            <a:fld id="{593EB611-E2E0-40C5-A926-7F482A5E023B}" type="slidenum">
              <a:rPr lang="en-US" smtClean="0"/>
              <a:pPr/>
              <a:t>75</a:t>
            </a:fld>
            <a:endParaRPr lang="en-US"/>
          </a:p>
        </p:txBody>
      </p:sp>
    </p:spTree>
    <p:custDataLst>
      <p:tags r:id="rId1"/>
    </p:custDataLst>
    <p:extLst>
      <p:ext uri="{BB962C8B-B14F-4D97-AF65-F5344CB8AC3E}">
        <p14:creationId xmlns:p14="http://schemas.microsoft.com/office/powerpoint/2010/main" val="9143924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pPr algn="ctr" eaLnBrk="1" hangingPunct="1"/>
            <a:r>
              <a:rPr lang="en-US" sz="4000" b="1" dirty="0">
                <a:solidFill>
                  <a:schemeClr val="hlink"/>
                </a:solidFill>
              </a:rPr>
              <a:t>Outcome and Performance Measurement</a:t>
            </a:r>
            <a:endParaRPr lang="en-CA" sz="4000" b="1" dirty="0">
              <a:solidFill>
                <a:schemeClr val="hlink"/>
              </a:solidFill>
            </a:endParaRPr>
          </a:p>
        </p:txBody>
      </p:sp>
      <p:sp>
        <p:nvSpPr>
          <p:cNvPr id="3525635" name="Rectangle 3"/>
          <p:cNvSpPr>
            <a:spLocks noGrp="1" noChangeArrowheads="1"/>
          </p:cNvSpPr>
          <p:nvPr>
            <p:ph type="body" idx="1"/>
          </p:nvPr>
        </p:nvSpPr>
        <p:spPr>
          <a:xfrm>
            <a:off x="457200" y="1828800"/>
            <a:ext cx="8458200" cy="4191000"/>
          </a:xfrm>
        </p:spPr>
        <p:txBody>
          <a:bodyPr>
            <a:normAutofit/>
          </a:bodyPr>
          <a:lstStyle/>
          <a:p>
            <a:pPr eaLnBrk="1" hangingPunct="1">
              <a:buFont typeface="Wingdings" pitchFamily="2" charset="2"/>
              <a:buNone/>
            </a:pPr>
            <a:r>
              <a:rPr lang="en-CA" sz="2400" dirty="0">
                <a:solidFill>
                  <a:schemeClr val="tx2"/>
                </a:solidFill>
              </a:rPr>
              <a:t>To be successful, your grant proposal must line up with the </a:t>
            </a:r>
          </a:p>
          <a:p>
            <a:pPr eaLnBrk="1" hangingPunct="1">
              <a:buFont typeface="Wingdings" pitchFamily="2" charset="2"/>
              <a:buNone/>
            </a:pPr>
            <a:r>
              <a:rPr lang="en-CA" sz="2400" dirty="0">
                <a:solidFill>
                  <a:schemeClr val="tx2"/>
                </a:solidFill>
              </a:rPr>
              <a:t>program outcomes, and the core service delivery domains set out </a:t>
            </a:r>
          </a:p>
          <a:p>
            <a:pPr eaLnBrk="1" hangingPunct="1">
              <a:buFont typeface="Wingdings" pitchFamily="2" charset="2"/>
              <a:buNone/>
            </a:pPr>
            <a:r>
              <a:rPr lang="en-CA" sz="2400" dirty="0">
                <a:solidFill>
                  <a:schemeClr val="tx2"/>
                </a:solidFill>
              </a:rPr>
              <a:t>in the EOI.</a:t>
            </a:r>
          </a:p>
          <a:p>
            <a:pPr eaLnBrk="1" hangingPunct="1">
              <a:buFont typeface="Wingdings" pitchFamily="2" charset="2"/>
              <a:buNone/>
            </a:pPr>
            <a:endParaRPr lang="en-CA" sz="2400" dirty="0"/>
          </a:p>
          <a:p>
            <a:pPr eaLnBrk="1" hangingPunct="1">
              <a:buFont typeface="Wingdings" pitchFamily="2" charset="2"/>
              <a:buNone/>
            </a:pPr>
            <a:r>
              <a:rPr lang="en-CA" sz="2400" dirty="0"/>
              <a:t>You must be able you can </a:t>
            </a:r>
            <a:r>
              <a:rPr lang="en-CA" sz="2400" u="sng" dirty="0"/>
              <a:t>measure outcomes </a:t>
            </a:r>
            <a:r>
              <a:rPr lang="en-CA" sz="2400" dirty="0"/>
              <a:t>and your performance at these levels:</a:t>
            </a:r>
          </a:p>
          <a:p>
            <a:pPr eaLnBrk="1" hangingPunct="1">
              <a:buFont typeface="Wingdings" pitchFamily="2" charset="2"/>
              <a:buNone/>
            </a:pPr>
            <a:r>
              <a:rPr lang="en-CA" sz="2400" dirty="0"/>
              <a:t>a. Four program outcomes, at the individual</a:t>
            </a:r>
          </a:p>
          <a:p>
            <a:pPr eaLnBrk="1" hangingPunct="1">
              <a:buFont typeface="Wingdings" pitchFamily="2" charset="2"/>
              <a:buNone/>
            </a:pPr>
            <a:r>
              <a:rPr lang="en-CA" sz="2400" dirty="0"/>
              <a:t>and family level, under</a:t>
            </a:r>
          </a:p>
          <a:p>
            <a:pPr eaLnBrk="1" hangingPunct="1">
              <a:buFont typeface="Wingdings" pitchFamily="2" charset="2"/>
              <a:buNone/>
            </a:pPr>
            <a:r>
              <a:rPr lang="en-CA" sz="2400" dirty="0"/>
              <a:t>b. Three Core Service Delivery Domains.</a:t>
            </a:r>
          </a:p>
        </p:txBody>
      </p:sp>
    </p:spTree>
    <p:custDataLst>
      <p:tags r:id="rId1"/>
    </p:custDataLst>
    <p:extLst>
      <p:ext uri="{BB962C8B-B14F-4D97-AF65-F5344CB8AC3E}">
        <p14:creationId xmlns:p14="http://schemas.microsoft.com/office/powerpoint/2010/main" val="21225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25635">
                                            <p:txEl>
                                              <p:pRg st="0" end="0"/>
                                            </p:txEl>
                                          </p:spTgt>
                                        </p:tgtEl>
                                        <p:attrNameLst>
                                          <p:attrName>style.visibility</p:attrName>
                                        </p:attrNameLst>
                                      </p:cBhvr>
                                      <p:to>
                                        <p:strVal val="visible"/>
                                      </p:to>
                                    </p:set>
                                    <p:animEffect transition="in" filter="wipe(down)">
                                      <p:cBhvr>
                                        <p:cTn id="7" dur="580">
                                          <p:stCondLst>
                                            <p:cond delay="0"/>
                                          </p:stCondLst>
                                        </p:cTn>
                                        <p:tgtEl>
                                          <p:spTgt spid="3525635">
                                            <p:txEl>
                                              <p:pRg st="0" end="0"/>
                                            </p:txEl>
                                          </p:spTgt>
                                        </p:tgtEl>
                                      </p:cBhvr>
                                    </p:animEffect>
                                    <p:anim calcmode="lin" valueType="num">
                                      <p:cBhvr>
                                        <p:cTn id="8" dur="1822" tmFilter="0,0; 0.14,0.36; 0.43,0.73; 0.71,0.91; 1.0,1.0">
                                          <p:stCondLst>
                                            <p:cond delay="0"/>
                                          </p:stCondLst>
                                        </p:cTn>
                                        <p:tgtEl>
                                          <p:spTgt spid="35256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6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6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6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6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635">
                                            <p:txEl>
                                              <p:pRg st="0" end="0"/>
                                            </p:txEl>
                                          </p:spTgt>
                                        </p:tgtEl>
                                      </p:cBhvr>
                                      <p:to x="100000" y="60000"/>
                                    </p:animScale>
                                    <p:animScale>
                                      <p:cBhvr>
                                        <p:cTn id="14" dur="166" decel="50000">
                                          <p:stCondLst>
                                            <p:cond delay="676"/>
                                          </p:stCondLst>
                                        </p:cTn>
                                        <p:tgtEl>
                                          <p:spTgt spid="3525635">
                                            <p:txEl>
                                              <p:pRg st="0" end="0"/>
                                            </p:txEl>
                                          </p:spTgt>
                                        </p:tgtEl>
                                      </p:cBhvr>
                                      <p:to x="100000" y="100000"/>
                                    </p:animScale>
                                    <p:animScale>
                                      <p:cBhvr>
                                        <p:cTn id="15" dur="26">
                                          <p:stCondLst>
                                            <p:cond delay="1312"/>
                                          </p:stCondLst>
                                        </p:cTn>
                                        <p:tgtEl>
                                          <p:spTgt spid="3525635">
                                            <p:txEl>
                                              <p:pRg st="0" end="0"/>
                                            </p:txEl>
                                          </p:spTgt>
                                        </p:tgtEl>
                                      </p:cBhvr>
                                      <p:to x="100000" y="80000"/>
                                    </p:animScale>
                                    <p:animScale>
                                      <p:cBhvr>
                                        <p:cTn id="16" dur="166" decel="50000">
                                          <p:stCondLst>
                                            <p:cond delay="1338"/>
                                          </p:stCondLst>
                                        </p:cTn>
                                        <p:tgtEl>
                                          <p:spTgt spid="3525635">
                                            <p:txEl>
                                              <p:pRg st="0" end="0"/>
                                            </p:txEl>
                                          </p:spTgt>
                                        </p:tgtEl>
                                      </p:cBhvr>
                                      <p:to x="100000" y="100000"/>
                                    </p:animScale>
                                    <p:animScale>
                                      <p:cBhvr>
                                        <p:cTn id="17" dur="26">
                                          <p:stCondLst>
                                            <p:cond delay="1642"/>
                                          </p:stCondLst>
                                        </p:cTn>
                                        <p:tgtEl>
                                          <p:spTgt spid="3525635">
                                            <p:txEl>
                                              <p:pRg st="0" end="0"/>
                                            </p:txEl>
                                          </p:spTgt>
                                        </p:tgtEl>
                                      </p:cBhvr>
                                      <p:to x="100000" y="90000"/>
                                    </p:animScale>
                                    <p:animScale>
                                      <p:cBhvr>
                                        <p:cTn id="18" dur="166" decel="50000">
                                          <p:stCondLst>
                                            <p:cond delay="1668"/>
                                          </p:stCondLst>
                                        </p:cTn>
                                        <p:tgtEl>
                                          <p:spTgt spid="3525635">
                                            <p:txEl>
                                              <p:pRg st="0" end="0"/>
                                            </p:txEl>
                                          </p:spTgt>
                                        </p:tgtEl>
                                      </p:cBhvr>
                                      <p:to x="100000" y="100000"/>
                                    </p:animScale>
                                    <p:animScale>
                                      <p:cBhvr>
                                        <p:cTn id="19" dur="26">
                                          <p:stCondLst>
                                            <p:cond delay="1808"/>
                                          </p:stCondLst>
                                        </p:cTn>
                                        <p:tgtEl>
                                          <p:spTgt spid="3525635">
                                            <p:txEl>
                                              <p:pRg st="0" end="0"/>
                                            </p:txEl>
                                          </p:spTgt>
                                        </p:tgtEl>
                                      </p:cBhvr>
                                      <p:to x="100000" y="95000"/>
                                    </p:animScale>
                                    <p:animScale>
                                      <p:cBhvr>
                                        <p:cTn id="20" dur="166" decel="50000">
                                          <p:stCondLst>
                                            <p:cond delay="1834"/>
                                          </p:stCondLst>
                                        </p:cTn>
                                        <p:tgtEl>
                                          <p:spTgt spid="352563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25635">
                                            <p:txEl>
                                              <p:pRg st="1" end="1"/>
                                            </p:txEl>
                                          </p:spTgt>
                                        </p:tgtEl>
                                        <p:attrNameLst>
                                          <p:attrName>style.visibility</p:attrName>
                                        </p:attrNameLst>
                                      </p:cBhvr>
                                      <p:to>
                                        <p:strVal val="visible"/>
                                      </p:to>
                                    </p:set>
                                    <p:animEffect transition="in" filter="wipe(down)">
                                      <p:cBhvr>
                                        <p:cTn id="23" dur="580">
                                          <p:stCondLst>
                                            <p:cond delay="0"/>
                                          </p:stCondLst>
                                        </p:cTn>
                                        <p:tgtEl>
                                          <p:spTgt spid="3525635">
                                            <p:txEl>
                                              <p:pRg st="1" end="1"/>
                                            </p:txEl>
                                          </p:spTgt>
                                        </p:tgtEl>
                                      </p:cBhvr>
                                    </p:animEffect>
                                    <p:anim calcmode="lin" valueType="num">
                                      <p:cBhvr>
                                        <p:cTn id="24" dur="1822" tmFilter="0,0; 0.14,0.36; 0.43,0.73; 0.71,0.91; 1.0,1.0">
                                          <p:stCondLst>
                                            <p:cond delay="0"/>
                                          </p:stCondLst>
                                        </p:cTn>
                                        <p:tgtEl>
                                          <p:spTgt spid="352563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563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563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563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563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5635">
                                            <p:txEl>
                                              <p:pRg st="1" end="1"/>
                                            </p:txEl>
                                          </p:spTgt>
                                        </p:tgtEl>
                                      </p:cBhvr>
                                      <p:to x="100000" y="60000"/>
                                    </p:animScale>
                                    <p:animScale>
                                      <p:cBhvr>
                                        <p:cTn id="30" dur="166" decel="50000">
                                          <p:stCondLst>
                                            <p:cond delay="676"/>
                                          </p:stCondLst>
                                        </p:cTn>
                                        <p:tgtEl>
                                          <p:spTgt spid="3525635">
                                            <p:txEl>
                                              <p:pRg st="1" end="1"/>
                                            </p:txEl>
                                          </p:spTgt>
                                        </p:tgtEl>
                                      </p:cBhvr>
                                      <p:to x="100000" y="100000"/>
                                    </p:animScale>
                                    <p:animScale>
                                      <p:cBhvr>
                                        <p:cTn id="31" dur="26">
                                          <p:stCondLst>
                                            <p:cond delay="1312"/>
                                          </p:stCondLst>
                                        </p:cTn>
                                        <p:tgtEl>
                                          <p:spTgt spid="3525635">
                                            <p:txEl>
                                              <p:pRg st="1" end="1"/>
                                            </p:txEl>
                                          </p:spTgt>
                                        </p:tgtEl>
                                      </p:cBhvr>
                                      <p:to x="100000" y="80000"/>
                                    </p:animScale>
                                    <p:animScale>
                                      <p:cBhvr>
                                        <p:cTn id="32" dur="166" decel="50000">
                                          <p:stCondLst>
                                            <p:cond delay="1338"/>
                                          </p:stCondLst>
                                        </p:cTn>
                                        <p:tgtEl>
                                          <p:spTgt spid="3525635">
                                            <p:txEl>
                                              <p:pRg st="1" end="1"/>
                                            </p:txEl>
                                          </p:spTgt>
                                        </p:tgtEl>
                                      </p:cBhvr>
                                      <p:to x="100000" y="100000"/>
                                    </p:animScale>
                                    <p:animScale>
                                      <p:cBhvr>
                                        <p:cTn id="33" dur="26">
                                          <p:stCondLst>
                                            <p:cond delay="1642"/>
                                          </p:stCondLst>
                                        </p:cTn>
                                        <p:tgtEl>
                                          <p:spTgt spid="3525635">
                                            <p:txEl>
                                              <p:pRg st="1" end="1"/>
                                            </p:txEl>
                                          </p:spTgt>
                                        </p:tgtEl>
                                      </p:cBhvr>
                                      <p:to x="100000" y="90000"/>
                                    </p:animScale>
                                    <p:animScale>
                                      <p:cBhvr>
                                        <p:cTn id="34" dur="166" decel="50000">
                                          <p:stCondLst>
                                            <p:cond delay="1668"/>
                                          </p:stCondLst>
                                        </p:cTn>
                                        <p:tgtEl>
                                          <p:spTgt spid="3525635">
                                            <p:txEl>
                                              <p:pRg st="1" end="1"/>
                                            </p:txEl>
                                          </p:spTgt>
                                        </p:tgtEl>
                                      </p:cBhvr>
                                      <p:to x="100000" y="100000"/>
                                    </p:animScale>
                                    <p:animScale>
                                      <p:cBhvr>
                                        <p:cTn id="35" dur="26">
                                          <p:stCondLst>
                                            <p:cond delay="1808"/>
                                          </p:stCondLst>
                                        </p:cTn>
                                        <p:tgtEl>
                                          <p:spTgt spid="3525635">
                                            <p:txEl>
                                              <p:pRg st="1" end="1"/>
                                            </p:txEl>
                                          </p:spTgt>
                                        </p:tgtEl>
                                      </p:cBhvr>
                                      <p:to x="100000" y="95000"/>
                                    </p:animScale>
                                    <p:animScale>
                                      <p:cBhvr>
                                        <p:cTn id="36" dur="166" decel="50000">
                                          <p:stCondLst>
                                            <p:cond delay="1834"/>
                                          </p:stCondLst>
                                        </p:cTn>
                                        <p:tgtEl>
                                          <p:spTgt spid="352563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25635">
                                            <p:txEl>
                                              <p:pRg st="2" end="2"/>
                                            </p:txEl>
                                          </p:spTgt>
                                        </p:tgtEl>
                                        <p:attrNameLst>
                                          <p:attrName>style.visibility</p:attrName>
                                        </p:attrNameLst>
                                      </p:cBhvr>
                                      <p:to>
                                        <p:strVal val="visible"/>
                                      </p:to>
                                    </p:set>
                                    <p:animEffect transition="in" filter="wipe(down)">
                                      <p:cBhvr>
                                        <p:cTn id="39" dur="580">
                                          <p:stCondLst>
                                            <p:cond delay="0"/>
                                          </p:stCondLst>
                                        </p:cTn>
                                        <p:tgtEl>
                                          <p:spTgt spid="3525635">
                                            <p:txEl>
                                              <p:pRg st="2" end="2"/>
                                            </p:txEl>
                                          </p:spTgt>
                                        </p:tgtEl>
                                      </p:cBhvr>
                                    </p:animEffect>
                                    <p:anim calcmode="lin" valueType="num">
                                      <p:cBhvr>
                                        <p:cTn id="40" dur="1822" tmFilter="0,0; 0.14,0.36; 0.43,0.73; 0.71,0.91; 1.0,1.0">
                                          <p:stCondLst>
                                            <p:cond delay="0"/>
                                          </p:stCondLst>
                                        </p:cTn>
                                        <p:tgtEl>
                                          <p:spTgt spid="352563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563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563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563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563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5635">
                                            <p:txEl>
                                              <p:pRg st="2" end="2"/>
                                            </p:txEl>
                                          </p:spTgt>
                                        </p:tgtEl>
                                      </p:cBhvr>
                                      <p:to x="100000" y="60000"/>
                                    </p:animScale>
                                    <p:animScale>
                                      <p:cBhvr>
                                        <p:cTn id="46" dur="166" decel="50000">
                                          <p:stCondLst>
                                            <p:cond delay="676"/>
                                          </p:stCondLst>
                                        </p:cTn>
                                        <p:tgtEl>
                                          <p:spTgt spid="3525635">
                                            <p:txEl>
                                              <p:pRg st="2" end="2"/>
                                            </p:txEl>
                                          </p:spTgt>
                                        </p:tgtEl>
                                      </p:cBhvr>
                                      <p:to x="100000" y="100000"/>
                                    </p:animScale>
                                    <p:animScale>
                                      <p:cBhvr>
                                        <p:cTn id="47" dur="26">
                                          <p:stCondLst>
                                            <p:cond delay="1312"/>
                                          </p:stCondLst>
                                        </p:cTn>
                                        <p:tgtEl>
                                          <p:spTgt spid="3525635">
                                            <p:txEl>
                                              <p:pRg st="2" end="2"/>
                                            </p:txEl>
                                          </p:spTgt>
                                        </p:tgtEl>
                                      </p:cBhvr>
                                      <p:to x="100000" y="80000"/>
                                    </p:animScale>
                                    <p:animScale>
                                      <p:cBhvr>
                                        <p:cTn id="48" dur="166" decel="50000">
                                          <p:stCondLst>
                                            <p:cond delay="1338"/>
                                          </p:stCondLst>
                                        </p:cTn>
                                        <p:tgtEl>
                                          <p:spTgt spid="3525635">
                                            <p:txEl>
                                              <p:pRg st="2" end="2"/>
                                            </p:txEl>
                                          </p:spTgt>
                                        </p:tgtEl>
                                      </p:cBhvr>
                                      <p:to x="100000" y="100000"/>
                                    </p:animScale>
                                    <p:animScale>
                                      <p:cBhvr>
                                        <p:cTn id="49" dur="26">
                                          <p:stCondLst>
                                            <p:cond delay="1642"/>
                                          </p:stCondLst>
                                        </p:cTn>
                                        <p:tgtEl>
                                          <p:spTgt spid="3525635">
                                            <p:txEl>
                                              <p:pRg st="2" end="2"/>
                                            </p:txEl>
                                          </p:spTgt>
                                        </p:tgtEl>
                                      </p:cBhvr>
                                      <p:to x="100000" y="90000"/>
                                    </p:animScale>
                                    <p:animScale>
                                      <p:cBhvr>
                                        <p:cTn id="50" dur="166" decel="50000">
                                          <p:stCondLst>
                                            <p:cond delay="1668"/>
                                          </p:stCondLst>
                                        </p:cTn>
                                        <p:tgtEl>
                                          <p:spTgt spid="3525635">
                                            <p:txEl>
                                              <p:pRg st="2" end="2"/>
                                            </p:txEl>
                                          </p:spTgt>
                                        </p:tgtEl>
                                      </p:cBhvr>
                                      <p:to x="100000" y="100000"/>
                                    </p:animScale>
                                    <p:animScale>
                                      <p:cBhvr>
                                        <p:cTn id="51" dur="26">
                                          <p:stCondLst>
                                            <p:cond delay="1808"/>
                                          </p:stCondLst>
                                        </p:cTn>
                                        <p:tgtEl>
                                          <p:spTgt spid="3525635">
                                            <p:txEl>
                                              <p:pRg st="2" end="2"/>
                                            </p:txEl>
                                          </p:spTgt>
                                        </p:tgtEl>
                                      </p:cBhvr>
                                      <p:to x="100000" y="95000"/>
                                    </p:animScale>
                                    <p:animScale>
                                      <p:cBhvr>
                                        <p:cTn id="52" dur="166" decel="50000">
                                          <p:stCondLst>
                                            <p:cond delay="1834"/>
                                          </p:stCondLst>
                                        </p:cTn>
                                        <p:tgtEl>
                                          <p:spTgt spid="352563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25635">
                                            <p:txEl>
                                              <p:pRg st="4" end="4"/>
                                            </p:txEl>
                                          </p:spTgt>
                                        </p:tgtEl>
                                        <p:attrNameLst>
                                          <p:attrName>style.visibility</p:attrName>
                                        </p:attrNameLst>
                                      </p:cBhvr>
                                      <p:to>
                                        <p:strVal val="visible"/>
                                      </p:to>
                                    </p:set>
                                    <p:animEffect transition="in" filter="wipe(down)">
                                      <p:cBhvr>
                                        <p:cTn id="55" dur="580">
                                          <p:stCondLst>
                                            <p:cond delay="0"/>
                                          </p:stCondLst>
                                        </p:cTn>
                                        <p:tgtEl>
                                          <p:spTgt spid="3525635">
                                            <p:txEl>
                                              <p:pRg st="4" end="4"/>
                                            </p:txEl>
                                          </p:spTgt>
                                        </p:tgtEl>
                                      </p:cBhvr>
                                    </p:animEffect>
                                    <p:anim calcmode="lin" valueType="num">
                                      <p:cBhvr>
                                        <p:cTn id="56" dur="1822" tmFilter="0,0; 0.14,0.36; 0.43,0.73; 0.71,0.91; 1.0,1.0">
                                          <p:stCondLst>
                                            <p:cond delay="0"/>
                                          </p:stCondLst>
                                        </p:cTn>
                                        <p:tgtEl>
                                          <p:spTgt spid="352563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2563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2563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2563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2563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525635">
                                            <p:txEl>
                                              <p:pRg st="4" end="4"/>
                                            </p:txEl>
                                          </p:spTgt>
                                        </p:tgtEl>
                                      </p:cBhvr>
                                      <p:to x="100000" y="60000"/>
                                    </p:animScale>
                                    <p:animScale>
                                      <p:cBhvr>
                                        <p:cTn id="62" dur="166" decel="50000">
                                          <p:stCondLst>
                                            <p:cond delay="676"/>
                                          </p:stCondLst>
                                        </p:cTn>
                                        <p:tgtEl>
                                          <p:spTgt spid="3525635">
                                            <p:txEl>
                                              <p:pRg st="4" end="4"/>
                                            </p:txEl>
                                          </p:spTgt>
                                        </p:tgtEl>
                                      </p:cBhvr>
                                      <p:to x="100000" y="100000"/>
                                    </p:animScale>
                                    <p:animScale>
                                      <p:cBhvr>
                                        <p:cTn id="63" dur="26">
                                          <p:stCondLst>
                                            <p:cond delay="1312"/>
                                          </p:stCondLst>
                                        </p:cTn>
                                        <p:tgtEl>
                                          <p:spTgt spid="3525635">
                                            <p:txEl>
                                              <p:pRg st="4" end="4"/>
                                            </p:txEl>
                                          </p:spTgt>
                                        </p:tgtEl>
                                      </p:cBhvr>
                                      <p:to x="100000" y="80000"/>
                                    </p:animScale>
                                    <p:animScale>
                                      <p:cBhvr>
                                        <p:cTn id="64" dur="166" decel="50000">
                                          <p:stCondLst>
                                            <p:cond delay="1338"/>
                                          </p:stCondLst>
                                        </p:cTn>
                                        <p:tgtEl>
                                          <p:spTgt spid="3525635">
                                            <p:txEl>
                                              <p:pRg st="4" end="4"/>
                                            </p:txEl>
                                          </p:spTgt>
                                        </p:tgtEl>
                                      </p:cBhvr>
                                      <p:to x="100000" y="100000"/>
                                    </p:animScale>
                                    <p:animScale>
                                      <p:cBhvr>
                                        <p:cTn id="65" dur="26">
                                          <p:stCondLst>
                                            <p:cond delay="1642"/>
                                          </p:stCondLst>
                                        </p:cTn>
                                        <p:tgtEl>
                                          <p:spTgt spid="3525635">
                                            <p:txEl>
                                              <p:pRg st="4" end="4"/>
                                            </p:txEl>
                                          </p:spTgt>
                                        </p:tgtEl>
                                      </p:cBhvr>
                                      <p:to x="100000" y="90000"/>
                                    </p:animScale>
                                    <p:animScale>
                                      <p:cBhvr>
                                        <p:cTn id="66" dur="166" decel="50000">
                                          <p:stCondLst>
                                            <p:cond delay="1668"/>
                                          </p:stCondLst>
                                        </p:cTn>
                                        <p:tgtEl>
                                          <p:spTgt spid="3525635">
                                            <p:txEl>
                                              <p:pRg st="4" end="4"/>
                                            </p:txEl>
                                          </p:spTgt>
                                        </p:tgtEl>
                                      </p:cBhvr>
                                      <p:to x="100000" y="100000"/>
                                    </p:animScale>
                                    <p:animScale>
                                      <p:cBhvr>
                                        <p:cTn id="67" dur="26">
                                          <p:stCondLst>
                                            <p:cond delay="1808"/>
                                          </p:stCondLst>
                                        </p:cTn>
                                        <p:tgtEl>
                                          <p:spTgt spid="3525635">
                                            <p:txEl>
                                              <p:pRg st="4" end="4"/>
                                            </p:txEl>
                                          </p:spTgt>
                                        </p:tgtEl>
                                      </p:cBhvr>
                                      <p:to x="100000" y="95000"/>
                                    </p:animScale>
                                    <p:animScale>
                                      <p:cBhvr>
                                        <p:cTn id="68" dur="166" decel="50000">
                                          <p:stCondLst>
                                            <p:cond delay="1834"/>
                                          </p:stCondLst>
                                        </p:cTn>
                                        <p:tgtEl>
                                          <p:spTgt spid="3525635">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525635">
                                            <p:txEl>
                                              <p:pRg st="5" end="5"/>
                                            </p:txEl>
                                          </p:spTgt>
                                        </p:tgtEl>
                                        <p:attrNameLst>
                                          <p:attrName>style.visibility</p:attrName>
                                        </p:attrNameLst>
                                      </p:cBhvr>
                                      <p:to>
                                        <p:strVal val="visible"/>
                                      </p:to>
                                    </p:set>
                                    <p:animEffect transition="in" filter="wipe(down)">
                                      <p:cBhvr>
                                        <p:cTn id="71" dur="580">
                                          <p:stCondLst>
                                            <p:cond delay="0"/>
                                          </p:stCondLst>
                                        </p:cTn>
                                        <p:tgtEl>
                                          <p:spTgt spid="3525635">
                                            <p:txEl>
                                              <p:pRg st="5" end="5"/>
                                            </p:txEl>
                                          </p:spTgt>
                                        </p:tgtEl>
                                      </p:cBhvr>
                                    </p:animEffect>
                                    <p:anim calcmode="lin" valueType="num">
                                      <p:cBhvr>
                                        <p:cTn id="72" dur="1822" tmFilter="0,0; 0.14,0.36; 0.43,0.73; 0.71,0.91; 1.0,1.0">
                                          <p:stCondLst>
                                            <p:cond delay="0"/>
                                          </p:stCondLst>
                                        </p:cTn>
                                        <p:tgtEl>
                                          <p:spTgt spid="352563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2563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2563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2563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2563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525635">
                                            <p:txEl>
                                              <p:pRg st="5" end="5"/>
                                            </p:txEl>
                                          </p:spTgt>
                                        </p:tgtEl>
                                      </p:cBhvr>
                                      <p:to x="100000" y="60000"/>
                                    </p:animScale>
                                    <p:animScale>
                                      <p:cBhvr>
                                        <p:cTn id="78" dur="166" decel="50000">
                                          <p:stCondLst>
                                            <p:cond delay="676"/>
                                          </p:stCondLst>
                                        </p:cTn>
                                        <p:tgtEl>
                                          <p:spTgt spid="3525635">
                                            <p:txEl>
                                              <p:pRg st="5" end="5"/>
                                            </p:txEl>
                                          </p:spTgt>
                                        </p:tgtEl>
                                      </p:cBhvr>
                                      <p:to x="100000" y="100000"/>
                                    </p:animScale>
                                    <p:animScale>
                                      <p:cBhvr>
                                        <p:cTn id="79" dur="26">
                                          <p:stCondLst>
                                            <p:cond delay="1312"/>
                                          </p:stCondLst>
                                        </p:cTn>
                                        <p:tgtEl>
                                          <p:spTgt spid="3525635">
                                            <p:txEl>
                                              <p:pRg st="5" end="5"/>
                                            </p:txEl>
                                          </p:spTgt>
                                        </p:tgtEl>
                                      </p:cBhvr>
                                      <p:to x="100000" y="80000"/>
                                    </p:animScale>
                                    <p:animScale>
                                      <p:cBhvr>
                                        <p:cTn id="80" dur="166" decel="50000">
                                          <p:stCondLst>
                                            <p:cond delay="1338"/>
                                          </p:stCondLst>
                                        </p:cTn>
                                        <p:tgtEl>
                                          <p:spTgt spid="3525635">
                                            <p:txEl>
                                              <p:pRg st="5" end="5"/>
                                            </p:txEl>
                                          </p:spTgt>
                                        </p:tgtEl>
                                      </p:cBhvr>
                                      <p:to x="100000" y="100000"/>
                                    </p:animScale>
                                    <p:animScale>
                                      <p:cBhvr>
                                        <p:cTn id="81" dur="26">
                                          <p:stCondLst>
                                            <p:cond delay="1642"/>
                                          </p:stCondLst>
                                        </p:cTn>
                                        <p:tgtEl>
                                          <p:spTgt spid="3525635">
                                            <p:txEl>
                                              <p:pRg st="5" end="5"/>
                                            </p:txEl>
                                          </p:spTgt>
                                        </p:tgtEl>
                                      </p:cBhvr>
                                      <p:to x="100000" y="90000"/>
                                    </p:animScale>
                                    <p:animScale>
                                      <p:cBhvr>
                                        <p:cTn id="82" dur="166" decel="50000">
                                          <p:stCondLst>
                                            <p:cond delay="1668"/>
                                          </p:stCondLst>
                                        </p:cTn>
                                        <p:tgtEl>
                                          <p:spTgt spid="3525635">
                                            <p:txEl>
                                              <p:pRg st="5" end="5"/>
                                            </p:txEl>
                                          </p:spTgt>
                                        </p:tgtEl>
                                      </p:cBhvr>
                                      <p:to x="100000" y="100000"/>
                                    </p:animScale>
                                    <p:animScale>
                                      <p:cBhvr>
                                        <p:cTn id="83" dur="26">
                                          <p:stCondLst>
                                            <p:cond delay="1808"/>
                                          </p:stCondLst>
                                        </p:cTn>
                                        <p:tgtEl>
                                          <p:spTgt spid="3525635">
                                            <p:txEl>
                                              <p:pRg st="5" end="5"/>
                                            </p:txEl>
                                          </p:spTgt>
                                        </p:tgtEl>
                                      </p:cBhvr>
                                      <p:to x="100000" y="95000"/>
                                    </p:animScale>
                                    <p:animScale>
                                      <p:cBhvr>
                                        <p:cTn id="84" dur="166" decel="50000">
                                          <p:stCondLst>
                                            <p:cond delay="1834"/>
                                          </p:stCondLst>
                                        </p:cTn>
                                        <p:tgtEl>
                                          <p:spTgt spid="3525635">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525635">
                                            <p:txEl>
                                              <p:pRg st="6" end="6"/>
                                            </p:txEl>
                                          </p:spTgt>
                                        </p:tgtEl>
                                        <p:attrNameLst>
                                          <p:attrName>style.visibility</p:attrName>
                                        </p:attrNameLst>
                                      </p:cBhvr>
                                      <p:to>
                                        <p:strVal val="visible"/>
                                      </p:to>
                                    </p:set>
                                    <p:animEffect transition="in" filter="wipe(down)">
                                      <p:cBhvr>
                                        <p:cTn id="87" dur="580">
                                          <p:stCondLst>
                                            <p:cond delay="0"/>
                                          </p:stCondLst>
                                        </p:cTn>
                                        <p:tgtEl>
                                          <p:spTgt spid="3525635">
                                            <p:txEl>
                                              <p:pRg st="6" end="6"/>
                                            </p:txEl>
                                          </p:spTgt>
                                        </p:tgtEl>
                                      </p:cBhvr>
                                    </p:animEffect>
                                    <p:anim calcmode="lin" valueType="num">
                                      <p:cBhvr>
                                        <p:cTn id="88" dur="1822" tmFilter="0,0; 0.14,0.36; 0.43,0.73; 0.71,0.91; 1.0,1.0">
                                          <p:stCondLst>
                                            <p:cond delay="0"/>
                                          </p:stCondLst>
                                        </p:cTn>
                                        <p:tgtEl>
                                          <p:spTgt spid="3525635">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525635">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525635">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525635">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525635">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525635">
                                            <p:txEl>
                                              <p:pRg st="6" end="6"/>
                                            </p:txEl>
                                          </p:spTgt>
                                        </p:tgtEl>
                                      </p:cBhvr>
                                      <p:to x="100000" y="60000"/>
                                    </p:animScale>
                                    <p:animScale>
                                      <p:cBhvr>
                                        <p:cTn id="94" dur="166" decel="50000">
                                          <p:stCondLst>
                                            <p:cond delay="676"/>
                                          </p:stCondLst>
                                        </p:cTn>
                                        <p:tgtEl>
                                          <p:spTgt spid="3525635">
                                            <p:txEl>
                                              <p:pRg st="6" end="6"/>
                                            </p:txEl>
                                          </p:spTgt>
                                        </p:tgtEl>
                                      </p:cBhvr>
                                      <p:to x="100000" y="100000"/>
                                    </p:animScale>
                                    <p:animScale>
                                      <p:cBhvr>
                                        <p:cTn id="95" dur="26">
                                          <p:stCondLst>
                                            <p:cond delay="1312"/>
                                          </p:stCondLst>
                                        </p:cTn>
                                        <p:tgtEl>
                                          <p:spTgt spid="3525635">
                                            <p:txEl>
                                              <p:pRg st="6" end="6"/>
                                            </p:txEl>
                                          </p:spTgt>
                                        </p:tgtEl>
                                      </p:cBhvr>
                                      <p:to x="100000" y="80000"/>
                                    </p:animScale>
                                    <p:animScale>
                                      <p:cBhvr>
                                        <p:cTn id="96" dur="166" decel="50000">
                                          <p:stCondLst>
                                            <p:cond delay="1338"/>
                                          </p:stCondLst>
                                        </p:cTn>
                                        <p:tgtEl>
                                          <p:spTgt spid="3525635">
                                            <p:txEl>
                                              <p:pRg st="6" end="6"/>
                                            </p:txEl>
                                          </p:spTgt>
                                        </p:tgtEl>
                                      </p:cBhvr>
                                      <p:to x="100000" y="100000"/>
                                    </p:animScale>
                                    <p:animScale>
                                      <p:cBhvr>
                                        <p:cTn id="97" dur="26">
                                          <p:stCondLst>
                                            <p:cond delay="1642"/>
                                          </p:stCondLst>
                                        </p:cTn>
                                        <p:tgtEl>
                                          <p:spTgt spid="3525635">
                                            <p:txEl>
                                              <p:pRg st="6" end="6"/>
                                            </p:txEl>
                                          </p:spTgt>
                                        </p:tgtEl>
                                      </p:cBhvr>
                                      <p:to x="100000" y="90000"/>
                                    </p:animScale>
                                    <p:animScale>
                                      <p:cBhvr>
                                        <p:cTn id="98" dur="166" decel="50000">
                                          <p:stCondLst>
                                            <p:cond delay="1668"/>
                                          </p:stCondLst>
                                        </p:cTn>
                                        <p:tgtEl>
                                          <p:spTgt spid="3525635">
                                            <p:txEl>
                                              <p:pRg st="6" end="6"/>
                                            </p:txEl>
                                          </p:spTgt>
                                        </p:tgtEl>
                                      </p:cBhvr>
                                      <p:to x="100000" y="100000"/>
                                    </p:animScale>
                                    <p:animScale>
                                      <p:cBhvr>
                                        <p:cTn id="99" dur="26">
                                          <p:stCondLst>
                                            <p:cond delay="1808"/>
                                          </p:stCondLst>
                                        </p:cTn>
                                        <p:tgtEl>
                                          <p:spTgt spid="3525635">
                                            <p:txEl>
                                              <p:pRg st="6" end="6"/>
                                            </p:txEl>
                                          </p:spTgt>
                                        </p:tgtEl>
                                      </p:cBhvr>
                                      <p:to x="100000" y="95000"/>
                                    </p:animScale>
                                    <p:animScale>
                                      <p:cBhvr>
                                        <p:cTn id="100" dur="166" decel="50000">
                                          <p:stCondLst>
                                            <p:cond delay="1834"/>
                                          </p:stCondLst>
                                        </p:cTn>
                                        <p:tgtEl>
                                          <p:spTgt spid="3525635">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525635">
                                            <p:txEl>
                                              <p:pRg st="7" end="7"/>
                                            </p:txEl>
                                          </p:spTgt>
                                        </p:tgtEl>
                                        <p:attrNameLst>
                                          <p:attrName>style.visibility</p:attrName>
                                        </p:attrNameLst>
                                      </p:cBhvr>
                                      <p:to>
                                        <p:strVal val="visible"/>
                                      </p:to>
                                    </p:set>
                                    <p:animEffect transition="in" filter="wipe(down)">
                                      <p:cBhvr>
                                        <p:cTn id="103" dur="580">
                                          <p:stCondLst>
                                            <p:cond delay="0"/>
                                          </p:stCondLst>
                                        </p:cTn>
                                        <p:tgtEl>
                                          <p:spTgt spid="3525635">
                                            <p:txEl>
                                              <p:pRg st="7" end="7"/>
                                            </p:txEl>
                                          </p:spTgt>
                                        </p:tgtEl>
                                      </p:cBhvr>
                                    </p:animEffect>
                                    <p:anim calcmode="lin" valueType="num">
                                      <p:cBhvr>
                                        <p:cTn id="104" dur="1822" tmFilter="0,0; 0.14,0.36; 0.43,0.73; 0.71,0.91; 1.0,1.0">
                                          <p:stCondLst>
                                            <p:cond delay="0"/>
                                          </p:stCondLst>
                                        </p:cTn>
                                        <p:tgtEl>
                                          <p:spTgt spid="3525635">
                                            <p:txEl>
                                              <p:pRg st="7" end="7"/>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525635">
                                            <p:txEl>
                                              <p:pRg st="7" end="7"/>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525635">
                                            <p:txEl>
                                              <p:pRg st="7" end="7"/>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525635">
                                            <p:txEl>
                                              <p:pRg st="7" end="7"/>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525635">
                                            <p:txEl>
                                              <p:pRg st="7" end="7"/>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525635">
                                            <p:txEl>
                                              <p:pRg st="7" end="7"/>
                                            </p:txEl>
                                          </p:spTgt>
                                        </p:tgtEl>
                                      </p:cBhvr>
                                      <p:to x="100000" y="60000"/>
                                    </p:animScale>
                                    <p:animScale>
                                      <p:cBhvr>
                                        <p:cTn id="110" dur="166" decel="50000">
                                          <p:stCondLst>
                                            <p:cond delay="676"/>
                                          </p:stCondLst>
                                        </p:cTn>
                                        <p:tgtEl>
                                          <p:spTgt spid="3525635">
                                            <p:txEl>
                                              <p:pRg st="7" end="7"/>
                                            </p:txEl>
                                          </p:spTgt>
                                        </p:tgtEl>
                                      </p:cBhvr>
                                      <p:to x="100000" y="100000"/>
                                    </p:animScale>
                                    <p:animScale>
                                      <p:cBhvr>
                                        <p:cTn id="111" dur="26">
                                          <p:stCondLst>
                                            <p:cond delay="1312"/>
                                          </p:stCondLst>
                                        </p:cTn>
                                        <p:tgtEl>
                                          <p:spTgt spid="3525635">
                                            <p:txEl>
                                              <p:pRg st="7" end="7"/>
                                            </p:txEl>
                                          </p:spTgt>
                                        </p:tgtEl>
                                      </p:cBhvr>
                                      <p:to x="100000" y="80000"/>
                                    </p:animScale>
                                    <p:animScale>
                                      <p:cBhvr>
                                        <p:cTn id="112" dur="166" decel="50000">
                                          <p:stCondLst>
                                            <p:cond delay="1338"/>
                                          </p:stCondLst>
                                        </p:cTn>
                                        <p:tgtEl>
                                          <p:spTgt spid="3525635">
                                            <p:txEl>
                                              <p:pRg st="7" end="7"/>
                                            </p:txEl>
                                          </p:spTgt>
                                        </p:tgtEl>
                                      </p:cBhvr>
                                      <p:to x="100000" y="100000"/>
                                    </p:animScale>
                                    <p:animScale>
                                      <p:cBhvr>
                                        <p:cTn id="113" dur="26">
                                          <p:stCondLst>
                                            <p:cond delay="1642"/>
                                          </p:stCondLst>
                                        </p:cTn>
                                        <p:tgtEl>
                                          <p:spTgt spid="3525635">
                                            <p:txEl>
                                              <p:pRg st="7" end="7"/>
                                            </p:txEl>
                                          </p:spTgt>
                                        </p:tgtEl>
                                      </p:cBhvr>
                                      <p:to x="100000" y="90000"/>
                                    </p:animScale>
                                    <p:animScale>
                                      <p:cBhvr>
                                        <p:cTn id="114" dur="166" decel="50000">
                                          <p:stCondLst>
                                            <p:cond delay="1668"/>
                                          </p:stCondLst>
                                        </p:cTn>
                                        <p:tgtEl>
                                          <p:spTgt spid="3525635">
                                            <p:txEl>
                                              <p:pRg st="7" end="7"/>
                                            </p:txEl>
                                          </p:spTgt>
                                        </p:tgtEl>
                                      </p:cBhvr>
                                      <p:to x="100000" y="100000"/>
                                    </p:animScale>
                                    <p:animScale>
                                      <p:cBhvr>
                                        <p:cTn id="115" dur="26">
                                          <p:stCondLst>
                                            <p:cond delay="1808"/>
                                          </p:stCondLst>
                                        </p:cTn>
                                        <p:tgtEl>
                                          <p:spTgt spid="3525635">
                                            <p:txEl>
                                              <p:pRg st="7" end="7"/>
                                            </p:txEl>
                                          </p:spTgt>
                                        </p:tgtEl>
                                      </p:cBhvr>
                                      <p:to x="100000" y="95000"/>
                                    </p:animScale>
                                    <p:animScale>
                                      <p:cBhvr>
                                        <p:cTn id="116" dur="166" decel="50000">
                                          <p:stCondLst>
                                            <p:cond delay="1834"/>
                                          </p:stCondLst>
                                        </p:cTn>
                                        <p:tgtEl>
                                          <p:spTgt spid="352563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pPr algn="ctr" eaLnBrk="1" hangingPunct="1"/>
            <a:r>
              <a:rPr lang="en-US" sz="4000" b="1" dirty="0">
                <a:solidFill>
                  <a:schemeClr val="hlink"/>
                </a:solidFill>
              </a:rPr>
              <a:t>Outcome and Performance Measurement</a:t>
            </a:r>
            <a:endParaRPr lang="en-CA" sz="4000" b="1" dirty="0">
              <a:solidFill>
                <a:schemeClr val="hlink"/>
              </a:solidFill>
            </a:endParaRPr>
          </a:p>
        </p:txBody>
      </p:sp>
      <p:sp>
        <p:nvSpPr>
          <p:cNvPr id="3525635" name="Rectangle 3"/>
          <p:cNvSpPr>
            <a:spLocks noGrp="1" noChangeArrowheads="1"/>
          </p:cNvSpPr>
          <p:nvPr>
            <p:ph type="body" idx="1"/>
          </p:nvPr>
        </p:nvSpPr>
        <p:spPr>
          <a:xfrm>
            <a:off x="457200" y="1828800"/>
            <a:ext cx="8458200" cy="4191000"/>
          </a:xfrm>
        </p:spPr>
        <p:txBody>
          <a:bodyPr/>
          <a:lstStyle/>
          <a:p>
            <a:pPr eaLnBrk="1" hangingPunct="1">
              <a:buFont typeface="Wingdings" pitchFamily="2" charset="2"/>
              <a:buNone/>
            </a:pPr>
            <a:r>
              <a:rPr lang="en-CA" sz="2800" b="1" dirty="0">
                <a:solidFill>
                  <a:schemeClr val="tx2">
                    <a:lumMod val="75000"/>
                  </a:schemeClr>
                </a:solidFill>
              </a:rPr>
              <a:t>CORE SERVICE DELIVERY DOMAINS </a:t>
            </a:r>
            <a:r>
              <a:rPr lang="en-CA" sz="2400" dirty="0">
                <a:solidFill>
                  <a:schemeClr val="tx2">
                    <a:lumMod val="75000"/>
                  </a:schemeClr>
                </a:solidFill>
              </a:rPr>
              <a:t>p. 14, section 3.4</a:t>
            </a:r>
          </a:p>
          <a:p>
            <a:pPr marL="514350" indent="-514350" eaLnBrk="1" hangingPunct="1">
              <a:buFont typeface="Wingdings" pitchFamily="2" charset="2"/>
              <a:buAutoNum type="arabicPeriod"/>
            </a:pPr>
            <a:r>
              <a:rPr lang="en-CA" sz="2400" dirty="0"/>
              <a:t>Child development and well-being (e.g. parent/child development programs, youth leadership programs, </a:t>
            </a:r>
            <a:r>
              <a:rPr lang="en-CA" sz="2400" dirty="0" err="1"/>
              <a:t>etc</a:t>
            </a:r>
            <a:r>
              <a:rPr lang="en-CA" sz="2400" dirty="0"/>
              <a:t>)</a:t>
            </a:r>
          </a:p>
          <a:p>
            <a:pPr marL="514350" indent="-514350" eaLnBrk="1" hangingPunct="1">
              <a:buFont typeface="Wingdings" pitchFamily="2" charset="2"/>
              <a:buAutoNum type="arabicPeriod"/>
            </a:pPr>
            <a:endParaRPr lang="en-CA" sz="2400" dirty="0"/>
          </a:p>
          <a:p>
            <a:pPr marL="514350" indent="-514350" eaLnBrk="1" hangingPunct="1">
              <a:buFont typeface="Wingdings" pitchFamily="2" charset="2"/>
              <a:buAutoNum type="arabicPeriod"/>
            </a:pPr>
            <a:r>
              <a:rPr lang="en-CA" sz="2400" dirty="0"/>
              <a:t>Caregiver capacity building support </a:t>
            </a:r>
          </a:p>
          <a:p>
            <a:pPr lvl="1" eaLnBrk="1" hangingPunct="1">
              <a:buFont typeface="Wingdings" panose="05000000000000000000" pitchFamily="2" charset="2"/>
              <a:buChar char="Ø"/>
            </a:pPr>
            <a:r>
              <a:rPr lang="en-CA" sz="2400" dirty="0"/>
              <a:t>Caregiver education/training/skill building (</a:t>
            </a:r>
            <a:r>
              <a:rPr lang="en-CA" sz="2400" dirty="0" err="1"/>
              <a:t>eg.</a:t>
            </a:r>
            <a:r>
              <a:rPr lang="en-CA" sz="2400" dirty="0"/>
              <a:t> Triple P Parenting)</a:t>
            </a:r>
          </a:p>
          <a:p>
            <a:pPr lvl="1" eaLnBrk="1" hangingPunct="1">
              <a:buFont typeface="Wingdings" panose="05000000000000000000" pitchFamily="2" charset="2"/>
              <a:buChar char="Ø"/>
            </a:pPr>
            <a:r>
              <a:rPr lang="en-CA" sz="2400" dirty="0"/>
              <a:t>Family Support Services (</a:t>
            </a:r>
            <a:r>
              <a:rPr lang="en-CA" sz="2400" dirty="0" err="1"/>
              <a:t>eg.</a:t>
            </a:r>
            <a:r>
              <a:rPr lang="en-CA" sz="2400" dirty="0"/>
              <a:t> Home visitation)</a:t>
            </a:r>
          </a:p>
          <a:p>
            <a:pPr lvl="1" eaLnBrk="1" hangingPunct="1">
              <a:buFont typeface="Wingdings" panose="05000000000000000000" pitchFamily="2" charset="2"/>
              <a:buChar char="Ø"/>
            </a:pPr>
            <a:endParaRPr lang="en-CA" sz="2000" dirty="0"/>
          </a:p>
        </p:txBody>
      </p:sp>
    </p:spTree>
    <p:custDataLst>
      <p:tags r:id="rId1"/>
    </p:custDataLst>
    <p:extLst>
      <p:ext uri="{BB962C8B-B14F-4D97-AF65-F5344CB8AC3E}">
        <p14:creationId xmlns:p14="http://schemas.microsoft.com/office/powerpoint/2010/main" val="32136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25635">
                                            <p:txEl>
                                              <p:pRg st="0" end="0"/>
                                            </p:txEl>
                                          </p:spTgt>
                                        </p:tgtEl>
                                        <p:attrNameLst>
                                          <p:attrName>style.visibility</p:attrName>
                                        </p:attrNameLst>
                                      </p:cBhvr>
                                      <p:to>
                                        <p:strVal val="visible"/>
                                      </p:to>
                                    </p:set>
                                    <p:animEffect transition="in" filter="wipe(down)">
                                      <p:cBhvr>
                                        <p:cTn id="7" dur="580">
                                          <p:stCondLst>
                                            <p:cond delay="0"/>
                                          </p:stCondLst>
                                        </p:cTn>
                                        <p:tgtEl>
                                          <p:spTgt spid="3525635">
                                            <p:txEl>
                                              <p:pRg st="0" end="0"/>
                                            </p:txEl>
                                          </p:spTgt>
                                        </p:tgtEl>
                                      </p:cBhvr>
                                    </p:animEffect>
                                    <p:anim calcmode="lin" valueType="num">
                                      <p:cBhvr>
                                        <p:cTn id="8" dur="1822" tmFilter="0,0; 0.14,0.36; 0.43,0.73; 0.71,0.91; 1.0,1.0">
                                          <p:stCondLst>
                                            <p:cond delay="0"/>
                                          </p:stCondLst>
                                        </p:cTn>
                                        <p:tgtEl>
                                          <p:spTgt spid="35256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6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6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6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6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635">
                                            <p:txEl>
                                              <p:pRg st="0" end="0"/>
                                            </p:txEl>
                                          </p:spTgt>
                                        </p:tgtEl>
                                      </p:cBhvr>
                                      <p:to x="100000" y="60000"/>
                                    </p:animScale>
                                    <p:animScale>
                                      <p:cBhvr>
                                        <p:cTn id="14" dur="166" decel="50000">
                                          <p:stCondLst>
                                            <p:cond delay="676"/>
                                          </p:stCondLst>
                                        </p:cTn>
                                        <p:tgtEl>
                                          <p:spTgt spid="3525635">
                                            <p:txEl>
                                              <p:pRg st="0" end="0"/>
                                            </p:txEl>
                                          </p:spTgt>
                                        </p:tgtEl>
                                      </p:cBhvr>
                                      <p:to x="100000" y="100000"/>
                                    </p:animScale>
                                    <p:animScale>
                                      <p:cBhvr>
                                        <p:cTn id="15" dur="26">
                                          <p:stCondLst>
                                            <p:cond delay="1312"/>
                                          </p:stCondLst>
                                        </p:cTn>
                                        <p:tgtEl>
                                          <p:spTgt spid="3525635">
                                            <p:txEl>
                                              <p:pRg st="0" end="0"/>
                                            </p:txEl>
                                          </p:spTgt>
                                        </p:tgtEl>
                                      </p:cBhvr>
                                      <p:to x="100000" y="80000"/>
                                    </p:animScale>
                                    <p:animScale>
                                      <p:cBhvr>
                                        <p:cTn id="16" dur="166" decel="50000">
                                          <p:stCondLst>
                                            <p:cond delay="1338"/>
                                          </p:stCondLst>
                                        </p:cTn>
                                        <p:tgtEl>
                                          <p:spTgt spid="3525635">
                                            <p:txEl>
                                              <p:pRg st="0" end="0"/>
                                            </p:txEl>
                                          </p:spTgt>
                                        </p:tgtEl>
                                      </p:cBhvr>
                                      <p:to x="100000" y="100000"/>
                                    </p:animScale>
                                    <p:animScale>
                                      <p:cBhvr>
                                        <p:cTn id="17" dur="26">
                                          <p:stCondLst>
                                            <p:cond delay="1642"/>
                                          </p:stCondLst>
                                        </p:cTn>
                                        <p:tgtEl>
                                          <p:spTgt spid="3525635">
                                            <p:txEl>
                                              <p:pRg st="0" end="0"/>
                                            </p:txEl>
                                          </p:spTgt>
                                        </p:tgtEl>
                                      </p:cBhvr>
                                      <p:to x="100000" y="90000"/>
                                    </p:animScale>
                                    <p:animScale>
                                      <p:cBhvr>
                                        <p:cTn id="18" dur="166" decel="50000">
                                          <p:stCondLst>
                                            <p:cond delay="1668"/>
                                          </p:stCondLst>
                                        </p:cTn>
                                        <p:tgtEl>
                                          <p:spTgt spid="3525635">
                                            <p:txEl>
                                              <p:pRg st="0" end="0"/>
                                            </p:txEl>
                                          </p:spTgt>
                                        </p:tgtEl>
                                      </p:cBhvr>
                                      <p:to x="100000" y="100000"/>
                                    </p:animScale>
                                    <p:animScale>
                                      <p:cBhvr>
                                        <p:cTn id="19" dur="26">
                                          <p:stCondLst>
                                            <p:cond delay="1808"/>
                                          </p:stCondLst>
                                        </p:cTn>
                                        <p:tgtEl>
                                          <p:spTgt spid="3525635">
                                            <p:txEl>
                                              <p:pRg st="0" end="0"/>
                                            </p:txEl>
                                          </p:spTgt>
                                        </p:tgtEl>
                                      </p:cBhvr>
                                      <p:to x="100000" y="95000"/>
                                    </p:animScale>
                                    <p:animScale>
                                      <p:cBhvr>
                                        <p:cTn id="20" dur="166" decel="50000">
                                          <p:stCondLst>
                                            <p:cond delay="1834"/>
                                          </p:stCondLst>
                                        </p:cTn>
                                        <p:tgtEl>
                                          <p:spTgt spid="352563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25635">
                                            <p:txEl>
                                              <p:pRg st="1" end="1"/>
                                            </p:txEl>
                                          </p:spTgt>
                                        </p:tgtEl>
                                        <p:attrNameLst>
                                          <p:attrName>style.visibility</p:attrName>
                                        </p:attrNameLst>
                                      </p:cBhvr>
                                      <p:to>
                                        <p:strVal val="visible"/>
                                      </p:to>
                                    </p:set>
                                    <p:animEffect transition="in" filter="wipe(down)">
                                      <p:cBhvr>
                                        <p:cTn id="23" dur="580">
                                          <p:stCondLst>
                                            <p:cond delay="0"/>
                                          </p:stCondLst>
                                        </p:cTn>
                                        <p:tgtEl>
                                          <p:spTgt spid="3525635">
                                            <p:txEl>
                                              <p:pRg st="1" end="1"/>
                                            </p:txEl>
                                          </p:spTgt>
                                        </p:tgtEl>
                                      </p:cBhvr>
                                    </p:animEffect>
                                    <p:anim calcmode="lin" valueType="num">
                                      <p:cBhvr>
                                        <p:cTn id="24" dur="1822" tmFilter="0,0; 0.14,0.36; 0.43,0.73; 0.71,0.91; 1.0,1.0">
                                          <p:stCondLst>
                                            <p:cond delay="0"/>
                                          </p:stCondLst>
                                        </p:cTn>
                                        <p:tgtEl>
                                          <p:spTgt spid="352563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563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563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563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563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5635">
                                            <p:txEl>
                                              <p:pRg st="1" end="1"/>
                                            </p:txEl>
                                          </p:spTgt>
                                        </p:tgtEl>
                                      </p:cBhvr>
                                      <p:to x="100000" y="60000"/>
                                    </p:animScale>
                                    <p:animScale>
                                      <p:cBhvr>
                                        <p:cTn id="30" dur="166" decel="50000">
                                          <p:stCondLst>
                                            <p:cond delay="676"/>
                                          </p:stCondLst>
                                        </p:cTn>
                                        <p:tgtEl>
                                          <p:spTgt spid="3525635">
                                            <p:txEl>
                                              <p:pRg st="1" end="1"/>
                                            </p:txEl>
                                          </p:spTgt>
                                        </p:tgtEl>
                                      </p:cBhvr>
                                      <p:to x="100000" y="100000"/>
                                    </p:animScale>
                                    <p:animScale>
                                      <p:cBhvr>
                                        <p:cTn id="31" dur="26">
                                          <p:stCondLst>
                                            <p:cond delay="1312"/>
                                          </p:stCondLst>
                                        </p:cTn>
                                        <p:tgtEl>
                                          <p:spTgt spid="3525635">
                                            <p:txEl>
                                              <p:pRg st="1" end="1"/>
                                            </p:txEl>
                                          </p:spTgt>
                                        </p:tgtEl>
                                      </p:cBhvr>
                                      <p:to x="100000" y="80000"/>
                                    </p:animScale>
                                    <p:animScale>
                                      <p:cBhvr>
                                        <p:cTn id="32" dur="166" decel="50000">
                                          <p:stCondLst>
                                            <p:cond delay="1338"/>
                                          </p:stCondLst>
                                        </p:cTn>
                                        <p:tgtEl>
                                          <p:spTgt spid="3525635">
                                            <p:txEl>
                                              <p:pRg st="1" end="1"/>
                                            </p:txEl>
                                          </p:spTgt>
                                        </p:tgtEl>
                                      </p:cBhvr>
                                      <p:to x="100000" y="100000"/>
                                    </p:animScale>
                                    <p:animScale>
                                      <p:cBhvr>
                                        <p:cTn id="33" dur="26">
                                          <p:stCondLst>
                                            <p:cond delay="1642"/>
                                          </p:stCondLst>
                                        </p:cTn>
                                        <p:tgtEl>
                                          <p:spTgt spid="3525635">
                                            <p:txEl>
                                              <p:pRg st="1" end="1"/>
                                            </p:txEl>
                                          </p:spTgt>
                                        </p:tgtEl>
                                      </p:cBhvr>
                                      <p:to x="100000" y="90000"/>
                                    </p:animScale>
                                    <p:animScale>
                                      <p:cBhvr>
                                        <p:cTn id="34" dur="166" decel="50000">
                                          <p:stCondLst>
                                            <p:cond delay="1668"/>
                                          </p:stCondLst>
                                        </p:cTn>
                                        <p:tgtEl>
                                          <p:spTgt spid="3525635">
                                            <p:txEl>
                                              <p:pRg st="1" end="1"/>
                                            </p:txEl>
                                          </p:spTgt>
                                        </p:tgtEl>
                                      </p:cBhvr>
                                      <p:to x="100000" y="100000"/>
                                    </p:animScale>
                                    <p:animScale>
                                      <p:cBhvr>
                                        <p:cTn id="35" dur="26">
                                          <p:stCondLst>
                                            <p:cond delay="1808"/>
                                          </p:stCondLst>
                                        </p:cTn>
                                        <p:tgtEl>
                                          <p:spTgt spid="3525635">
                                            <p:txEl>
                                              <p:pRg st="1" end="1"/>
                                            </p:txEl>
                                          </p:spTgt>
                                        </p:tgtEl>
                                      </p:cBhvr>
                                      <p:to x="100000" y="95000"/>
                                    </p:animScale>
                                    <p:animScale>
                                      <p:cBhvr>
                                        <p:cTn id="36" dur="166" decel="50000">
                                          <p:stCondLst>
                                            <p:cond delay="1834"/>
                                          </p:stCondLst>
                                        </p:cTn>
                                        <p:tgtEl>
                                          <p:spTgt spid="352563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25635">
                                            <p:txEl>
                                              <p:pRg st="3" end="3"/>
                                            </p:txEl>
                                          </p:spTgt>
                                        </p:tgtEl>
                                        <p:attrNameLst>
                                          <p:attrName>style.visibility</p:attrName>
                                        </p:attrNameLst>
                                      </p:cBhvr>
                                      <p:to>
                                        <p:strVal val="visible"/>
                                      </p:to>
                                    </p:set>
                                    <p:animEffect transition="in" filter="wipe(down)">
                                      <p:cBhvr>
                                        <p:cTn id="39" dur="580">
                                          <p:stCondLst>
                                            <p:cond delay="0"/>
                                          </p:stCondLst>
                                        </p:cTn>
                                        <p:tgtEl>
                                          <p:spTgt spid="3525635">
                                            <p:txEl>
                                              <p:pRg st="3" end="3"/>
                                            </p:txEl>
                                          </p:spTgt>
                                        </p:tgtEl>
                                      </p:cBhvr>
                                    </p:animEffect>
                                    <p:anim calcmode="lin" valueType="num">
                                      <p:cBhvr>
                                        <p:cTn id="40" dur="1822" tmFilter="0,0; 0.14,0.36; 0.43,0.73; 0.71,0.91; 1.0,1.0">
                                          <p:stCondLst>
                                            <p:cond delay="0"/>
                                          </p:stCondLst>
                                        </p:cTn>
                                        <p:tgtEl>
                                          <p:spTgt spid="3525635">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5635">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5635">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5635">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5635">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5635">
                                            <p:txEl>
                                              <p:pRg st="3" end="3"/>
                                            </p:txEl>
                                          </p:spTgt>
                                        </p:tgtEl>
                                      </p:cBhvr>
                                      <p:to x="100000" y="60000"/>
                                    </p:animScale>
                                    <p:animScale>
                                      <p:cBhvr>
                                        <p:cTn id="46" dur="166" decel="50000">
                                          <p:stCondLst>
                                            <p:cond delay="676"/>
                                          </p:stCondLst>
                                        </p:cTn>
                                        <p:tgtEl>
                                          <p:spTgt spid="3525635">
                                            <p:txEl>
                                              <p:pRg st="3" end="3"/>
                                            </p:txEl>
                                          </p:spTgt>
                                        </p:tgtEl>
                                      </p:cBhvr>
                                      <p:to x="100000" y="100000"/>
                                    </p:animScale>
                                    <p:animScale>
                                      <p:cBhvr>
                                        <p:cTn id="47" dur="26">
                                          <p:stCondLst>
                                            <p:cond delay="1312"/>
                                          </p:stCondLst>
                                        </p:cTn>
                                        <p:tgtEl>
                                          <p:spTgt spid="3525635">
                                            <p:txEl>
                                              <p:pRg st="3" end="3"/>
                                            </p:txEl>
                                          </p:spTgt>
                                        </p:tgtEl>
                                      </p:cBhvr>
                                      <p:to x="100000" y="80000"/>
                                    </p:animScale>
                                    <p:animScale>
                                      <p:cBhvr>
                                        <p:cTn id="48" dur="166" decel="50000">
                                          <p:stCondLst>
                                            <p:cond delay="1338"/>
                                          </p:stCondLst>
                                        </p:cTn>
                                        <p:tgtEl>
                                          <p:spTgt spid="3525635">
                                            <p:txEl>
                                              <p:pRg st="3" end="3"/>
                                            </p:txEl>
                                          </p:spTgt>
                                        </p:tgtEl>
                                      </p:cBhvr>
                                      <p:to x="100000" y="100000"/>
                                    </p:animScale>
                                    <p:animScale>
                                      <p:cBhvr>
                                        <p:cTn id="49" dur="26">
                                          <p:stCondLst>
                                            <p:cond delay="1642"/>
                                          </p:stCondLst>
                                        </p:cTn>
                                        <p:tgtEl>
                                          <p:spTgt spid="3525635">
                                            <p:txEl>
                                              <p:pRg st="3" end="3"/>
                                            </p:txEl>
                                          </p:spTgt>
                                        </p:tgtEl>
                                      </p:cBhvr>
                                      <p:to x="100000" y="90000"/>
                                    </p:animScale>
                                    <p:animScale>
                                      <p:cBhvr>
                                        <p:cTn id="50" dur="166" decel="50000">
                                          <p:stCondLst>
                                            <p:cond delay="1668"/>
                                          </p:stCondLst>
                                        </p:cTn>
                                        <p:tgtEl>
                                          <p:spTgt spid="3525635">
                                            <p:txEl>
                                              <p:pRg st="3" end="3"/>
                                            </p:txEl>
                                          </p:spTgt>
                                        </p:tgtEl>
                                      </p:cBhvr>
                                      <p:to x="100000" y="100000"/>
                                    </p:animScale>
                                    <p:animScale>
                                      <p:cBhvr>
                                        <p:cTn id="51" dur="26">
                                          <p:stCondLst>
                                            <p:cond delay="1808"/>
                                          </p:stCondLst>
                                        </p:cTn>
                                        <p:tgtEl>
                                          <p:spTgt spid="3525635">
                                            <p:txEl>
                                              <p:pRg st="3" end="3"/>
                                            </p:txEl>
                                          </p:spTgt>
                                        </p:tgtEl>
                                      </p:cBhvr>
                                      <p:to x="100000" y="95000"/>
                                    </p:animScale>
                                    <p:animScale>
                                      <p:cBhvr>
                                        <p:cTn id="52" dur="166" decel="50000">
                                          <p:stCondLst>
                                            <p:cond delay="1834"/>
                                          </p:stCondLst>
                                        </p:cTn>
                                        <p:tgtEl>
                                          <p:spTgt spid="3525635">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25635">
                                            <p:txEl>
                                              <p:pRg st="4" end="4"/>
                                            </p:txEl>
                                          </p:spTgt>
                                        </p:tgtEl>
                                        <p:attrNameLst>
                                          <p:attrName>style.visibility</p:attrName>
                                        </p:attrNameLst>
                                      </p:cBhvr>
                                      <p:to>
                                        <p:strVal val="visible"/>
                                      </p:to>
                                    </p:set>
                                    <p:animEffect transition="in" filter="wipe(down)">
                                      <p:cBhvr>
                                        <p:cTn id="55" dur="580">
                                          <p:stCondLst>
                                            <p:cond delay="0"/>
                                          </p:stCondLst>
                                        </p:cTn>
                                        <p:tgtEl>
                                          <p:spTgt spid="3525635">
                                            <p:txEl>
                                              <p:pRg st="4" end="4"/>
                                            </p:txEl>
                                          </p:spTgt>
                                        </p:tgtEl>
                                      </p:cBhvr>
                                    </p:animEffect>
                                    <p:anim calcmode="lin" valueType="num">
                                      <p:cBhvr>
                                        <p:cTn id="56" dur="1822" tmFilter="0,0; 0.14,0.36; 0.43,0.73; 0.71,0.91; 1.0,1.0">
                                          <p:stCondLst>
                                            <p:cond delay="0"/>
                                          </p:stCondLst>
                                        </p:cTn>
                                        <p:tgtEl>
                                          <p:spTgt spid="352563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2563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2563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2563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2563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525635">
                                            <p:txEl>
                                              <p:pRg st="4" end="4"/>
                                            </p:txEl>
                                          </p:spTgt>
                                        </p:tgtEl>
                                      </p:cBhvr>
                                      <p:to x="100000" y="60000"/>
                                    </p:animScale>
                                    <p:animScale>
                                      <p:cBhvr>
                                        <p:cTn id="62" dur="166" decel="50000">
                                          <p:stCondLst>
                                            <p:cond delay="676"/>
                                          </p:stCondLst>
                                        </p:cTn>
                                        <p:tgtEl>
                                          <p:spTgt spid="3525635">
                                            <p:txEl>
                                              <p:pRg st="4" end="4"/>
                                            </p:txEl>
                                          </p:spTgt>
                                        </p:tgtEl>
                                      </p:cBhvr>
                                      <p:to x="100000" y="100000"/>
                                    </p:animScale>
                                    <p:animScale>
                                      <p:cBhvr>
                                        <p:cTn id="63" dur="26">
                                          <p:stCondLst>
                                            <p:cond delay="1312"/>
                                          </p:stCondLst>
                                        </p:cTn>
                                        <p:tgtEl>
                                          <p:spTgt spid="3525635">
                                            <p:txEl>
                                              <p:pRg st="4" end="4"/>
                                            </p:txEl>
                                          </p:spTgt>
                                        </p:tgtEl>
                                      </p:cBhvr>
                                      <p:to x="100000" y="80000"/>
                                    </p:animScale>
                                    <p:animScale>
                                      <p:cBhvr>
                                        <p:cTn id="64" dur="166" decel="50000">
                                          <p:stCondLst>
                                            <p:cond delay="1338"/>
                                          </p:stCondLst>
                                        </p:cTn>
                                        <p:tgtEl>
                                          <p:spTgt spid="3525635">
                                            <p:txEl>
                                              <p:pRg st="4" end="4"/>
                                            </p:txEl>
                                          </p:spTgt>
                                        </p:tgtEl>
                                      </p:cBhvr>
                                      <p:to x="100000" y="100000"/>
                                    </p:animScale>
                                    <p:animScale>
                                      <p:cBhvr>
                                        <p:cTn id="65" dur="26">
                                          <p:stCondLst>
                                            <p:cond delay="1642"/>
                                          </p:stCondLst>
                                        </p:cTn>
                                        <p:tgtEl>
                                          <p:spTgt spid="3525635">
                                            <p:txEl>
                                              <p:pRg st="4" end="4"/>
                                            </p:txEl>
                                          </p:spTgt>
                                        </p:tgtEl>
                                      </p:cBhvr>
                                      <p:to x="100000" y="90000"/>
                                    </p:animScale>
                                    <p:animScale>
                                      <p:cBhvr>
                                        <p:cTn id="66" dur="166" decel="50000">
                                          <p:stCondLst>
                                            <p:cond delay="1668"/>
                                          </p:stCondLst>
                                        </p:cTn>
                                        <p:tgtEl>
                                          <p:spTgt spid="3525635">
                                            <p:txEl>
                                              <p:pRg st="4" end="4"/>
                                            </p:txEl>
                                          </p:spTgt>
                                        </p:tgtEl>
                                      </p:cBhvr>
                                      <p:to x="100000" y="100000"/>
                                    </p:animScale>
                                    <p:animScale>
                                      <p:cBhvr>
                                        <p:cTn id="67" dur="26">
                                          <p:stCondLst>
                                            <p:cond delay="1808"/>
                                          </p:stCondLst>
                                        </p:cTn>
                                        <p:tgtEl>
                                          <p:spTgt spid="3525635">
                                            <p:txEl>
                                              <p:pRg st="4" end="4"/>
                                            </p:txEl>
                                          </p:spTgt>
                                        </p:tgtEl>
                                      </p:cBhvr>
                                      <p:to x="100000" y="95000"/>
                                    </p:animScale>
                                    <p:animScale>
                                      <p:cBhvr>
                                        <p:cTn id="68" dur="166" decel="50000">
                                          <p:stCondLst>
                                            <p:cond delay="1834"/>
                                          </p:stCondLst>
                                        </p:cTn>
                                        <p:tgtEl>
                                          <p:spTgt spid="3525635">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525635">
                                            <p:txEl>
                                              <p:pRg st="5" end="5"/>
                                            </p:txEl>
                                          </p:spTgt>
                                        </p:tgtEl>
                                        <p:attrNameLst>
                                          <p:attrName>style.visibility</p:attrName>
                                        </p:attrNameLst>
                                      </p:cBhvr>
                                      <p:to>
                                        <p:strVal val="visible"/>
                                      </p:to>
                                    </p:set>
                                    <p:animEffect transition="in" filter="wipe(down)">
                                      <p:cBhvr>
                                        <p:cTn id="71" dur="580">
                                          <p:stCondLst>
                                            <p:cond delay="0"/>
                                          </p:stCondLst>
                                        </p:cTn>
                                        <p:tgtEl>
                                          <p:spTgt spid="3525635">
                                            <p:txEl>
                                              <p:pRg st="5" end="5"/>
                                            </p:txEl>
                                          </p:spTgt>
                                        </p:tgtEl>
                                      </p:cBhvr>
                                    </p:animEffect>
                                    <p:anim calcmode="lin" valueType="num">
                                      <p:cBhvr>
                                        <p:cTn id="72" dur="1822" tmFilter="0,0; 0.14,0.36; 0.43,0.73; 0.71,0.91; 1.0,1.0">
                                          <p:stCondLst>
                                            <p:cond delay="0"/>
                                          </p:stCondLst>
                                        </p:cTn>
                                        <p:tgtEl>
                                          <p:spTgt spid="352563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2563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2563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2563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2563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525635">
                                            <p:txEl>
                                              <p:pRg st="5" end="5"/>
                                            </p:txEl>
                                          </p:spTgt>
                                        </p:tgtEl>
                                      </p:cBhvr>
                                      <p:to x="100000" y="60000"/>
                                    </p:animScale>
                                    <p:animScale>
                                      <p:cBhvr>
                                        <p:cTn id="78" dur="166" decel="50000">
                                          <p:stCondLst>
                                            <p:cond delay="676"/>
                                          </p:stCondLst>
                                        </p:cTn>
                                        <p:tgtEl>
                                          <p:spTgt spid="3525635">
                                            <p:txEl>
                                              <p:pRg st="5" end="5"/>
                                            </p:txEl>
                                          </p:spTgt>
                                        </p:tgtEl>
                                      </p:cBhvr>
                                      <p:to x="100000" y="100000"/>
                                    </p:animScale>
                                    <p:animScale>
                                      <p:cBhvr>
                                        <p:cTn id="79" dur="26">
                                          <p:stCondLst>
                                            <p:cond delay="1312"/>
                                          </p:stCondLst>
                                        </p:cTn>
                                        <p:tgtEl>
                                          <p:spTgt spid="3525635">
                                            <p:txEl>
                                              <p:pRg st="5" end="5"/>
                                            </p:txEl>
                                          </p:spTgt>
                                        </p:tgtEl>
                                      </p:cBhvr>
                                      <p:to x="100000" y="80000"/>
                                    </p:animScale>
                                    <p:animScale>
                                      <p:cBhvr>
                                        <p:cTn id="80" dur="166" decel="50000">
                                          <p:stCondLst>
                                            <p:cond delay="1338"/>
                                          </p:stCondLst>
                                        </p:cTn>
                                        <p:tgtEl>
                                          <p:spTgt spid="3525635">
                                            <p:txEl>
                                              <p:pRg st="5" end="5"/>
                                            </p:txEl>
                                          </p:spTgt>
                                        </p:tgtEl>
                                      </p:cBhvr>
                                      <p:to x="100000" y="100000"/>
                                    </p:animScale>
                                    <p:animScale>
                                      <p:cBhvr>
                                        <p:cTn id="81" dur="26">
                                          <p:stCondLst>
                                            <p:cond delay="1642"/>
                                          </p:stCondLst>
                                        </p:cTn>
                                        <p:tgtEl>
                                          <p:spTgt spid="3525635">
                                            <p:txEl>
                                              <p:pRg st="5" end="5"/>
                                            </p:txEl>
                                          </p:spTgt>
                                        </p:tgtEl>
                                      </p:cBhvr>
                                      <p:to x="100000" y="90000"/>
                                    </p:animScale>
                                    <p:animScale>
                                      <p:cBhvr>
                                        <p:cTn id="82" dur="166" decel="50000">
                                          <p:stCondLst>
                                            <p:cond delay="1668"/>
                                          </p:stCondLst>
                                        </p:cTn>
                                        <p:tgtEl>
                                          <p:spTgt spid="3525635">
                                            <p:txEl>
                                              <p:pRg st="5" end="5"/>
                                            </p:txEl>
                                          </p:spTgt>
                                        </p:tgtEl>
                                      </p:cBhvr>
                                      <p:to x="100000" y="100000"/>
                                    </p:animScale>
                                    <p:animScale>
                                      <p:cBhvr>
                                        <p:cTn id="83" dur="26">
                                          <p:stCondLst>
                                            <p:cond delay="1808"/>
                                          </p:stCondLst>
                                        </p:cTn>
                                        <p:tgtEl>
                                          <p:spTgt spid="3525635">
                                            <p:txEl>
                                              <p:pRg st="5" end="5"/>
                                            </p:txEl>
                                          </p:spTgt>
                                        </p:tgtEl>
                                      </p:cBhvr>
                                      <p:to x="100000" y="95000"/>
                                    </p:animScale>
                                    <p:animScale>
                                      <p:cBhvr>
                                        <p:cTn id="84" dur="166" decel="50000">
                                          <p:stCondLst>
                                            <p:cond delay="1834"/>
                                          </p:stCondLst>
                                        </p:cTn>
                                        <p:tgtEl>
                                          <p:spTgt spid="352563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pPr algn="ctr" eaLnBrk="1" hangingPunct="1"/>
            <a:r>
              <a:rPr lang="en-US" sz="4000" b="1" dirty="0">
                <a:solidFill>
                  <a:schemeClr val="hlink"/>
                </a:solidFill>
              </a:rPr>
              <a:t>Outcome and Performance Measurement</a:t>
            </a:r>
            <a:endParaRPr lang="en-CA" sz="4000" b="1" dirty="0">
              <a:solidFill>
                <a:schemeClr val="hlink"/>
              </a:solidFill>
            </a:endParaRPr>
          </a:p>
        </p:txBody>
      </p:sp>
      <p:sp>
        <p:nvSpPr>
          <p:cNvPr id="3525635" name="Rectangle 3"/>
          <p:cNvSpPr>
            <a:spLocks noGrp="1" noChangeArrowheads="1"/>
          </p:cNvSpPr>
          <p:nvPr>
            <p:ph type="body" idx="1"/>
          </p:nvPr>
        </p:nvSpPr>
        <p:spPr>
          <a:xfrm>
            <a:off x="457200" y="1828800"/>
            <a:ext cx="8458200" cy="4191000"/>
          </a:xfrm>
        </p:spPr>
        <p:txBody>
          <a:bodyPr/>
          <a:lstStyle/>
          <a:p>
            <a:pPr eaLnBrk="1" hangingPunct="1">
              <a:buFont typeface="Wingdings" pitchFamily="2" charset="2"/>
              <a:buNone/>
            </a:pPr>
            <a:r>
              <a:rPr lang="en-CA" sz="2400" dirty="0">
                <a:solidFill>
                  <a:schemeClr val="tx2">
                    <a:lumMod val="75000"/>
                  </a:schemeClr>
                </a:solidFill>
              </a:rPr>
              <a:t>CORE SERVICE DELIVERY DOMAINS… continued p. 14</a:t>
            </a:r>
          </a:p>
          <a:p>
            <a:pPr lvl="1" eaLnBrk="1" hangingPunct="1">
              <a:buFont typeface="Wingdings" panose="05000000000000000000" pitchFamily="2" charset="2"/>
              <a:buChar char="Ø"/>
            </a:pPr>
            <a:endParaRPr lang="en-CA" sz="2000" dirty="0"/>
          </a:p>
          <a:p>
            <a:pPr marL="0" indent="0" eaLnBrk="1" hangingPunct="1">
              <a:buNone/>
            </a:pPr>
            <a:r>
              <a:rPr lang="en-CA" sz="2400" dirty="0"/>
              <a:t>3. Social connections and support</a:t>
            </a:r>
          </a:p>
          <a:p>
            <a:pPr eaLnBrk="1" hangingPunct="1">
              <a:buFont typeface="Wingdings" panose="05000000000000000000" pitchFamily="2" charset="2"/>
              <a:buChar char="Ø"/>
            </a:pPr>
            <a:r>
              <a:rPr lang="en-CA" sz="2400" dirty="0"/>
              <a:t>Social connections and support (</a:t>
            </a:r>
            <a:r>
              <a:rPr lang="en-CA" sz="2400" dirty="0" err="1"/>
              <a:t>eg.</a:t>
            </a:r>
            <a:r>
              <a:rPr lang="en-CA" sz="2400" dirty="0"/>
              <a:t> Provide opportunities for social support)</a:t>
            </a:r>
          </a:p>
          <a:p>
            <a:pPr eaLnBrk="1" hangingPunct="1">
              <a:buFont typeface="Wingdings" panose="05000000000000000000" pitchFamily="2" charset="2"/>
              <a:buChar char="Ø"/>
            </a:pPr>
            <a:r>
              <a:rPr lang="en-CA" sz="2400" dirty="0"/>
              <a:t>Information, referral, and coordination services (</a:t>
            </a:r>
            <a:r>
              <a:rPr lang="en-CA" sz="2400" dirty="0" err="1"/>
              <a:t>eg.</a:t>
            </a:r>
            <a:r>
              <a:rPr lang="en-CA" sz="2400" dirty="0"/>
              <a:t> Navigating service systems)</a:t>
            </a:r>
          </a:p>
          <a:p>
            <a:pPr eaLnBrk="1" hangingPunct="1">
              <a:buFont typeface="Wingdings" panose="05000000000000000000" pitchFamily="2" charset="2"/>
              <a:buChar char="Ø"/>
            </a:pPr>
            <a:r>
              <a:rPr lang="en-CA" sz="2400" dirty="0"/>
              <a:t>Community capacity building (</a:t>
            </a:r>
            <a:r>
              <a:rPr lang="en-CA" sz="2400" dirty="0" err="1"/>
              <a:t>eg.</a:t>
            </a:r>
            <a:r>
              <a:rPr lang="en-CA" sz="2400" dirty="0"/>
              <a:t> Support community capacity to promote family well-being and resiliency)</a:t>
            </a:r>
          </a:p>
        </p:txBody>
      </p:sp>
    </p:spTree>
    <p:custDataLst>
      <p:tags r:id="rId1"/>
    </p:custDataLst>
    <p:extLst>
      <p:ext uri="{BB962C8B-B14F-4D97-AF65-F5344CB8AC3E}">
        <p14:creationId xmlns:p14="http://schemas.microsoft.com/office/powerpoint/2010/main" val="21833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25635">
                                            <p:txEl>
                                              <p:pRg st="0" end="0"/>
                                            </p:txEl>
                                          </p:spTgt>
                                        </p:tgtEl>
                                        <p:attrNameLst>
                                          <p:attrName>style.visibility</p:attrName>
                                        </p:attrNameLst>
                                      </p:cBhvr>
                                      <p:to>
                                        <p:strVal val="visible"/>
                                      </p:to>
                                    </p:set>
                                    <p:animEffect transition="in" filter="wipe(down)">
                                      <p:cBhvr>
                                        <p:cTn id="7" dur="580">
                                          <p:stCondLst>
                                            <p:cond delay="0"/>
                                          </p:stCondLst>
                                        </p:cTn>
                                        <p:tgtEl>
                                          <p:spTgt spid="3525635">
                                            <p:txEl>
                                              <p:pRg st="0" end="0"/>
                                            </p:txEl>
                                          </p:spTgt>
                                        </p:tgtEl>
                                      </p:cBhvr>
                                    </p:animEffect>
                                    <p:anim calcmode="lin" valueType="num">
                                      <p:cBhvr>
                                        <p:cTn id="8" dur="1822" tmFilter="0,0; 0.14,0.36; 0.43,0.73; 0.71,0.91; 1.0,1.0">
                                          <p:stCondLst>
                                            <p:cond delay="0"/>
                                          </p:stCondLst>
                                        </p:cTn>
                                        <p:tgtEl>
                                          <p:spTgt spid="35256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6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6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6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6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635">
                                            <p:txEl>
                                              <p:pRg st="0" end="0"/>
                                            </p:txEl>
                                          </p:spTgt>
                                        </p:tgtEl>
                                      </p:cBhvr>
                                      <p:to x="100000" y="60000"/>
                                    </p:animScale>
                                    <p:animScale>
                                      <p:cBhvr>
                                        <p:cTn id="14" dur="166" decel="50000">
                                          <p:stCondLst>
                                            <p:cond delay="676"/>
                                          </p:stCondLst>
                                        </p:cTn>
                                        <p:tgtEl>
                                          <p:spTgt spid="3525635">
                                            <p:txEl>
                                              <p:pRg st="0" end="0"/>
                                            </p:txEl>
                                          </p:spTgt>
                                        </p:tgtEl>
                                      </p:cBhvr>
                                      <p:to x="100000" y="100000"/>
                                    </p:animScale>
                                    <p:animScale>
                                      <p:cBhvr>
                                        <p:cTn id="15" dur="26">
                                          <p:stCondLst>
                                            <p:cond delay="1312"/>
                                          </p:stCondLst>
                                        </p:cTn>
                                        <p:tgtEl>
                                          <p:spTgt spid="3525635">
                                            <p:txEl>
                                              <p:pRg st="0" end="0"/>
                                            </p:txEl>
                                          </p:spTgt>
                                        </p:tgtEl>
                                      </p:cBhvr>
                                      <p:to x="100000" y="80000"/>
                                    </p:animScale>
                                    <p:animScale>
                                      <p:cBhvr>
                                        <p:cTn id="16" dur="166" decel="50000">
                                          <p:stCondLst>
                                            <p:cond delay="1338"/>
                                          </p:stCondLst>
                                        </p:cTn>
                                        <p:tgtEl>
                                          <p:spTgt spid="3525635">
                                            <p:txEl>
                                              <p:pRg st="0" end="0"/>
                                            </p:txEl>
                                          </p:spTgt>
                                        </p:tgtEl>
                                      </p:cBhvr>
                                      <p:to x="100000" y="100000"/>
                                    </p:animScale>
                                    <p:animScale>
                                      <p:cBhvr>
                                        <p:cTn id="17" dur="26">
                                          <p:stCondLst>
                                            <p:cond delay="1642"/>
                                          </p:stCondLst>
                                        </p:cTn>
                                        <p:tgtEl>
                                          <p:spTgt spid="3525635">
                                            <p:txEl>
                                              <p:pRg st="0" end="0"/>
                                            </p:txEl>
                                          </p:spTgt>
                                        </p:tgtEl>
                                      </p:cBhvr>
                                      <p:to x="100000" y="90000"/>
                                    </p:animScale>
                                    <p:animScale>
                                      <p:cBhvr>
                                        <p:cTn id="18" dur="166" decel="50000">
                                          <p:stCondLst>
                                            <p:cond delay="1668"/>
                                          </p:stCondLst>
                                        </p:cTn>
                                        <p:tgtEl>
                                          <p:spTgt spid="3525635">
                                            <p:txEl>
                                              <p:pRg st="0" end="0"/>
                                            </p:txEl>
                                          </p:spTgt>
                                        </p:tgtEl>
                                      </p:cBhvr>
                                      <p:to x="100000" y="100000"/>
                                    </p:animScale>
                                    <p:animScale>
                                      <p:cBhvr>
                                        <p:cTn id="19" dur="26">
                                          <p:stCondLst>
                                            <p:cond delay="1808"/>
                                          </p:stCondLst>
                                        </p:cTn>
                                        <p:tgtEl>
                                          <p:spTgt spid="3525635">
                                            <p:txEl>
                                              <p:pRg st="0" end="0"/>
                                            </p:txEl>
                                          </p:spTgt>
                                        </p:tgtEl>
                                      </p:cBhvr>
                                      <p:to x="100000" y="95000"/>
                                    </p:animScale>
                                    <p:animScale>
                                      <p:cBhvr>
                                        <p:cTn id="20" dur="166" decel="50000">
                                          <p:stCondLst>
                                            <p:cond delay="1834"/>
                                          </p:stCondLst>
                                        </p:cTn>
                                        <p:tgtEl>
                                          <p:spTgt spid="352563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25635">
                                            <p:txEl>
                                              <p:pRg st="2" end="2"/>
                                            </p:txEl>
                                          </p:spTgt>
                                        </p:tgtEl>
                                        <p:attrNameLst>
                                          <p:attrName>style.visibility</p:attrName>
                                        </p:attrNameLst>
                                      </p:cBhvr>
                                      <p:to>
                                        <p:strVal val="visible"/>
                                      </p:to>
                                    </p:set>
                                    <p:animEffect transition="in" filter="wipe(down)">
                                      <p:cBhvr>
                                        <p:cTn id="23" dur="580">
                                          <p:stCondLst>
                                            <p:cond delay="0"/>
                                          </p:stCondLst>
                                        </p:cTn>
                                        <p:tgtEl>
                                          <p:spTgt spid="3525635">
                                            <p:txEl>
                                              <p:pRg st="2" end="2"/>
                                            </p:txEl>
                                          </p:spTgt>
                                        </p:tgtEl>
                                      </p:cBhvr>
                                    </p:animEffect>
                                    <p:anim calcmode="lin" valueType="num">
                                      <p:cBhvr>
                                        <p:cTn id="24" dur="1822" tmFilter="0,0; 0.14,0.36; 0.43,0.73; 0.71,0.91; 1.0,1.0">
                                          <p:stCondLst>
                                            <p:cond delay="0"/>
                                          </p:stCondLst>
                                        </p:cTn>
                                        <p:tgtEl>
                                          <p:spTgt spid="3525635">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5635">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5635">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5635">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5635">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5635">
                                            <p:txEl>
                                              <p:pRg st="2" end="2"/>
                                            </p:txEl>
                                          </p:spTgt>
                                        </p:tgtEl>
                                      </p:cBhvr>
                                      <p:to x="100000" y="60000"/>
                                    </p:animScale>
                                    <p:animScale>
                                      <p:cBhvr>
                                        <p:cTn id="30" dur="166" decel="50000">
                                          <p:stCondLst>
                                            <p:cond delay="676"/>
                                          </p:stCondLst>
                                        </p:cTn>
                                        <p:tgtEl>
                                          <p:spTgt spid="3525635">
                                            <p:txEl>
                                              <p:pRg st="2" end="2"/>
                                            </p:txEl>
                                          </p:spTgt>
                                        </p:tgtEl>
                                      </p:cBhvr>
                                      <p:to x="100000" y="100000"/>
                                    </p:animScale>
                                    <p:animScale>
                                      <p:cBhvr>
                                        <p:cTn id="31" dur="26">
                                          <p:stCondLst>
                                            <p:cond delay="1312"/>
                                          </p:stCondLst>
                                        </p:cTn>
                                        <p:tgtEl>
                                          <p:spTgt spid="3525635">
                                            <p:txEl>
                                              <p:pRg st="2" end="2"/>
                                            </p:txEl>
                                          </p:spTgt>
                                        </p:tgtEl>
                                      </p:cBhvr>
                                      <p:to x="100000" y="80000"/>
                                    </p:animScale>
                                    <p:animScale>
                                      <p:cBhvr>
                                        <p:cTn id="32" dur="166" decel="50000">
                                          <p:stCondLst>
                                            <p:cond delay="1338"/>
                                          </p:stCondLst>
                                        </p:cTn>
                                        <p:tgtEl>
                                          <p:spTgt spid="3525635">
                                            <p:txEl>
                                              <p:pRg st="2" end="2"/>
                                            </p:txEl>
                                          </p:spTgt>
                                        </p:tgtEl>
                                      </p:cBhvr>
                                      <p:to x="100000" y="100000"/>
                                    </p:animScale>
                                    <p:animScale>
                                      <p:cBhvr>
                                        <p:cTn id="33" dur="26">
                                          <p:stCondLst>
                                            <p:cond delay="1642"/>
                                          </p:stCondLst>
                                        </p:cTn>
                                        <p:tgtEl>
                                          <p:spTgt spid="3525635">
                                            <p:txEl>
                                              <p:pRg st="2" end="2"/>
                                            </p:txEl>
                                          </p:spTgt>
                                        </p:tgtEl>
                                      </p:cBhvr>
                                      <p:to x="100000" y="90000"/>
                                    </p:animScale>
                                    <p:animScale>
                                      <p:cBhvr>
                                        <p:cTn id="34" dur="166" decel="50000">
                                          <p:stCondLst>
                                            <p:cond delay="1668"/>
                                          </p:stCondLst>
                                        </p:cTn>
                                        <p:tgtEl>
                                          <p:spTgt spid="3525635">
                                            <p:txEl>
                                              <p:pRg st="2" end="2"/>
                                            </p:txEl>
                                          </p:spTgt>
                                        </p:tgtEl>
                                      </p:cBhvr>
                                      <p:to x="100000" y="100000"/>
                                    </p:animScale>
                                    <p:animScale>
                                      <p:cBhvr>
                                        <p:cTn id="35" dur="26">
                                          <p:stCondLst>
                                            <p:cond delay="1808"/>
                                          </p:stCondLst>
                                        </p:cTn>
                                        <p:tgtEl>
                                          <p:spTgt spid="3525635">
                                            <p:txEl>
                                              <p:pRg st="2" end="2"/>
                                            </p:txEl>
                                          </p:spTgt>
                                        </p:tgtEl>
                                      </p:cBhvr>
                                      <p:to x="100000" y="95000"/>
                                    </p:animScale>
                                    <p:animScale>
                                      <p:cBhvr>
                                        <p:cTn id="36" dur="166" decel="50000">
                                          <p:stCondLst>
                                            <p:cond delay="1834"/>
                                          </p:stCondLst>
                                        </p:cTn>
                                        <p:tgtEl>
                                          <p:spTgt spid="3525635">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25635">
                                            <p:txEl>
                                              <p:pRg st="3" end="3"/>
                                            </p:txEl>
                                          </p:spTgt>
                                        </p:tgtEl>
                                        <p:attrNameLst>
                                          <p:attrName>style.visibility</p:attrName>
                                        </p:attrNameLst>
                                      </p:cBhvr>
                                      <p:to>
                                        <p:strVal val="visible"/>
                                      </p:to>
                                    </p:set>
                                    <p:animEffect transition="in" filter="wipe(down)">
                                      <p:cBhvr>
                                        <p:cTn id="39" dur="580">
                                          <p:stCondLst>
                                            <p:cond delay="0"/>
                                          </p:stCondLst>
                                        </p:cTn>
                                        <p:tgtEl>
                                          <p:spTgt spid="3525635">
                                            <p:txEl>
                                              <p:pRg st="3" end="3"/>
                                            </p:txEl>
                                          </p:spTgt>
                                        </p:tgtEl>
                                      </p:cBhvr>
                                    </p:animEffect>
                                    <p:anim calcmode="lin" valueType="num">
                                      <p:cBhvr>
                                        <p:cTn id="40" dur="1822" tmFilter="0,0; 0.14,0.36; 0.43,0.73; 0.71,0.91; 1.0,1.0">
                                          <p:stCondLst>
                                            <p:cond delay="0"/>
                                          </p:stCondLst>
                                        </p:cTn>
                                        <p:tgtEl>
                                          <p:spTgt spid="3525635">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5635">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5635">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5635">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5635">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5635">
                                            <p:txEl>
                                              <p:pRg st="3" end="3"/>
                                            </p:txEl>
                                          </p:spTgt>
                                        </p:tgtEl>
                                      </p:cBhvr>
                                      <p:to x="100000" y="60000"/>
                                    </p:animScale>
                                    <p:animScale>
                                      <p:cBhvr>
                                        <p:cTn id="46" dur="166" decel="50000">
                                          <p:stCondLst>
                                            <p:cond delay="676"/>
                                          </p:stCondLst>
                                        </p:cTn>
                                        <p:tgtEl>
                                          <p:spTgt spid="3525635">
                                            <p:txEl>
                                              <p:pRg st="3" end="3"/>
                                            </p:txEl>
                                          </p:spTgt>
                                        </p:tgtEl>
                                      </p:cBhvr>
                                      <p:to x="100000" y="100000"/>
                                    </p:animScale>
                                    <p:animScale>
                                      <p:cBhvr>
                                        <p:cTn id="47" dur="26">
                                          <p:stCondLst>
                                            <p:cond delay="1312"/>
                                          </p:stCondLst>
                                        </p:cTn>
                                        <p:tgtEl>
                                          <p:spTgt spid="3525635">
                                            <p:txEl>
                                              <p:pRg st="3" end="3"/>
                                            </p:txEl>
                                          </p:spTgt>
                                        </p:tgtEl>
                                      </p:cBhvr>
                                      <p:to x="100000" y="80000"/>
                                    </p:animScale>
                                    <p:animScale>
                                      <p:cBhvr>
                                        <p:cTn id="48" dur="166" decel="50000">
                                          <p:stCondLst>
                                            <p:cond delay="1338"/>
                                          </p:stCondLst>
                                        </p:cTn>
                                        <p:tgtEl>
                                          <p:spTgt spid="3525635">
                                            <p:txEl>
                                              <p:pRg st="3" end="3"/>
                                            </p:txEl>
                                          </p:spTgt>
                                        </p:tgtEl>
                                      </p:cBhvr>
                                      <p:to x="100000" y="100000"/>
                                    </p:animScale>
                                    <p:animScale>
                                      <p:cBhvr>
                                        <p:cTn id="49" dur="26">
                                          <p:stCondLst>
                                            <p:cond delay="1642"/>
                                          </p:stCondLst>
                                        </p:cTn>
                                        <p:tgtEl>
                                          <p:spTgt spid="3525635">
                                            <p:txEl>
                                              <p:pRg st="3" end="3"/>
                                            </p:txEl>
                                          </p:spTgt>
                                        </p:tgtEl>
                                      </p:cBhvr>
                                      <p:to x="100000" y="90000"/>
                                    </p:animScale>
                                    <p:animScale>
                                      <p:cBhvr>
                                        <p:cTn id="50" dur="166" decel="50000">
                                          <p:stCondLst>
                                            <p:cond delay="1668"/>
                                          </p:stCondLst>
                                        </p:cTn>
                                        <p:tgtEl>
                                          <p:spTgt spid="3525635">
                                            <p:txEl>
                                              <p:pRg st="3" end="3"/>
                                            </p:txEl>
                                          </p:spTgt>
                                        </p:tgtEl>
                                      </p:cBhvr>
                                      <p:to x="100000" y="100000"/>
                                    </p:animScale>
                                    <p:animScale>
                                      <p:cBhvr>
                                        <p:cTn id="51" dur="26">
                                          <p:stCondLst>
                                            <p:cond delay="1808"/>
                                          </p:stCondLst>
                                        </p:cTn>
                                        <p:tgtEl>
                                          <p:spTgt spid="3525635">
                                            <p:txEl>
                                              <p:pRg st="3" end="3"/>
                                            </p:txEl>
                                          </p:spTgt>
                                        </p:tgtEl>
                                      </p:cBhvr>
                                      <p:to x="100000" y="95000"/>
                                    </p:animScale>
                                    <p:animScale>
                                      <p:cBhvr>
                                        <p:cTn id="52" dur="166" decel="50000">
                                          <p:stCondLst>
                                            <p:cond delay="1834"/>
                                          </p:stCondLst>
                                        </p:cTn>
                                        <p:tgtEl>
                                          <p:spTgt spid="3525635">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25635">
                                            <p:txEl>
                                              <p:pRg st="4" end="4"/>
                                            </p:txEl>
                                          </p:spTgt>
                                        </p:tgtEl>
                                        <p:attrNameLst>
                                          <p:attrName>style.visibility</p:attrName>
                                        </p:attrNameLst>
                                      </p:cBhvr>
                                      <p:to>
                                        <p:strVal val="visible"/>
                                      </p:to>
                                    </p:set>
                                    <p:animEffect transition="in" filter="wipe(down)">
                                      <p:cBhvr>
                                        <p:cTn id="55" dur="580">
                                          <p:stCondLst>
                                            <p:cond delay="0"/>
                                          </p:stCondLst>
                                        </p:cTn>
                                        <p:tgtEl>
                                          <p:spTgt spid="3525635">
                                            <p:txEl>
                                              <p:pRg st="4" end="4"/>
                                            </p:txEl>
                                          </p:spTgt>
                                        </p:tgtEl>
                                      </p:cBhvr>
                                    </p:animEffect>
                                    <p:anim calcmode="lin" valueType="num">
                                      <p:cBhvr>
                                        <p:cTn id="56" dur="1822" tmFilter="0,0; 0.14,0.36; 0.43,0.73; 0.71,0.91; 1.0,1.0">
                                          <p:stCondLst>
                                            <p:cond delay="0"/>
                                          </p:stCondLst>
                                        </p:cTn>
                                        <p:tgtEl>
                                          <p:spTgt spid="352563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2563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2563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2563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2563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525635">
                                            <p:txEl>
                                              <p:pRg st="4" end="4"/>
                                            </p:txEl>
                                          </p:spTgt>
                                        </p:tgtEl>
                                      </p:cBhvr>
                                      <p:to x="100000" y="60000"/>
                                    </p:animScale>
                                    <p:animScale>
                                      <p:cBhvr>
                                        <p:cTn id="62" dur="166" decel="50000">
                                          <p:stCondLst>
                                            <p:cond delay="676"/>
                                          </p:stCondLst>
                                        </p:cTn>
                                        <p:tgtEl>
                                          <p:spTgt spid="3525635">
                                            <p:txEl>
                                              <p:pRg st="4" end="4"/>
                                            </p:txEl>
                                          </p:spTgt>
                                        </p:tgtEl>
                                      </p:cBhvr>
                                      <p:to x="100000" y="100000"/>
                                    </p:animScale>
                                    <p:animScale>
                                      <p:cBhvr>
                                        <p:cTn id="63" dur="26">
                                          <p:stCondLst>
                                            <p:cond delay="1312"/>
                                          </p:stCondLst>
                                        </p:cTn>
                                        <p:tgtEl>
                                          <p:spTgt spid="3525635">
                                            <p:txEl>
                                              <p:pRg st="4" end="4"/>
                                            </p:txEl>
                                          </p:spTgt>
                                        </p:tgtEl>
                                      </p:cBhvr>
                                      <p:to x="100000" y="80000"/>
                                    </p:animScale>
                                    <p:animScale>
                                      <p:cBhvr>
                                        <p:cTn id="64" dur="166" decel="50000">
                                          <p:stCondLst>
                                            <p:cond delay="1338"/>
                                          </p:stCondLst>
                                        </p:cTn>
                                        <p:tgtEl>
                                          <p:spTgt spid="3525635">
                                            <p:txEl>
                                              <p:pRg st="4" end="4"/>
                                            </p:txEl>
                                          </p:spTgt>
                                        </p:tgtEl>
                                      </p:cBhvr>
                                      <p:to x="100000" y="100000"/>
                                    </p:animScale>
                                    <p:animScale>
                                      <p:cBhvr>
                                        <p:cTn id="65" dur="26">
                                          <p:stCondLst>
                                            <p:cond delay="1642"/>
                                          </p:stCondLst>
                                        </p:cTn>
                                        <p:tgtEl>
                                          <p:spTgt spid="3525635">
                                            <p:txEl>
                                              <p:pRg st="4" end="4"/>
                                            </p:txEl>
                                          </p:spTgt>
                                        </p:tgtEl>
                                      </p:cBhvr>
                                      <p:to x="100000" y="90000"/>
                                    </p:animScale>
                                    <p:animScale>
                                      <p:cBhvr>
                                        <p:cTn id="66" dur="166" decel="50000">
                                          <p:stCondLst>
                                            <p:cond delay="1668"/>
                                          </p:stCondLst>
                                        </p:cTn>
                                        <p:tgtEl>
                                          <p:spTgt spid="3525635">
                                            <p:txEl>
                                              <p:pRg st="4" end="4"/>
                                            </p:txEl>
                                          </p:spTgt>
                                        </p:tgtEl>
                                      </p:cBhvr>
                                      <p:to x="100000" y="100000"/>
                                    </p:animScale>
                                    <p:animScale>
                                      <p:cBhvr>
                                        <p:cTn id="67" dur="26">
                                          <p:stCondLst>
                                            <p:cond delay="1808"/>
                                          </p:stCondLst>
                                        </p:cTn>
                                        <p:tgtEl>
                                          <p:spTgt spid="3525635">
                                            <p:txEl>
                                              <p:pRg st="4" end="4"/>
                                            </p:txEl>
                                          </p:spTgt>
                                        </p:tgtEl>
                                      </p:cBhvr>
                                      <p:to x="100000" y="95000"/>
                                    </p:animScale>
                                    <p:animScale>
                                      <p:cBhvr>
                                        <p:cTn id="68" dur="166" decel="50000">
                                          <p:stCondLst>
                                            <p:cond delay="1834"/>
                                          </p:stCondLst>
                                        </p:cTn>
                                        <p:tgtEl>
                                          <p:spTgt spid="3525635">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525635">
                                            <p:txEl>
                                              <p:pRg st="5" end="5"/>
                                            </p:txEl>
                                          </p:spTgt>
                                        </p:tgtEl>
                                        <p:attrNameLst>
                                          <p:attrName>style.visibility</p:attrName>
                                        </p:attrNameLst>
                                      </p:cBhvr>
                                      <p:to>
                                        <p:strVal val="visible"/>
                                      </p:to>
                                    </p:set>
                                    <p:animEffect transition="in" filter="wipe(down)">
                                      <p:cBhvr>
                                        <p:cTn id="71" dur="580">
                                          <p:stCondLst>
                                            <p:cond delay="0"/>
                                          </p:stCondLst>
                                        </p:cTn>
                                        <p:tgtEl>
                                          <p:spTgt spid="3525635">
                                            <p:txEl>
                                              <p:pRg st="5" end="5"/>
                                            </p:txEl>
                                          </p:spTgt>
                                        </p:tgtEl>
                                      </p:cBhvr>
                                    </p:animEffect>
                                    <p:anim calcmode="lin" valueType="num">
                                      <p:cBhvr>
                                        <p:cTn id="72" dur="1822" tmFilter="0,0; 0.14,0.36; 0.43,0.73; 0.71,0.91; 1.0,1.0">
                                          <p:stCondLst>
                                            <p:cond delay="0"/>
                                          </p:stCondLst>
                                        </p:cTn>
                                        <p:tgtEl>
                                          <p:spTgt spid="352563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2563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2563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2563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2563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525635">
                                            <p:txEl>
                                              <p:pRg st="5" end="5"/>
                                            </p:txEl>
                                          </p:spTgt>
                                        </p:tgtEl>
                                      </p:cBhvr>
                                      <p:to x="100000" y="60000"/>
                                    </p:animScale>
                                    <p:animScale>
                                      <p:cBhvr>
                                        <p:cTn id="78" dur="166" decel="50000">
                                          <p:stCondLst>
                                            <p:cond delay="676"/>
                                          </p:stCondLst>
                                        </p:cTn>
                                        <p:tgtEl>
                                          <p:spTgt spid="3525635">
                                            <p:txEl>
                                              <p:pRg st="5" end="5"/>
                                            </p:txEl>
                                          </p:spTgt>
                                        </p:tgtEl>
                                      </p:cBhvr>
                                      <p:to x="100000" y="100000"/>
                                    </p:animScale>
                                    <p:animScale>
                                      <p:cBhvr>
                                        <p:cTn id="79" dur="26">
                                          <p:stCondLst>
                                            <p:cond delay="1312"/>
                                          </p:stCondLst>
                                        </p:cTn>
                                        <p:tgtEl>
                                          <p:spTgt spid="3525635">
                                            <p:txEl>
                                              <p:pRg st="5" end="5"/>
                                            </p:txEl>
                                          </p:spTgt>
                                        </p:tgtEl>
                                      </p:cBhvr>
                                      <p:to x="100000" y="80000"/>
                                    </p:animScale>
                                    <p:animScale>
                                      <p:cBhvr>
                                        <p:cTn id="80" dur="166" decel="50000">
                                          <p:stCondLst>
                                            <p:cond delay="1338"/>
                                          </p:stCondLst>
                                        </p:cTn>
                                        <p:tgtEl>
                                          <p:spTgt spid="3525635">
                                            <p:txEl>
                                              <p:pRg st="5" end="5"/>
                                            </p:txEl>
                                          </p:spTgt>
                                        </p:tgtEl>
                                      </p:cBhvr>
                                      <p:to x="100000" y="100000"/>
                                    </p:animScale>
                                    <p:animScale>
                                      <p:cBhvr>
                                        <p:cTn id="81" dur="26">
                                          <p:stCondLst>
                                            <p:cond delay="1642"/>
                                          </p:stCondLst>
                                        </p:cTn>
                                        <p:tgtEl>
                                          <p:spTgt spid="3525635">
                                            <p:txEl>
                                              <p:pRg st="5" end="5"/>
                                            </p:txEl>
                                          </p:spTgt>
                                        </p:tgtEl>
                                      </p:cBhvr>
                                      <p:to x="100000" y="90000"/>
                                    </p:animScale>
                                    <p:animScale>
                                      <p:cBhvr>
                                        <p:cTn id="82" dur="166" decel="50000">
                                          <p:stCondLst>
                                            <p:cond delay="1668"/>
                                          </p:stCondLst>
                                        </p:cTn>
                                        <p:tgtEl>
                                          <p:spTgt spid="3525635">
                                            <p:txEl>
                                              <p:pRg st="5" end="5"/>
                                            </p:txEl>
                                          </p:spTgt>
                                        </p:tgtEl>
                                      </p:cBhvr>
                                      <p:to x="100000" y="100000"/>
                                    </p:animScale>
                                    <p:animScale>
                                      <p:cBhvr>
                                        <p:cTn id="83" dur="26">
                                          <p:stCondLst>
                                            <p:cond delay="1808"/>
                                          </p:stCondLst>
                                        </p:cTn>
                                        <p:tgtEl>
                                          <p:spTgt spid="3525635">
                                            <p:txEl>
                                              <p:pRg st="5" end="5"/>
                                            </p:txEl>
                                          </p:spTgt>
                                        </p:tgtEl>
                                      </p:cBhvr>
                                      <p:to x="100000" y="95000"/>
                                    </p:animScale>
                                    <p:animScale>
                                      <p:cBhvr>
                                        <p:cTn id="84" dur="166" decel="50000">
                                          <p:stCondLst>
                                            <p:cond delay="1834"/>
                                          </p:stCondLst>
                                        </p:cTn>
                                        <p:tgtEl>
                                          <p:spTgt spid="352563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018902"/>
            <a:ext cx="8229600" cy="733697"/>
          </a:xfrm>
        </p:spPr>
        <p:txBody>
          <a:bodyPr>
            <a:normAutofit fontScale="90000"/>
          </a:bodyPr>
          <a:lstStyle/>
          <a:p>
            <a:pPr>
              <a:spcBef>
                <a:spcPts val="1200"/>
              </a:spcBef>
            </a:pPr>
            <a:r>
              <a:rPr lang="en-US" dirty="0"/>
              <a:t>        Exercise  - Outcomes</a:t>
            </a:r>
          </a:p>
        </p:txBody>
      </p:sp>
      <p:sp>
        <p:nvSpPr>
          <p:cNvPr id="3" name="Content Placeholder 2"/>
          <p:cNvSpPr>
            <a:spLocks noGrp="1"/>
          </p:cNvSpPr>
          <p:nvPr>
            <p:ph idx="1"/>
          </p:nvPr>
        </p:nvSpPr>
        <p:spPr>
          <a:xfrm>
            <a:off x="444500" y="1752600"/>
            <a:ext cx="8229600" cy="4170363"/>
          </a:xfrm>
        </p:spPr>
        <p:txBody>
          <a:bodyPr>
            <a:normAutofit fontScale="77500" lnSpcReduction="20000"/>
          </a:bodyPr>
          <a:lstStyle/>
          <a:p>
            <a:pPr marL="0" indent="0">
              <a:buNone/>
            </a:pPr>
            <a:r>
              <a:rPr lang="en-CA" sz="3600" dirty="0"/>
              <a:t>At your tables, for your targeted client population, </a:t>
            </a:r>
          </a:p>
          <a:p>
            <a:pPr marL="0" indent="0">
              <a:buNone/>
            </a:pPr>
            <a:r>
              <a:rPr lang="en-CA" sz="3600" dirty="0"/>
              <a:t>1. Choose one of the 3 Core Service Delivery Domains:</a:t>
            </a:r>
          </a:p>
          <a:p>
            <a:pPr marL="742950" indent="-742950">
              <a:buAutoNum type="alphaLcParenR"/>
            </a:pPr>
            <a:r>
              <a:rPr lang="en-CA" sz="3600" dirty="0"/>
              <a:t>Child development,</a:t>
            </a:r>
          </a:p>
          <a:p>
            <a:pPr marL="742950" indent="-742950">
              <a:buAutoNum type="alphaLcParenR"/>
            </a:pPr>
            <a:r>
              <a:rPr lang="en-CA" sz="3600" dirty="0"/>
              <a:t>Caregiver support,</a:t>
            </a:r>
          </a:p>
          <a:p>
            <a:pPr marL="742950" indent="-742950">
              <a:buAutoNum type="alphaLcParenR"/>
            </a:pPr>
            <a:r>
              <a:rPr lang="en-CA" sz="3600" dirty="0"/>
              <a:t>Social connections, AND</a:t>
            </a:r>
          </a:p>
          <a:p>
            <a:pPr marL="0" indent="0">
              <a:buNone/>
            </a:pPr>
            <a:endParaRPr lang="en-CA" sz="3600" dirty="0"/>
          </a:p>
          <a:p>
            <a:pPr marL="0" indent="0">
              <a:buNone/>
            </a:pPr>
            <a:r>
              <a:rPr lang="en-CA" sz="3600" dirty="0"/>
              <a:t>2. How will your organization services demonstrate that it is implementing, embedding and contributing to the Core Service Delivery Domains?</a:t>
            </a:r>
          </a:p>
          <a:p>
            <a:pPr marL="0" indent="0">
              <a:buNone/>
            </a:pPr>
            <a:endParaRPr lang="en-CA" sz="3600" dirty="0"/>
          </a:p>
        </p:txBody>
      </p:sp>
      <p:pic>
        <p:nvPicPr>
          <p:cNvPr id="4" name="Graphic 3" descr="Head with Gear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93700" y="838200"/>
            <a:ext cx="914400" cy="914400"/>
          </a:xfrm>
          <a:prstGeom prst="rect">
            <a:avLst/>
          </a:prstGeom>
        </p:spPr>
      </p:pic>
    </p:spTree>
    <p:custDataLst>
      <p:tags r:id="rId1"/>
    </p:custDataLst>
    <p:extLst>
      <p:ext uri="{BB962C8B-B14F-4D97-AF65-F5344CB8AC3E}">
        <p14:creationId xmlns:p14="http://schemas.microsoft.com/office/powerpoint/2010/main" val="25382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57050"/>
          </a:xfrm>
        </p:spPr>
        <p:txBody>
          <a:bodyPr>
            <a:normAutofit fontScale="90000"/>
          </a:bodyPr>
          <a:lstStyle/>
          <a:p>
            <a:pPr algn="l"/>
            <a:r>
              <a:rPr lang="en-CA" dirty="0"/>
              <a:t>Todays Purpose: </a:t>
            </a:r>
            <a:br>
              <a:rPr lang="en-CA" dirty="0"/>
            </a:br>
            <a:r>
              <a:rPr lang="en-CA" dirty="0"/>
              <a:t>Giving you information, and getting you comfortable with preparing a proposal for the EOI</a:t>
            </a:r>
            <a:endParaRPr lang="en-CA"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3648" y="3200400"/>
            <a:ext cx="7156704" cy="3155950"/>
          </a:xfrm>
        </p:spPr>
      </p:pic>
      <p:sp>
        <p:nvSpPr>
          <p:cNvPr id="4" name="Footer Placeholder 3"/>
          <p:cNvSpPr>
            <a:spLocks noGrp="1"/>
          </p:cNvSpPr>
          <p:nvPr>
            <p:ph type="ftr" sz="quarter" idx="11"/>
          </p:nvPr>
        </p:nvSpPr>
        <p:spPr/>
        <p:txBody>
          <a:bodyPr/>
          <a:lstStyle/>
          <a:p>
            <a:r>
              <a:rPr lang="en-US"/>
              <a:t>Three E Training</a:t>
            </a:r>
            <a:endParaRPr lang="en-US" dirty="0"/>
          </a:p>
        </p:txBody>
      </p:sp>
      <p:sp>
        <p:nvSpPr>
          <p:cNvPr id="3" name="Slide Number Placeholder 2"/>
          <p:cNvSpPr>
            <a:spLocks noGrp="1"/>
          </p:cNvSpPr>
          <p:nvPr>
            <p:ph type="sldNum" sz="quarter" idx="12"/>
          </p:nvPr>
        </p:nvSpPr>
        <p:spPr/>
        <p:txBody>
          <a:bodyPr/>
          <a:lstStyle/>
          <a:p>
            <a:fld id="{593EB611-E2E0-40C5-A926-7F482A5E023B}" type="slidenum">
              <a:rPr lang="en-US" smtClean="0"/>
              <a:pPr/>
              <a:t>8</a:t>
            </a:fld>
            <a:endParaRPr lang="en-US"/>
          </a:p>
        </p:txBody>
      </p:sp>
    </p:spTree>
    <p:custDataLst>
      <p:tags r:id="rId1"/>
    </p:custDataLst>
    <p:extLst>
      <p:ext uri="{BB962C8B-B14F-4D97-AF65-F5344CB8AC3E}">
        <p14:creationId xmlns:p14="http://schemas.microsoft.com/office/powerpoint/2010/main" val="15348063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r>
              <a:rPr lang="en-US" sz="4000" b="1" dirty="0">
                <a:solidFill>
                  <a:schemeClr val="hlink"/>
                </a:solidFill>
              </a:rPr>
              <a:t>Outcome and Performance Measurement</a:t>
            </a:r>
            <a:endParaRPr lang="en-CA" sz="4000" b="1" dirty="0">
              <a:solidFill>
                <a:schemeClr val="hlink"/>
              </a:solidFill>
            </a:endParaRPr>
          </a:p>
        </p:txBody>
      </p:sp>
      <p:sp>
        <p:nvSpPr>
          <p:cNvPr id="3525635" name="Rectangle 3"/>
          <p:cNvSpPr>
            <a:spLocks noGrp="1" noChangeArrowheads="1"/>
          </p:cNvSpPr>
          <p:nvPr>
            <p:ph type="body" idx="1"/>
          </p:nvPr>
        </p:nvSpPr>
        <p:spPr>
          <a:xfrm>
            <a:off x="457200" y="1828800"/>
            <a:ext cx="8458200" cy="4191000"/>
          </a:xfrm>
        </p:spPr>
        <p:txBody>
          <a:bodyPr>
            <a:normAutofit fontScale="92500" lnSpcReduction="20000"/>
          </a:bodyPr>
          <a:lstStyle/>
          <a:p>
            <a:pPr eaLnBrk="1" hangingPunct="1">
              <a:buNone/>
            </a:pPr>
            <a:r>
              <a:rPr lang="en-CA" sz="3000" b="1" dirty="0">
                <a:solidFill>
                  <a:schemeClr val="tx2"/>
                </a:solidFill>
              </a:rPr>
              <a:t>FRN PRINCIPLE-BASED PRACTICES</a:t>
            </a:r>
          </a:p>
          <a:p>
            <a:pPr eaLnBrk="1" hangingPunct="1">
              <a:buNone/>
            </a:pPr>
            <a:endParaRPr lang="en-CA" sz="2600" dirty="0"/>
          </a:p>
          <a:p>
            <a:pPr eaLnBrk="1" hangingPunct="1">
              <a:buNone/>
            </a:pPr>
            <a:r>
              <a:rPr lang="en-CA" sz="2600" dirty="0"/>
              <a:t>All directly delivered and coordinated FRN services MUST</a:t>
            </a:r>
          </a:p>
          <a:p>
            <a:pPr eaLnBrk="1" hangingPunct="1">
              <a:buNone/>
            </a:pPr>
            <a:r>
              <a:rPr lang="en-CA" sz="2600" dirty="0"/>
              <a:t>embed the following principle-based practices: (p. 18)</a:t>
            </a:r>
          </a:p>
          <a:p>
            <a:pPr eaLnBrk="1" hangingPunct="1"/>
            <a:r>
              <a:rPr lang="en-CA" sz="2600" dirty="0"/>
              <a:t>Indigenous Experience  </a:t>
            </a:r>
          </a:p>
          <a:p>
            <a:pPr eaLnBrk="1" hangingPunct="1"/>
            <a:r>
              <a:rPr lang="en-CA" sz="2600" dirty="0"/>
              <a:t>Preserve Family</a:t>
            </a:r>
          </a:p>
          <a:p>
            <a:pPr eaLnBrk="1" hangingPunct="1"/>
            <a:r>
              <a:rPr lang="en-CA" sz="2600" dirty="0"/>
              <a:t>Strength-based</a:t>
            </a:r>
          </a:p>
          <a:p>
            <a:pPr eaLnBrk="1" hangingPunct="1"/>
            <a:r>
              <a:rPr lang="en-CA" sz="2600" dirty="0"/>
              <a:t>Connection</a:t>
            </a:r>
          </a:p>
          <a:p>
            <a:pPr eaLnBrk="1" hangingPunct="1">
              <a:buNone/>
            </a:pPr>
            <a:r>
              <a:rPr lang="en-CA" sz="2600" dirty="0"/>
              <a:t>	Emphasis on early brain development and brain architecture</a:t>
            </a:r>
          </a:p>
          <a:p>
            <a:pPr eaLnBrk="1" hangingPunct="1">
              <a:buNone/>
            </a:pPr>
            <a:r>
              <a:rPr lang="en-CA" sz="2600" dirty="0"/>
              <a:t>	Positive Youth Development Approach (PYDA)</a:t>
            </a:r>
          </a:p>
          <a:p>
            <a:pPr eaLnBrk="1" hangingPunct="1"/>
            <a:r>
              <a:rPr lang="en-CA" sz="2600" dirty="0"/>
              <a:t>Collaboration</a:t>
            </a:r>
          </a:p>
          <a:p>
            <a:pPr eaLnBrk="1" hangingPunct="1">
              <a:buFont typeface="Wingdings" pitchFamily="2" charset="2"/>
              <a:buNone/>
            </a:pPr>
            <a:endParaRPr lang="en-CA" sz="2400" dirty="0"/>
          </a:p>
        </p:txBody>
      </p:sp>
    </p:spTree>
    <p:custDataLst>
      <p:tags r:id="rId1"/>
    </p:custDataLst>
    <p:extLst>
      <p:ext uri="{BB962C8B-B14F-4D97-AF65-F5344CB8AC3E}">
        <p14:creationId xmlns:p14="http://schemas.microsoft.com/office/powerpoint/2010/main" val="356907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25635">
                                            <p:txEl>
                                              <p:pRg st="0" end="0"/>
                                            </p:txEl>
                                          </p:spTgt>
                                        </p:tgtEl>
                                        <p:attrNameLst>
                                          <p:attrName>style.visibility</p:attrName>
                                        </p:attrNameLst>
                                      </p:cBhvr>
                                      <p:to>
                                        <p:strVal val="visible"/>
                                      </p:to>
                                    </p:set>
                                    <p:animEffect transition="in" filter="wipe(down)">
                                      <p:cBhvr>
                                        <p:cTn id="7" dur="580">
                                          <p:stCondLst>
                                            <p:cond delay="0"/>
                                          </p:stCondLst>
                                        </p:cTn>
                                        <p:tgtEl>
                                          <p:spTgt spid="3525635">
                                            <p:txEl>
                                              <p:pRg st="0" end="0"/>
                                            </p:txEl>
                                          </p:spTgt>
                                        </p:tgtEl>
                                      </p:cBhvr>
                                    </p:animEffect>
                                    <p:anim calcmode="lin" valueType="num">
                                      <p:cBhvr>
                                        <p:cTn id="8" dur="1822" tmFilter="0,0; 0.14,0.36; 0.43,0.73; 0.71,0.91; 1.0,1.0">
                                          <p:stCondLst>
                                            <p:cond delay="0"/>
                                          </p:stCondLst>
                                        </p:cTn>
                                        <p:tgtEl>
                                          <p:spTgt spid="35256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6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6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6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6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635">
                                            <p:txEl>
                                              <p:pRg st="0" end="0"/>
                                            </p:txEl>
                                          </p:spTgt>
                                        </p:tgtEl>
                                      </p:cBhvr>
                                      <p:to x="100000" y="60000"/>
                                    </p:animScale>
                                    <p:animScale>
                                      <p:cBhvr>
                                        <p:cTn id="14" dur="166" decel="50000">
                                          <p:stCondLst>
                                            <p:cond delay="676"/>
                                          </p:stCondLst>
                                        </p:cTn>
                                        <p:tgtEl>
                                          <p:spTgt spid="3525635">
                                            <p:txEl>
                                              <p:pRg st="0" end="0"/>
                                            </p:txEl>
                                          </p:spTgt>
                                        </p:tgtEl>
                                      </p:cBhvr>
                                      <p:to x="100000" y="100000"/>
                                    </p:animScale>
                                    <p:animScale>
                                      <p:cBhvr>
                                        <p:cTn id="15" dur="26">
                                          <p:stCondLst>
                                            <p:cond delay="1312"/>
                                          </p:stCondLst>
                                        </p:cTn>
                                        <p:tgtEl>
                                          <p:spTgt spid="3525635">
                                            <p:txEl>
                                              <p:pRg st="0" end="0"/>
                                            </p:txEl>
                                          </p:spTgt>
                                        </p:tgtEl>
                                      </p:cBhvr>
                                      <p:to x="100000" y="80000"/>
                                    </p:animScale>
                                    <p:animScale>
                                      <p:cBhvr>
                                        <p:cTn id="16" dur="166" decel="50000">
                                          <p:stCondLst>
                                            <p:cond delay="1338"/>
                                          </p:stCondLst>
                                        </p:cTn>
                                        <p:tgtEl>
                                          <p:spTgt spid="3525635">
                                            <p:txEl>
                                              <p:pRg st="0" end="0"/>
                                            </p:txEl>
                                          </p:spTgt>
                                        </p:tgtEl>
                                      </p:cBhvr>
                                      <p:to x="100000" y="100000"/>
                                    </p:animScale>
                                    <p:animScale>
                                      <p:cBhvr>
                                        <p:cTn id="17" dur="26">
                                          <p:stCondLst>
                                            <p:cond delay="1642"/>
                                          </p:stCondLst>
                                        </p:cTn>
                                        <p:tgtEl>
                                          <p:spTgt spid="3525635">
                                            <p:txEl>
                                              <p:pRg st="0" end="0"/>
                                            </p:txEl>
                                          </p:spTgt>
                                        </p:tgtEl>
                                      </p:cBhvr>
                                      <p:to x="100000" y="90000"/>
                                    </p:animScale>
                                    <p:animScale>
                                      <p:cBhvr>
                                        <p:cTn id="18" dur="166" decel="50000">
                                          <p:stCondLst>
                                            <p:cond delay="1668"/>
                                          </p:stCondLst>
                                        </p:cTn>
                                        <p:tgtEl>
                                          <p:spTgt spid="3525635">
                                            <p:txEl>
                                              <p:pRg st="0" end="0"/>
                                            </p:txEl>
                                          </p:spTgt>
                                        </p:tgtEl>
                                      </p:cBhvr>
                                      <p:to x="100000" y="100000"/>
                                    </p:animScale>
                                    <p:animScale>
                                      <p:cBhvr>
                                        <p:cTn id="19" dur="26">
                                          <p:stCondLst>
                                            <p:cond delay="1808"/>
                                          </p:stCondLst>
                                        </p:cTn>
                                        <p:tgtEl>
                                          <p:spTgt spid="3525635">
                                            <p:txEl>
                                              <p:pRg st="0" end="0"/>
                                            </p:txEl>
                                          </p:spTgt>
                                        </p:tgtEl>
                                      </p:cBhvr>
                                      <p:to x="100000" y="95000"/>
                                    </p:animScale>
                                    <p:animScale>
                                      <p:cBhvr>
                                        <p:cTn id="20" dur="166" decel="50000">
                                          <p:stCondLst>
                                            <p:cond delay="1834"/>
                                          </p:stCondLst>
                                        </p:cTn>
                                        <p:tgtEl>
                                          <p:spTgt spid="352563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25635">
                                            <p:txEl>
                                              <p:pRg st="2" end="2"/>
                                            </p:txEl>
                                          </p:spTgt>
                                        </p:tgtEl>
                                        <p:attrNameLst>
                                          <p:attrName>style.visibility</p:attrName>
                                        </p:attrNameLst>
                                      </p:cBhvr>
                                      <p:to>
                                        <p:strVal val="visible"/>
                                      </p:to>
                                    </p:set>
                                    <p:animEffect transition="in" filter="wipe(down)">
                                      <p:cBhvr>
                                        <p:cTn id="23" dur="580">
                                          <p:stCondLst>
                                            <p:cond delay="0"/>
                                          </p:stCondLst>
                                        </p:cTn>
                                        <p:tgtEl>
                                          <p:spTgt spid="3525635">
                                            <p:txEl>
                                              <p:pRg st="2" end="2"/>
                                            </p:txEl>
                                          </p:spTgt>
                                        </p:tgtEl>
                                      </p:cBhvr>
                                    </p:animEffect>
                                    <p:anim calcmode="lin" valueType="num">
                                      <p:cBhvr>
                                        <p:cTn id="24" dur="1822" tmFilter="0,0; 0.14,0.36; 0.43,0.73; 0.71,0.91; 1.0,1.0">
                                          <p:stCondLst>
                                            <p:cond delay="0"/>
                                          </p:stCondLst>
                                        </p:cTn>
                                        <p:tgtEl>
                                          <p:spTgt spid="3525635">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5635">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5635">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5635">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5635">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5635">
                                            <p:txEl>
                                              <p:pRg st="2" end="2"/>
                                            </p:txEl>
                                          </p:spTgt>
                                        </p:tgtEl>
                                      </p:cBhvr>
                                      <p:to x="100000" y="60000"/>
                                    </p:animScale>
                                    <p:animScale>
                                      <p:cBhvr>
                                        <p:cTn id="30" dur="166" decel="50000">
                                          <p:stCondLst>
                                            <p:cond delay="676"/>
                                          </p:stCondLst>
                                        </p:cTn>
                                        <p:tgtEl>
                                          <p:spTgt spid="3525635">
                                            <p:txEl>
                                              <p:pRg st="2" end="2"/>
                                            </p:txEl>
                                          </p:spTgt>
                                        </p:tgtEl>
                                      </p:cBhvr>
                                      <p:to x="100000" y="100000"/>
                                    </p:animScale>
                                    <p:animScale>
                                      <p:cBhvr>
                                        <p:cTn id="31" dur="26">
                                          <p:stCondLst>
                                            <p:cond delay="1312"/>
                                          </p:stCondLst>
                                        </p:cTn>
                                        <p:tgtEl>
                                          <p:spTgt spid="3525635">
                                            <p:txEl>
                                              <p:pRg st="2" end="2"/>
                                            </p:txEl>
                                          </p:spTgt>
                                        </p:tgtEl>
                                      </p:cBhvr>
                                      <p:to x="100000" y="80000"/>
                                    </p:animScale>
                                    <p:animScale>
                                      <p:cBhvr>
                                        <p:cTn id="32" dur="166" decel="50000">
                                          <p:stCondLst>
                                            <p:cond delay="1338"/>
                                          </p:stCondLst>
                                        </p:cTn>
                                        <p:tgtEl>
                                          <p:spTgt spid="3525635">
                                            <p:txEl>
                                              <p:pRg st="2" end="2"/>
                                            </p:txEl>
                                          </p:spTgt>
                                        </p:tgtEl>
                                      </p:cBhvr>
                                      <p:to x="100000" y="100000"/>
                                    </p:animScale>
                                    <p:animScale>
                                      <p:cBhvr>
                                        <p:cTn id="33" dur="26">
                                          <p:stCondLst>
                                            <p:cond delay="1642"/>
                                          </p:stCondLst>
                                        </p:cTn>
                                        <p:tgtEl>
                                          <p:spTgt spid="3525635">
                                            <p:txEl>
                                              <p:pRg st="2" end="2"/>
                                            </p:txEl>
                                          </p:spTgt>
                                        </p:tgtEl>
                                      </p:cBhvr>
                                      <p:to x="100000" y="90000"/>
                                    </p:animScale>
                                    <p:animScale>
                                      <p:cBhvr>
                                        <p:cTn id="34" dur="166" decel="50000">
                                          <p:stCondLst>
                                            <p:cond delay="1668"/>
                                          </p:stCondLst>
                                        </p:cTn>
                                        <p:tgtEl>
                                          <p:spTgt spid="3525635">
                                            <p:txEl>
                                              <p:pRg st="2" end="2"/>
                                            </p:txEl>
                                          </p:spTgt>
                                        </p:tgtEl>
                                      </p:cBhvr>
                                      <p:to x="100000" y="100000"/>
                                    </p:animScale>
                                    <p:animScale>
                                      <p:cBhvr>
                                        <p:cTn id="35" dur="26">
                                          <p:stCondLst>
                                            <p:cond delay="1808"/>
                                          </p:stCondLst>
                                        </p:cTn>
                                        <p:tgtEl>
                                          <p:spTgt spid="3525635">
                                            <p:txEl>
                                              <p:pRg st="2" end="2"/>
                                            </p:txEl>
                                          </p:spTgt>
                                        </p:tgtEl>
                                      </p:cBhvr>
                                      <p:to x="100000" y="95000"/>
                                    </p:animScale>
                                    <p:animScale>
                                      <p:cBhvr>
                                        <p:cTn id="36" dur="166" decel="50000">
                                          <p:stCondLst>
                                            <p:cond delay="1834"/>
                                          </p:stCondLst>
                                        </p:cTn>
                                        <p:tgtEl>
                                          <p:spTgt spid="3525635">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25635">
                                            <p:txEl>
                                              <p:pRg st="3" end="3"/>
                                            </p:txEl>
                                          </p:spTgt>
                                        </p:tgtEl>
                                        <p:attrNameLst>
                                          <p:attrName>style.visibility</p:attrName>
                                        </p:attrNameLst>
                                      </p:cBhvr>
                                      <p:to>
                                        <p:strVal val="visible"/>
                                      </p:to>
                                    </p:set>
                                    <p:animEffect transition="in" filter="wipe(down)">
                                      <p:cBhvr>
                                        <p:cTn id="39" dur="580">
                                          <p:stCondLst>
                                            <p:cond delay="0"/>
                                          </p:stCondLst>
                                        </p:cTn>
                                        <p:tgtEl>
                                          <p:spTgt spid="3525635">
                                            <p:txEl>
                                              <p:pRg st="3" end="3"/>
                                            </p:txEl>
                                          </p:spTgt>
                                        </p:tgtEl>
                                      </p:cBhvr>
                                    </p:animEffect>
                                    <p:anim calcmode="lin" valueType="num">
                                      <p:cBhvr>
                                        <p:cTn id="40" dur="1822" tmFilter="0,0; 0.14,0.36; 0.43,0.73; 0.71,0.91; 1.0,1.0">
                                          <p:stCondLst>
                                            <p:cond delay="0"/>
                                          </p:stCondLst>
                                        </p:cTn>
                                        <p:tgtEl>
                                          <p:spTgt spid="3525635">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5635">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5635">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5635">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5635">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5635">
                                            <p:txEl>
                                              <p:pRg st="3" end="3"/>
                                            </p:txEl>
                                          </p:spTgt>
                                        </p:tgtEl>
                                      </p:cBhvr>
                                      <p:to x="100000" y="60000"/>
                                    </p:animScale>
                                    <p:animScale>
                                      <p:cBhvr>
                                        <p:cTn id="46" dur="166" decel="50000">
                                          <p:stCondLst>
                                            <p:cond delay="676"/>
                                          </p:stCondLst>
                                        </p:cTn>
                                        <p:tgtEl>
                                          <p:spTgt spid="3525635">
                                            <p:txEl>
                                              <p:pRg st="3" end="3"/>
                                            </p:txEl>
                                          </p:spTgt>
                                        </p:tgtEl>
                                      </p:cBhvr>
                                      <p:to x="100000" y="100000"/>
                                    </p:animScale>
                                    <p:animScale>
                                      <p:cBhvr>
                                        <p:cTn id="47" dur="26">
                                          <p:stCondLst>
                                            <p:cond delay="1312"/>
                                          </p:stCondLst>
                                        </p:cTn>
                                        <p:tgtEl>
                                          <p:spTgt spid="3525635">
                                            <p:txEl>
                                              <p:pRg st="3" end="3"/>
                                            </p:txEl>
                                          </p:spTgt>
                                        </p:tgtEl>
                                      </p:cBhvr>
                                      <p:to x="100000" y="80000"/>
                                    </p:animScale>
                                    <p:animScale>
                                      <p:cBhvr>
                                        <p:cTn id="48" dur="166" decel="50000">
                                          <p:stCondLst>
                                            <p:cond delay="1338"/>
                                          </p:stCondLst>
                                        </p:cTn>
                                        <p:tgtEl>
                                          <p:spTgt spid="3525635">
                                            <p:txEl>
                                              <p:pRg st="3" end="3"/>
                                            </p:txEl>
                                          </p:spTgt>
                                        </p:tgtEl>
                                      </p:cBhvr>
                                      <p:to x="100000" y="100000"/>
                                    </p:animScale>
                                    <p:animScale>
                                      <p:cBhvr>
                                        <p:cTn id="49" dur="26">
                                          <p:stCondLst>
                                            <p:cond delay="1642"/>
                                          </p:stCondLst>
                                        </p:cTn>
                                        <p:tgtEl>
                                          <p:spTgt spid="3525635">
                                            <p:txEl>
                                              <p:pRg st="3" end="3"/>
                                            </p:txEl>
                                          </p:spTgt>
                                        </p:tgtEl>
                                      </p:cBhvr>
                                      <p:to x="100000" y="90000"/>
                                    </p:animScale>
                                    <p:animScale>
                                      <p:cBhvr>
                                        <p:cTn id="50" dur="166" decel="50000">
                                          <p:stCondLst>
                                            <p:cond delay="1668"/>
                                          </p:stCondLst>
                                        </p:cTn>
                                        <p:tgtEl>
                                          <p:spTgt spid="3525635">
                                            <p:txEl>
                                              <p:pRg st="3" end="3"/>
                                            </p:txEl>
                                          </p:spTgt>
                                        </p:tgtEl>
                                      </p:cBhvr>
                                      <p:to x="100000" y="100000"/>
                                    </p:animScale>
                                    <p:animScale>
                                      <p:cBhvr>
                                        <p:cTn id="51" dur="26">
                                          <p:stCondLst>
                                            <p:cond delay="1808"/>
                                          </p:stCondLst>
                                        </p:cTn>
                                        <p:tgtEl>
                                          <p:spTgt spid="3525635">
                                            <p:txEl>
                                              <p:pRg st="3" end="3"/>
                                            </p:txEl>
                                          </p:spTgt>
                                        </p:tgtEl>
                                      </p:cBhvr>
                                      <p:to x="100000" y="95000"/>
                                    </p:animScale>
                                    <p:animScale>
                                      <p:cBhvr>
                                        <p:cTn id="52" dur="166" decel="50000">
                                          <p:stCondLst>
                                            <p:cond delay="1834"/>
                                          </p:stCondLst>
                                        </p:cTn>
                                        <p:tgtEl>
                                          <p:spTgt spid="3525635">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25635">
                                            <p:txEl>
                                              <p:pRg st="4" end="4"/>
                                            </p:txEl>
                                          </p:spTgt>
                                        </p:tgtEl>
                                        <p:attrNameLst>
                                          <p:attrName>style.visibility</p:attrName>
                                        </p:attrNameLst>
                                      </p:cBhvr>
                                      <p:to>
                                        <p:strVal val="visible"/>
                                      </p:to>
                                    </p:set>
                                    <p:animEffect transition="in" filter="wipe(down)">
                                      <p:cBhvr>
                                        <p:cTn id="55" dur="580">
                                          <p:stCondLst>
                                            <p:cond delay="0"/>
                                          </p:stCondLst>
                                        </p:cTn>
                                        <p:tgtEl>
                                          <p:spTgt spid="3525635">
                                            <p:txEl>
                                              <p:pRg st="4" end="4"/>
                                            </p:txEl>
                                          </p:spTgt>
                                        </p:tgtEl>
                                      </p:cBhvr>
                                    </p:animEffect>
                                    <p:anim calcmode="lin" valueType="num">
                                      <p:cBhvr>
                                        <p:cTn id="56" dur="1822" tmFilter="0,0; 0.14,0.36; 0.43,0.73; 0.71,0.91; 1.0,1.0">
                                          <p:stCondLst>
                                            <p:cond delay="0"/>
                                          </p:stCondLst>
                                        </p:cTn>
                                        <p:tgtEl>
                                          <p:spTgt spid="352563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2563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2563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2563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2563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525635">
                                            <p:txEl>
                                              <p:pRg st="4" end="4"/>
                                            </p:txEl>
                                          </p:spTgt>
                                        </p:tgtEl>
                                      </p:cBhvr>
                                      <p:to x="100000" y="60000"/>
                                    </p:animScale>
                                    <p:animScale>
                                      <p:cBhvr>
                                        <p:cTn id="62" dur="166" decel="50000">
                                          <p:stCondLst>
                                            <p:cond delay="676"/>
                                          </p:stCondLst>
                                        </p:cTn>
                                        <p:tgtEl>
                                          <p:spTgt spid="3525635">
                                            <p:txEl>
                                              <p:pRg st="4" end="4"/>
                                            </p:txEl>
                                          </p:spTgt>
                                        </p:tgtEl>
                                      </p:cBhvr>
                                      <p:to x="100000" y="100000"/>
                                    </p:animScale>
                                    <p:animScale>
                                      <p:cBhvr>
                                        <p:cTn id="63" dur="26">
                                          <p:stCondLst>
                                            <p:cond delay="1312"/>
                                          </p:stCondLst>
                                        </p:cTn>
                                        <p:tgtEl>
                                          <p:spTgt spid="3525635">
                                            <p:txEl>
                                              <p:pRg st="4" end="4"/>
                                            </p:txEl>
                                          </p:spTgt>
                                        </p:tgtEl>
                                      </p:cBhvr>
                                      <p:to x="100000" y="80000"/>
                                    </p:animScale>
                                    <p:animScale>
                                      <p:cBhvr>
                                        <p:cTn id="64" dur="166" decel="50000">
                                          <p:stCondLst>
                                            <p:cond delay="1338"/>
                                          </p:stCondLst>
                                        </p:cTn>
                                        <p:tgtEl>
                                          <p:spTgt spid="3525635">
                                            <p:txEl>
                                              <p:pRg st="4" end="4"/>
                                            </p:txEl>
                                          </p:spTgt>
                                        </p:tgtEl>
                                      </p:cBhvr>
                                      <p:to x="100000" y="100000"/>
                                    </p:animScale>
                                    <p:animScale>
                                      <p:cBhvr>
                                        <p:cTn id="65" dur="26">
                                          <p:stCondLst>
                                            <p:cond delay="1642"/>
                                          </p:stCondLst>
                                        </p:cTn>
                                        <p:tgtEl>
                                          <p:spTgt spid="3525635">
                                            <p:txEl>
                                              <p:pRg st="4" end="4"/>
                                            </p:txEl>
                                          </p:spTgt>
                                        </p:tgtEl>
                                      </p:cBhvr>
                                      <p:to x="100000" y="90000"/>
                                    </p:animScale>
                                    <p:animScale>
                                      <p:cBhvr>
                                        <p:cTn id="66" dur="166" decel="50000">
                                          <p:stCondLst>
                                            <p:cond delay="1668"/>
                                          </p:stCondLst>
                                        </p:cTn>
                                        <p:tgtEl>
                                          <p:spTgt spid="3525635">
                                            <p:txEl>
                                              <p:pRg st="4" end="4"/>
                                            </p:txEl>
                                          </p:spTgt>
                                        </p:tgtEl>
                                      </p:cBhvr>
                                      <p:to x="100000" y="100000"/>
                                    </p:animScale>
                                    <p:animScale>
                                      <p:cBhvr>
                                        <p:cTn id="67" dur="26">
                                          <p:stCondLst>
                                            <p:cond delay="1808"/>
                                          </p:stCondLst>
                                        </p:cTn>
                                        <p:tgtEl>
                                          <p:spTgt spid="3525635">
                                            <p:txEl>
                                              <p:pRg st="4" end="4"/>
                                            </p:txEl>
                                          </p:spTgt>
                                        </p:tgtEl>
                                      </p:cBhvr>
                                      <p:to x="100000" y="95000"/>
                                    </p:animScale>
                                    <p:animScale>
                                      <p:cBhvr>
                                        <p:cTn id="68" dur="166" decel="50000">
                                          <p:stCondLst>
                                            <p:cond delay="1834"/>
                                          </p:stCondLst>
                                        </p:cTn>
                                        <p:tgtEl>
                                          <p:spTgt spid="3525635">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525635">
                                            <p:txEl>
                                              <p:pRg st="5" end="5"/>
                                            </p:txEl>
                                          </p:spTgt>
                                        </p:tgtEl>
                                        <p:attrNameLst>
                                          <p:attrName>style.visibility</p:attrName>
                                        </p:attrNameLst>
                                      </p:cBhvr>
                                      <p:to>
                                        <p:strVal val="visible"/>
                                      </p:to>
                                    </p:set>
                                    <p:animEffect transition="in" filter="wipe(down)">
                                      <p:cBhvr>
                                        <p:cTn id="71" dur="580">
                                          <p:stCondLst>
                                            <p:cond delay="0"/>
                                          </p:stCondLst>
                                        </p:cTn>
                                        <p:tgtEl>
                                          <p:spTgt spid="3525635">
                                            <p:txEl>
                                              <p:pRg st="5" end="5"/>
                                            </p:txEl>
                                          </p:spTgt>
                                        </p:tgtEl>
                                      </p:cBhvr>
                                    </p:animEffect>
                                    <p:anim calcmode="lin" valueType="num">
                                      <p:cBhvr>
                                        <p:cTn id="72" dur="1822" tmFilter="0,0; 0.14,0.36; 0.43,0.73; 0.71,0.91; 1.0,1.0">
                                          <p:stCondLst>
                                            <p:cond delay="0"/>
                                          </p:stCondLst>
                                        </p:cTn>
                                        <p:tgtEl>
                                          <p:spTgt spid="352563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2563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2563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2563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2563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525635">
                                            <p:txEl>
                                              <p:pRg st="5" end="5"/>
                                            </p:txEl>
                                          </p:spTgt>
                                        </p:tgtEl>
                                      </p:cBhvr>
                                      <p:to x="100000" y="60000"/>
                                    </p:animScale>
                                    <p:animScale>
                                      <p:cBhvr>
                                        <p:cTn id="78" dur="166" decel="50000">
                                          <p:stCondLst>
                                            <p:cond delay="676"/>
                                          </p:stCondLst>
                                        </p:cTn>
                                        <p:tgtEl>
                                          <p:spTgt spid="3525635">
                                            <p:txEl>
                                              <p:pRg st="5" end="5"/>
                                            </p:txEl>
                                          </p:spTgt>
                                        </p:tgtEl>
                                      </p:cBhvr>
                                      <p:to x="100000" y="100000"/>
                                    </p:animScale>
                                    <p:animScale>
                                      <p:cBhvr>
                                        <p:cTn id="79" dur="26">
                                          <p:stCondLst>
                                            <p:cond delay="1312"/>
                                          </p:stCondLst>
                                        </p:cTn>
                                        <p:tgtEl>
                                          <p:spTgt spid="3525635">
                                            <p:txEl>
                                              <p:pRg st="5" end="5"/>
                                            </p:txEl>
                                          </p:spTgt>
                                        </p:tgtEl>
                                      </p:cBhvr>
                                      <p:to x="100000" y="80000"/>
                                    </p:animScale>
                                    <p:animScale>
                                      <p:cBhvr>
                                        <p:cTn id="80" dur="166" decel="50000">
                                          <p:stCondLst>
                                            <p:cond delay="1338"/>
                                          </p:stCondLst>
                                        </p:cTn>
                                        <p:tgtEl>
                                          <p:spTgt spid="3525635">
                                            <p:txEl>
                                              <p:pRg st="5" end="5"/>
                                            </p:txEl>
                                          </p:spTgt>
                                        </p:tgtEl>
                                      </p:cBhvr>
                                      <p:to x="100000" y="100000"/>
                                    </p:animScale>
                                    <p:animScale>
                                      <p:cBhvr>
                                        <p:cTn id="81" dur="26">
                                          <p:stCondLst>
                                            <p:cond delay="1642"/>
                                          </p:stCondLst>
                                        </p:cTn>
                                        <p:tgtEl>
                                          <p:spTgt spid="3525635">
                                            <p:txEl>
                                              <p:pRg st="5" end="5"/>
                                            </p:txEl>
                                          </p:spTgt>
                                        </p:tgtEl>
                                      </p:cBhvr>
                                      <p:to x="100000" y="90000"/>
                                    </p:animScale>
                                    <p:animScale>
                                      <p:cBhvr>
                                        <p:cTn id="82" dur="166" decel="50000">
                                          <p:stCondLst>
                                            <p:cond delay="1668"/>
                                          </p:stCondLst>
                                        </p:cTn>
                                        <p:tgtEl>
                                          <p:spTgt spid="3525635">
                                            <p:txEl>
                                              <p:pRg st="5" end="5"/>
                                            </p:txEl>
                                          </p:spTgt>
                                        </p:tgtEl>
                                      </p:cBhvr>
                                      <p:to x="100000" y="100000"/>
                                    </p:animScale>
                                    <p:animScale>
                                      <p:cBhvr>
                                        <p:cTn id="83" dur="26">
                                          <p:stCondLst>
                                            <p:cond delay="1808"/>
                                          </p:stCondLst>
                                        </p:cTn>
                                        <p:tgtEl>
                                          <p:spTgt spid="3525635">
                                            <p:txEl>
                                              <p:pRg st="5" end="5"/>
                                            </p:txEl>
                                          </p:spTgt>
                                        </p:tgtEl>
                                      </p:cBhvr>
                                      <p:to x="100000" y="95000"/>
                                    </p:animScale>
                                    <p:animScale>
                                      <p:cBhvr>
                                        <p:cTn id="84" dur="166" decel="50000">
                                          <p:stCondLst>
                                            <p:cond delay="1834"/>
                                          </p:stCondLst>
                                        </p:cTn>
                                        <p:tgtEl>
                                          <p:spTgt spid="3525635">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525635">
                                            <p:txEl>
                                              <p:pRg st="6" end="6"/>
                                            </p:txEl>
                                          </p:spTgt>
                                        </p:tgtEl>
                                        <p:attrNameLst>
                                          <p:attrName>style.visibility</p:attrName>
                                        </p:attrNameLst>
                                      </p:cBhvr>
                                      <p:to>
                                        <p:strVal val="visible"/>
                                      </p:to>
                                    </p:set>
                                    <p:animEffect transition="in" filter="wipe(down)">
                                      <p:cBhvr>
                                        <p:cTn id="87" dur="580">
                                          <p:stCondLst>
                                            <p:cond delay="0"/>
                                          </p:stCondLst>
                                        </p:cTn>
                                        <p:tgtEl>
                                          <p:spTgt spid="3525635">
                                            <p:txEl>
                                              <p:pRg st="6" end="6"/>
                                            </p:txEl>
                                          </p:spTgt>
                                        </p:tgtEl>
                                      </p:cBhvr>
                                    </p:animEffect>
                                    <p:anim calcmode="lin" valueType="num">
                                      <p:cBhvr>
                                        <p:cTn id="88" dur="1822" tmFilter="0,0; 0.14,0.36; 0.43,0.73; 0.71,0.91; 1.0,1.0">
                                          <p:stCondLst>
                                            <p:cond delay="0"/>
                                          </p:stCondLst>
                                        </p:cTn>
                                        <p:tgtEl>
                                          <p:spTgt spid="3525635">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525635">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525635">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525635">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525635">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525635">
                                            <p:txEl>
                                              <p:pRg st="6" end="6"/>
                                            </p:txEl>
                                          </p:spTgt>
                                        </p:tgtEl>
                                      </p:cBhvr>
                                      <p:to x="100000" y="60000"/>
                                    </p:animScale>
                                    <p:animScale>
                                      <p:cBhvr>
                                        <p:cTn id="94" dur="166" decel="50000">
                                          <p:stCondLst>
                                            <p:cond delay="676"/>
                                          </p:stCondLst>
                                        </p:cTn>
                                        <p:tgtEl>
                                          <p:spTgt spid="3525635">
                                            <p:txEl>
                                              <p:pRg st="6" end="6"/>
                                            </p:txEl>
                                          </p:spTgt>
                                        </p:tgtEl>
                                      </p:cBhvr>
                                      <p:to x="100000" y="100000"/>
                                    </p:animScale>
                                    <p:animScale>
                                      <p:cBhvr>
                                        <p:cTn id="95" dur="26">
                                          <p:stCondLst>
                                            <p:cond delay="1312"/>
                                          </p:stCondLst>
                                        </p:cTn>
                                        <p:tgtEl>
                                          <p:spTgt spid="3525635">
                                            <p:txEl>
                                              <p:pRg st="6" end="6"/>
                                            </p:txEl>
                                          </p:spTgt>
                                        </p:tgtEl>
                                      </p:cBhvr>
                                      <p:to x="100000" y="80000"/>
                                    </p:animScale>
                                    <p:animScale>
                                      <p:cBhvr>
                                        <p:cTn id="96" dur="166" decel="50000">
                                          <p:stCondLst>
                                            <p:cond delay="1338"/>
                                          </p:stCondLst>
                                        </p:cTn>
                                        <p:tgtEl>
                                          <p:spTgt spid="3525635">
                                            <p:txEl>
                                              <p:pRg st="6" end="6"/>
                                            </p:txEl>
                                          </p:spTgt>
                                        </p:tgtEl>
                                      </p:cBhvr>
                                      <p:to x="100000" y="100000"/>
                                    </p:animScale>
                                    <p:animScale>
                                      <p:cBhvr>
                                        <p:cTn id="97" dur="26">
                                          <p:stCondLst>
                                            <p:cond delay="1642"/>
                                          </p:stCondLst>
                                        </p:cTn>
                                        <p:tgtEl>
                                          <p:spTgt spid="3525635">
                                            <p:txEl>
                                              <p:pRg st="6" end="6"/>
                                            </p:txEl>
                                          </p:spTgt>
                                        </p:tgtEl>
                                      </p:cBhvr>
                                      <p:to x="100000" y="90000"/>
                                    </p:animScale>
                                    <p:animScale>
                                      <p:cBhvr>
                                        <p:cTn id="98" dur="166" decel="50000">
                                          <p:stCondLst>
                                            <p:cond delay="1668"/>
                                          </p:stCondLst>
                                        </p:cTn>
                                        <p:tgtEl>
                                          <p:spTgt spid="3525635">
                                            <p:txEl>
                                              <p:pRg st="6" end="6"/>
                                            </p:txEl>
                                          </p:spTgt>
                                        </p:tgtEl>
                                      </p:cBhvr>
                                      <p:to x="100000" y="100000"/>
                                    </p:animScale>
                                    <p:animScale>
                                      <p:cBhvr>
                                        <p:cTn id="99" dur="26">
                                          <p:stCondLst>
                                            <p:cond delay="1808"/>
                                          </p:stCondLst>
                                        </p:cTn>
                                        <p:tgtEl>
                                          <p:spTgt spid="3525635">
                                            <p:txEl>
                                              <p:pRg st="6" end="6"/>
                                            </p:txEl>
                                          </p:spTgt>
                                        </p:tgtEl>
                                      </p:cBhvr>
                                      <p:to x="100000" y="95000"/>
                                    </p:animScale>
                                    <p:animScale>
                                      <p:cBhvr>
                                        <p:cTn id="100" dur="166" decel="50000">
                                          <p:stCondLst>
                                            <p:cond delay="1834"/>
                                          </p:stCondLst>
                                        </p:cTn>
                                        <p:tgtEl>
                                          <p:spTgt spid="3525635">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525635">
                                            <p:txEl>
                                              <p:pRg st="7" end="7"/>
                                            </p:txEl>
                                          </p:spTgt>
                                        </p:tgtEl>
                                        <p:attrNameLst>
                                          <p:attrName>style.visibility</p:attrName>
                                        </p:attrNameLst>
                                      </p:cBhvr>
                                      <p:to>
                                        <p:strVal val="visible"/>
                                      </p:to>
                                    </p:set>
                                    <p:animEffect transition="in" filter="wipe(down)">
                                      <p:cBhvr>
                                        <p:cTn id="103" dur="580">
                                          <p:stCondLst>
                                            <p:cond delay="0"/>
                                          </p:stCondLst>
                                        </p:cTn>
                                        <p:tgtEl>
                                          <p:spTgt spid="3525635">
                                            <p:txEl>
                                              <p:pRg st="7" end="7"/>
                                            </p:txEl>
                                          </p:spTgt>
                                        </p:tgtEl>
                                      </p:cBhvr>
                                    </p:animEffect>
                                    <p:anim calcmode="lin" valueType="num">
                                      <p:cBhvr>
                                        <p:cTn id="104" dur="1822" tmFilter="0,0; 0.14,0.36; 0.43,0.73; 0.71,0.91; 1.0,1.0">
                                          <p:stCondLst>
                                            <p:cond delay="0"/>
                                          </p:stCondLst>
                                        </p:cTn>
                                        <p:tgtEl>
                                          <p:spTgt spid="3525635">
                                            <p:txEl>
                                              <p:pRg st="7" end="7"/>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525635">
                                            <p:txEl>
                                              <p:pRg st="7" end="7"/>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525635">
                                            <p:txEl>
                                              <p:pRg st="7" end="7"/>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525635">
                                            <p:txEl>
                                              <p:pRg st="7" end="7"/>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525635">
                                            <p:txEl>
                                              <p:pRg st="7" end="7"/>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525635">
                                            <p:txEl>
                                              <p:pRg st="7" end="7"/>
                                            </p:txEl>
                                          </p:spTgt>
                                        </p:tgtEl>
                                      </p:cBhvr>
                                      <p:to x="100000" y="60000"/>
                                    </p:animScale>
                                    <p:animScale>
                                      <p:cBhvr>
                                        <p:cTn id="110" dur="166" decel="50000">
                                          <p:stCondLst>
                                            <p:cond delay="676"/>
                                          </p:stCondLst>
                                        </p:cTn>
                                        <p:tgtEl>
                                          <p:spTgt spid="3525635">
                                            <p:txEl>
                                              <p:pRg st="7" end="7"/>
                                            </p:txEl>
                                          </p:spTgt>
                                        </p:tgtEl>
                                      </p:cBhvr>
                                      <p:to x="100000" y="100000"/>
                                    </p:animScale>
                                    <p:animScale>
                                      <p:cBhvr>
                                        <p:cTn id="111" dur="26">
                                          <p:stCondLst>
                                            <p:cond delay="1312"/>
                                          </p:stCondLst>
                                        </p:cTn>
                                        <p:tgtEl>
                                          <p:spTgt spid="3525635">
                                            <p:txEl>
                                              <p:pRg st="7" end="7"/>
                                            </p:txEl>
                                          </p:spTgt>
                                        </p:tgtEl>
                                      </p:cBhvr>
                                      <p:to x="100000" y="80000"/>
                                    </p:animScale>
                                    <p:animScale>
                                      <p:cBhvr>
                                        <p:cTn id="112" dur="166" decel="50000">
                                          <p:stCondLst>
                                            <p:cond delay="1338"/>
                                          </p:stCondLst>
                                        </p:cTn>
                                        <p:tgtEl>
                                          <p:spTgt spid="3525635">
                                            <p:txEl>
                                              <p:pRg st="7" end="7"/>
                                            </p:txEl>
                                          </p:spTgt>
                                        </p:tgtEl>
                                      </p:cBhvr>
                                      <p:to x="100000" y="100000"/>
                                    </p:animScale>
                                    <p:animScale>
                                      <p:cBhvr>
                                        <p:cTn id="113" dur="26">
                                          <p:stCondLst>
                                            <p:cond delay="1642"/>
                                          </p:stCondLst>
                                        </p:cTn>
                                        <p:tgtEl>
                                          <p:spTgt spid="3525635">
                                            <p:txEl>
                                              <p:pRg st="7" end="7"/>
                                            </p:txEl>
                                          </p:spTgt>
                                        </p:tgtEl>
                                      </p:cBhvr>
                                      <p:to x="100000" y="90000"/>
                                    </p:animScale>
                                    <p:animScale>
                                      <p:cBhvr>
                                        <p:cTn id="114" dur="166" decel="50000">
                                          <p:stCondLst>
                                            <p:cond delay="1668"/>
                                          </p:stCondLst>
                                        </p:cTn>
                                        <p:tgtEl>
                                          <p:spTgt spid="3525635">
                                            <p:txEl>
                                              <p:pRg st="7" end="7"/>
                                            </p:txEl>
                                          </p:spTgt>
                                        </p:tgtEl>
                                      </p:cBhvr>
                                      <p:to x="100000" y="100000"/>
                                    </p:animScale>
                                    <p:animScale>
                                      <p:cBhvr>
                                        <p:cTn id="115" dur="26">
                                          <p:stCondLst>
                                            <p:cond delay="1808"/>
                                          </p:stCondLst>
                                        </p:cTn>
                                        <p:tgtEl>
                                          <p:spTgt spid="3525635">
                                            <p:txEl>
                                              <p:pRg st="7" end="7"/>
                                            </p:txEl>
                                          </p:spTgt>
                                        </p:tgtEl>
                                      </p:cBhvr>
                                      <p:to x="100000" y="95000"/>
                                    </p:animScale>
                                    <p:animScale>
                                      <p:cBhvr>
                                        <p:cTn id="116" dur="166" decel="50000">
                                          <p:stCondLst>
                                            <p:cond delay="1834"/>
                                          </p:stCondLst>
                                        </p:cTn>
                                        <p:tgtEl>
                                          <p:spTgt spid="3525635">
                                            <p:txEl>
                                              <p:pRg st="7" end="7"/>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525635">
                                            <p:txEl>
                                              <p:pRg st="8" end="8"/>
                                            </p:txEl>
                                          </p:spTgt>
                                        </p:tgtEl>
                                        <p:attrNameLst>
                                          <p:attrName>style.visibility</p:attrName>
                                        </p:attrNameLst>
                                      </p:cBhvr>
                                      <p:to>
                                        <p:strVal val="visible"/>
                                      </p:to>
                                    </p:set>
                                    <p:animEffect transition="in" filter="wipe(down)">
                                      <p:cBhvr>
                                        <p:cTn id="119" dur="580">
                                          <p:stCondLst>
                                            <p:cond delay="0"/>
                                          </p:stCondLst>
                                        </p:cTn>
                                        <p:tgtEl>
                                          <p:spTgt spid="3525635">
                                            <p:txEl>
                                              <p:pRg st="8" end="8"/>
                                            </p:txEl>
                                          </p:spTgt>
                                        </p:tgtEl>
                                      </p:cBhvr>
                                    </p:animEffect>
                                    <p:anim calcmode="lin" valueType="num">
                                      <p:cBhvr>
                                        <p:cTn id="120" dur="1822" tmFilter="0,0; 0.14,0.36; 0.43,0.73; 0.71,0.91; 1.0,1.0">
                                          <p:stCondLst>
                                            <p:cond delay="0"/>
                                          </p:stCondLst>
                                        </p:cTn>
                                        <p:tgtEl>
                                          <p:spTgt spid="3525635">
                                            <p:txEl>
                                              <p:pRg st="8" end="8"/>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525635">
                                            <p:txEl>
                                              <p:pRg st="8" end="8"/>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525635">
                                            <p:txEl>
                                              <p:pRg st="8" end="8"/>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525635">
                                            <p:txEl>
                                              <p:pRg st="8" end="8"/>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525635">
                                            <p:txEl>
                                              <p:pRg st="8" end="8"/>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525635">
                                            <p:txEl>
                                              <p:pRg st="8" end="8"/>
                                            </p:txEl>
                                          </p:spTgt>
                                        </p:tgtEl>
                                      </p:cBhvr>
                                      <p:to x="100000" y="60000"/>
                                    </p:animScale>
                                    <p:animScale>
                                      <p:cBhvr>
                                        <p:cTn id="126" dur="166" decel="50000">
                                          <p:stCondLst>
                                            <p:cond delay="676"/>
                                          </p:stCondLst>
                                        </p:cTn>
                                        <p:tgtEl>
                                          <p:spTgt spid="3525635">
                                            <p:txEl>
                                              <p:pRg st="8" end="8"/>
                                            </p:txEl>
                                          </p:spTgt>
                                        </p:tgtEl>
                                      </p:cBhvr>
                                      <p:to x="100000" y="100000"/>
                                    </p:animScale>
                                    <p:animScale>
                                      <p:cBhvr>
                                        <p:cTn id="127" dur="26">
                                          <p:stCondLst>
                                            <p:cond delay="1312"/>
                                          </p:stCondLst>
                                        </p:cTn>
                                        <p:tgtEl>
                                          <p:spTgt spid="3525635">
                                            <p:txEl>
                                              <p:pRg st="8" end="8"/>
                                            </p:txEl>
                                          </p:spTgt>
                                        </p:tgtEl>
                                      </p:cBhvr>
                                      <p:to x="100000" y="80000"/>
                                    </p:animScale>
                                    <p:animScale>
                                      <p:cBhvr>
                                        <p:cTn id="128" dur="166" decel="50000">
                                          <p:stCondLst>
                                            <p:cond delay="1338"/>
                                          </p:stCondLst>
                                        </p:cTn>
                                        <p:tgtEl>
                                          <p:spTgt spid="3525635">
                                            <p:txEl>
                                              <p:pRg st="8" end="8"/>
                                            </p:txEl>
                                          </p:spTgt>
                                        </p:tgtEl>
                                      </p:cBhvr>
                                      <p:to x="100000" y="100000"/>
                                    </p:animScale>
                                    <p:animScale>
                                      <p:cBhvr>
                                        <p:cTn id="129" dur="26">
                                          <p:stCondLst>
                                            <p:cond delay="1642"/>
                                          </p:stCondLst>
                                        </p:cTn>
                                        <p:tgtEl>
                                          <p:spTgt spid="3525635">
                                            <p:txEl>
                                              <p:pRg st="8" end="8"/>
                                            </p:txEl>
                                          </p:spTgt>
                                        </p:tgtEl>
                                      </p:cBhvr>
                                      <p:to x="100000" y="90000"/>
                                    </p:animScale>
                                    <p:animScale>
                                      <p:cBhvr>
                                        <p:cTn id="130" dur="166" decel="50000">
                                          <p:stCondLst>
                                            <p:cond delay="1668"/>
                                          </p:stCondLst>
                                        </p:cTn>
                                        <p:tgtEl>
                                          <p:spTgt spid="3525635">
                                            <p:txEl>
                                              <p:pRg st="8" end="8"/>
                                            </p:txEl>
                                          </p:spTgt>
                                        </p:tgtEl>
                                      </p:cBhvr>
                                      <p:to x="100000" y="100000"/>
                                    </p:animScale>
                                    <p:animScale>
                                      <p:cBhvr>
                                        <p:cTn id="131" dur="26">
                                          <p:stCondLst>
                                            <p:cond delay="1808"/>
                                          </p:stCondLst>
                                        </p:cTn>
                                        <p:tgtEl>
                                          <p:spTgt spid="3525635">
                                            <p:txEl>
                                              <p:pRg st="8" end="8"/>
                                            </p:txEl>
                                          </p:spTgt>
                                        </p:tgtEl>
                                      </p:cBhvr>
                                      <p:to x="100000" y="95000"/>
                                    </p:animScale>
                                    <p:animScale>
                                      <p:cBhvr>
                                        <p:cTn id="132" dur="166" decel="50000">
                                          <p:stCondLst>
                                            <p:cond delay="1834"/>
                                          </p:stCondLst>
                                        </p:cTn>
                                        <p:tgtEl>
                                          <p:spTgt spid="3525635">
                                            <p:txEl>
                                              <p:pRg st="8" end="8"/>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525635">
                                            <p:txEl>
                                              <p:pRg st="9" end="9"/>
                                            </p:txEl>
                                          </p:spTgt>
                                        </p:tgtEl>
                                        <p:attrNameLst>
                                          <p:attrName>style.visibility</p:attrName>
                                        </p:attrNameLst>
                                      </p:cBhvr>
                                      <p:to>
                                        <p:strVal val="visible"/>
                                      </p:to>
                                    </p:set>
                                    <p:animEffect transition="in" filter="wipe(down)">
                                      <p:cBhvr>
                                        <p:cTn id="135" dur="580">
                                          <p:stCondLst>
                                            <p:cond delay="0"/>
                                          </p:stCondLst>
                                        </p:cTn>
                                        <p:tgtEl>
                                          <p:spTgt spid="3525635">
                                            <p:txEl>
                                              <p:pRg st="9" end="9"/>
                                            </p:txEl>
                                          </p:spTgt>
                                        </p:tgtEl>
                                      </p:cBhvr>
                                    </p:animEffect>
                                    <p:anim calcmode="lin" valueType="num">
                                      <p:cBhvr>
                                        <p:cTn id="136" dur="1822" tmFilter="0,0; 0.14,0.36; 0.43,0.73; 0.71,0.91; 1.0,1.0">
                                          <p:stCondLst>
                                            <p:cond delay="0"/>
                                          </p:stCondLst>
                                        </p:cTn>
                                        <p:tgtEl>
                                          <p:spTgt spid="3525635">
                                            <p:txEl>
                                              <p:pRg st="9" end="9"/>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525635">
                                            <p:txEl>
                                              <p:pRg st="9" end="9"/>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525635">
                                            <p:txEl>
                                              <p:pRg st="9" end="9"/>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525635">
                                            <p:txEl>
                                              <p:pRg st="9" end="9"/>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525635">
                                            <p:txEl>
                                              <p:pRg st="9" end="9"/>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525635">
                                            <p:txEl>
                                              <p:pRg st="9" end="9"/>
                                            </p:txEl>
                                          </p:spTgt>
                                        </p:tgtEl>
                                      </p:cBhvr>
                                      <p:to x="100000" y="60000"/>
                                    </p:animScale>
                                    <p:animScale>
                                      <p:cBhvr>
                                        <p:cTn id="142" dur="166" decel="50000">
                                          <p:stCondLst>
                                            <p:cond delay="676"/>
                                          </p:stCondLst>
                                        </p:cTn>
                                        <p:tgtEl>
                                          <p:spTgt spid="3525635">
                                            <p:txEl>
                                              <p:pRg st="9" end="9"/>
                                            </p:txEl>
                                          </p:spTgt>
                                        </p:tgtEl>
                                      </p:cBhvr>
                                      <p:to x="100000" y="100000"/>
                                    </p:animScale>
                                    <p:animScale>
                                      <p:cBhvr>
                                        <p:cTn id="143" dur="26">
                                          <p:stCondLst>
                                            <p:cond delay="1312"/>
                                          </p:stCondLst>
                                        </p:cTn>
                                        <p:tgtEl>
                                          <p:spTgt spid="3525635">
                                            <p:txEl>
                                              <p:pRg st="9" end="9"/>
                                            </p:txEl>
                                          </p:spTgt>
                                        </p:tgtEl>
                                      </p:cBhvr>
                                      <p:to x="100000" y="80000"/>
                                    </p:animScale>
                                    <p:animScale>
                                      <p:cBhvr>
                                        <p:cTn id="144" dur="166" decel="50000">
                                          <p:stCondLst>
                                            <p:cond delay="1338"/>
                                          </p:stCondLst>
                                        </p:cTn>
                                        <p:tgtEl>
                                          <p:spTgt spid="3525635">
                                            <p:txEl>
                                              <p:pRg st="9" end="9"/>
                                            </p:txEl>
                                          </p:spTgt>
                                        </p:tgtEl>
                                      </p:cBhvr>
                                      <p:to x="100000" y="100000"/>
                                    </p:animScale>
                                    <p:animScale>
                                      <p:cBhvr>
                                        <p:cTn id="145" dur="26">
                                          <p:stCondLst>
                                            <p:cond delay="1642"/>
                                          </p:stCondLst>
                                        </p:cTn>
                                        <p:tgtEl>
                                          <p:spTgt spid="3525635">
                                            <p:txEl>
                                              <p:pRg st="9" end="9"/>
                                            </p:txEl>
                                          </p:spTgt>
                                        </p:tgtEl>
                                      </p:cBhvr>
                                      <p:to x="100000" y="90000"/>
                                    </p:animScale>
                                    <p:animScale>
                                      <p:cBhvr>
                                        <p:cTn id="146" dur="166" decel="50000">
                                          <p:stCondLst>
                                            <p:cond delay="1668"/>
                                          </p:stCondLst>
                                        </p:cTn>
                                        <p:tgtEl>
                                          <p:spTgt spid="3525635">
                                            <p:txEl>
                                              <p:pRg st="9" end="9"/>
                                            </p:txEl>
                                          </p:spTgt>
                                        </p:tgtEl>
                                      </p:cBhvr>
                                      <p:to x="100000" y="100000"/>
                                    </p:animScale>
                                    <p:animScale>
                                      <p:cBhvr>
                                        <p:cTn id="147" dur="26">
                                          <p:stCondLst>
                                            <p:cond delay="1808"/>
                                          </p:stCondLst>
                                        </p:cTn>
                                        <p:tgtEl>
                                          <p:spTgt spid="3525635">
                                            <p:txEl>
                                              <p:pRg st="9" end="9"/>
                                            </p:txEl>
                                          </p:spTgt>
                                        </p:tgtEl>
                                      </p:cBhvr>
                                      <p:to x="100000" y="95000"/>
                                    </p:animScale>
                                    <p:animScale>
                                      <p:cBhvr>
                                        <p:cTn id="148" dur="166" decel="50000">
                                          <p:stCondLst>
                                            <p:cond delay="1834"/>
                                          </p:stCondLst>
                                        </p:cTn>
                                        <p:tgtEl>
                                          <p:spTgt spid="3525635">
                                            <p:txEl>
                                              <p:pRg st="9" end="9"/>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525635">
                                            <p:txEl>
                                              <p:pRg st="10" end="10"/>
                                            </p:txEl>
                                          </p:spTgt>
                                        </p:tgtEl>
                                        <p:attrNameLst>
                                          <p:attrName>style.visibility</p:attrName>
                                        </p:attrNameLst>
                                      </p:cBhvr>
                                      <p:to>
                                        <p:strVal val="visible"/>
                                      </p:to>
                                    </p:set>
                                    <p:animEffect transition="in" filter="wipe(down)">
                                      <p:cBhvr>
                                        <p:cTn id="151" dur="580">
                                          <p:stCondLst>
                                            <p:cond delay="0"/>
                                          </p:stCondLst>
                                        </p:cTn>
                                        <p:tgtEl>
                                          <p:spTgt spid="3525635">
                                            <p:txEl>
                                              <p:pRg st="10" end="10"/>
                                            </p:txEl>
                                          </p:spTgt>
                                        </p:tgtEl>
                                      </p:cBhvr>
                                    </p:animEffect>
                                    <p:anim calcmode="lin" valueType="num">
                                      <p:cBhvr>
                                        <p:cTn id="152" dur="1822" tmFilter="0,0; 0.14,0.36; 0.43,0.73; 0.71,0.91; 1.0,1.0">
                                          <p:stCondLst>
                                            <p:cond delay="0"/>
                                          </p:stCondLst>
                                        </p:cTn>
                                        <p:tgtEl>
                                          <p:spTgt spid="3525635">
                                            <p:txEl>
                                              <p:pRg st="10" end="10"/>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525635">
                                            <p:txEl>
                                              <p:pRg st="10" end="10"/>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525635">
                                            <p:txEl>
                                              <p:pRg st="10" end="10"/>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525635">
                                            <p:txEl>
                                              <p:pRg st="10" end="10"/>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525635">
                                            <p:txEl>
                                              <p:pRg st="10" end="10"/>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525635">
                                            <p:txEl>
                                              <p:pRg st="10" end="10"/>
                                            </p:txEl>
                                          </p:spTgt>
                                        </p:tgtEl>
                                      </p:cBhvr>
                                      <p:to x="100000" y="60000"/>
                                    </p:animScale>
                                    <p:animScale>
                                      <p:cBhvr>
                                        <p:cTn id="158" dur="166" decel="50000">
                                          <p:stCondLst>
                                            <p:cond delay="676"/>
                                          </p:stCondLst>
                                        </p:cTn>
                                        <p:tgtEl>
                                          <p:spTgt spid="3525635">
                                            <p:txEl>
                                              <p:pRg st="10" end="10"/>
                                            </p:txEl>
                                          </p:spTgt>
                                        </p:tgtEl>
                                      </p:cBhvr>
                                      <p:to x="100000" y="100000"/>
                                    </p:animScale>
                                    <p:animScale>
                                      <p:cBhvr>
                                        <p:cTn id="159" dur="26">
                                          <p:stCondLst>
                                            <p:cond delay="1312"/>
                                          </p:stCondLst>
                                        </p:cTn>
                                        <p:tgtEl>
                                          <p:spTgt spid="3525635">
                                            <p:txEl>
                                              <p:pRg st="10" end="10"/>
                                            </p:txEl>
                                          </p:spTgt>
                                        </p:tgtEl>
                                      </p:cBhvr>
                                      <p:to x="100000" y="80000"/>
                                    </p:animScale>
                                    <p:animScale>
                                      <p:cBhvr>
                                        <p:cTn id="160" dur="166" decel="50000">
                                          <p:stCondLst>
                                            <p:cond delay="1338"/>
                                          </p:stCondLst>
                                        </p:cTn>
                                        <p:tgtEl>
                                          <p:spTgt spid="3525635">
                                            <p:txEl>
                                              <p:pRg st="10" end="10"/>
                                            </p:txEl>
                                          </p:spTgt>
                                        </p:tgtEl>
                                      </p:cBhvr>
                                      <p:to x="100000" y="100000"/>
                                    </p:animScale>
                                    <p:animScale>
                                      <p:cBhvr>
                                        <p:cTn id="161" dur="26">
                                          <p:stCondLst>
                                            <p:cond delay="1642"/>
                                          </p:stCondLst>
                                        </p:cTn>
                                        <p:tgtEl>
                                          <p:spTgt spid="3525635">
                                            <p:txEl>
                                              <p:pRg st="10" end="10"/>
                                            </p:txEl>
                                          </p:spTgt>
                                        </p:tgtEl>
                                      </p:cBhvr>
                                      <p:to x="100000" y="90000"/>
                                    </p:animScale>
                                    <p:animScale>
                                      <p:cBhvr>
                                        <p:cTn id="162" dur="166" decel="50000">
                                          <p:stCondLst>
                                            <p:cond delay="1668"/>
                                          </p:stCondLst>
                                        </p:cTn>
                                        <p:tgtEl>
                                          <p:spTgt spid="3525635">
                                            <p:txEl>
                                              <p:pRg st="10" end="10"/>
                                            </p:txEl>
                                          </p:spTgt>
                                        </p:tgtEl>
                                      </p:cBhvr>
                                      <p:to x="100000" y="100000"/>
                                    </p:animScale>
                                    <p:animScale>
                                      <p:cBhvr>
                                        <p:cTn id="163" dur="26">
                                          <p:stCondLst>
                                            <p:cond delay="1808"/>
                                          </p:stCondLst>
                                        </p:cTn>
                                        <p:tgtEl>
                                          <p:spTgt spid="3525635">
                                            <p:txEl>
                                              <p:pRg st="10" end="10"/>
                                            </p:txEl>
                                          </p:spTgt>
                                        </p:tgtEl>
                                      </p:cBhvr>
                                      <p:to x="100000" y="95000"/>
                                    </p:animScale>
                                    <p:animScale>
                                      <p:cBhvr>
                                        <p:cTn id="164" dur="166" decel="50000">
                                          <p:stCondLst>
                                            <p:cond delay="1834"/>
                                          </p:stCondLst>
                                        </p:cTn>
                                        <p:tgtEl>
                                          <p:spTgt spid="3525635">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r>
              <a:rPr lang="en-US" sz="4000" b="1" dirty="0">
                <a:solidFill>
                  <a:schemeClr val="hlink"/>
                </a:solidFill>
              </a:rPr>
              <a:t>Outcome and Performance Measurement</a:t>
            </a:r>
            <a:endParaRPr lang="en-CA" sz="4000" b="1" dirty="0">
              <a:solidFill>
                <a:schemeClr val="hlink"/>
              </a:solidFill>
            </a:endParaRPr>
          </a:p>
        </p:txBody>
      </p:sp>
      <p:sp>
        <p:nvSpPr>
          <p:cNvPr id="3525635" name="Rectangle 3"/>
          <p:cNvSpPr>
            <a:spLocks noGrp="1" noChangeArrowheads="1"/>
          </p:cNvSpPr>
          <p:nvPr>
            <p:ph type="body" idx="1"/>
          </p:nvPr>
        </p:nvSpPr>
        <p:spPr>
          <a:xfrm>
            <a:off x="457200" y="1828800"/>
            <a:ext cx="8458200" cy="4191000"/>
          </a:xfrm>
        </p:spPr>
        <p:txBody>
          <a:bodyPr/>
          <a:lstStyle/>
          <a:p>
            <a:pPr>
              <a:buNone/>
            </a:pPr>
            <a:r>
              <a:rPr lang="en-CA" sz="2800" b="1" dirty="0">
                <a:solidFill>
                  <a:schemeClr val="tx2"/>
                </a:solidFill>
              </a:rPr>
              <a:t>FRN PRINCIPLE-BASED PRACTICES</a:t>
            </a:r>
          </a:p>
          <a:p>
            <a:pPr eaLnBrk="1" hangingPunct="1">
              <a:buNone/>
            </a:pPr>
            <a:endParaRPr lang="en-CA" sz="2400" dirty="0"/>
          </a:p>
          <a:p>
            <a:pPr eaLnBrk="1" hangingPunct="1">
              <a:buNone/>
            </a:pPr>
            <a:r>
              <a:rPr lang="en-CA" sz="2800" dirty="0"/>
              <a:t>Continued…. p.19</a:t>
            </a:r>
          </a:p>
          <a:p>
            <a:pPr eaLnBrk="1" hangingPunct="1"/>
            <a:r>
              <a:rPr lang="en-CA" sz="2800" dirty="0"/>
              <a:t>Continuous Improvement</a:t>
            </a:r>
          </a:p>
          <a:p>
            <a:pPr eaLnBrk="1" hangingPunct="1">
              <a:buNone/>
            </a:pPr>
            <a:r>
              <a:rPr lang="en-CA" sz="2800" dirty="0"/>
              <a:t>	Evidence-based practices</a:t>
            </a:r>
          </a:p>
          <a:p>
            <a:pPr eaLnBrk="1" hangingPunct="1">
              <a:buNone/>
            </a:pPr>
            <a:r>
              <a:rPr lang="en-CA" sz="2800" dirty="0"/>
              <a:t>	Evidence-informed practices</a:t>
            </a:r>
          </a:p>
          <a:p>
            <a:pPr eaLnBrk="1" hangingPunct="1">
              <a:buNone/>
            </a:pPr>
            <a:r>
              <a:rPr lang="en-CA" sz="2800" dirty="0"/>
              <a:t>	Practice-based evidence</a:t>
            </a:r>
          </a:p>
          <a:p>
            <a:pPr eaLnBrk="1" hangingPunct="1">
              <a:buFont typeface="Wingdings" pitchFamily="2" charset="2"/>
              <a:buNone/>
            </a:pPr>
            <a:endParaRPr lang="en-CA" sz="2400" dirty="0"/>
          </a:p>
        </p:txBody>
      </p:sp>
    </p:spTree>
    <p:custDataLst>
      <p:tags r:id="rId1"/>
    </p:custDataLst>
    <p:extLst>
      <p:ext uri="{BB962C8B-B14F-4D97-AF65-F5344CB8AC3E}">
        <p14:creationId xmlns:p14="http://schemas.microsoft.com/office/powerpoint/2010/main" val="36609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25635">
                                            <p:txEl>
                                              <p:pRg st="2" end="2"/>
                                            </p:txEl>
                                          </p:spTgt>
                                        </p:tgtEl>
                                        <p:attrNameLst>
                                          <p:attrName>style.visibility</p:attrName>
                                        </p:attrNameLst>
                                      </p:cBhvr>
                                      <p:to>
                                        <p:strVal val="visible"/>
                                      </p:to>
                                    </p:set>
                                    <p:animEffect transition="in" filter="wipe(down)">
                                      <p:cBhvr>
                                        <p:cTn id="7" dur="580">
                                          <p:stCondLst>
                                            <p:cond delay="0"/>
                                          </p:stCondLst>
                                        </p:cTn>
                                        <p:tgtEl>
                                          <p:spTgt spid="3525635">
                                            <p:txEl>
                                              <p:pRg st="2" end="2"/>
                                            </p:txEl>
                                          </p:spTgt>
                                        </p:tgtEl>
                                      </p:cBhvr>
                                    </p:animEffect>
                                    <p:anim calcmode="lin" valueType="num">
                                      <p:cBhvr>
                                        <p:cTn id="8" dur="1822" tmFilter="0,0; 0.14,0.36; 0.43,0.73; 0.71,0.91; 1.0,1.0">
                                          <p:stCondLst>
                                            <p:cond delay="0"/>
                                          </p:stCondLst>
                                        </p:cTn>
                                        <p:tgtEl>
                                          <p:spTgt spid="3525635">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635">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635">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635">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635">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635">
                                            <p:txEl>
                                              <p:pRg st="2" end="2"/>
                                            </p:txEl>
                                          </p:spTgt>
                                        </p:tgtEl>
                                      </p:cBhvr>
                                      <p:to x="100000" y="60000"/>
                                    </p:animScale>
                                    <p:animScale>
                                      <p:cBhvr>
                                        <p:cTn id="14" dur="166" decel="50000">
                                          <p:stCondLst>
                                            <p:cond delay="676"/>
                                          </p:stCondLst>
                                        </p:cTn>
                                        <p:tgtEl>
                                          <p:spTgt spid="3525635">
                                            <p:txEl>
                                              <p:pRg st="2" end="2"/>
                                            </p:txEl>
                                          </p:spTgt>
                                        </p:tgtEl>
                                      </p:cBhvr>
                                      <p:to x="100000" y="100000"/>
                                    </p:animScale>
                                    <p:animScale>
                                      <p:cBhvr>
                                        <p:cTn id="15" dur="26">
                                          <p:stCondLst>
                                            <p:cond delay="1312"/>
                                          </p:stCondLst>
                                        </p:cTn>
                                        <p:tgtEl>
                                          <p:spTgt spid="3525635">
                                            <p:txEl>
                                              <p:pRg st="2" end="2"/>
                                            </p:txEl>
                                          </p:spTgt>
                                        </p:tgtEl>
                                      </p:cBhvr>
                                      <p:to x="100000" y="80000"/>
                                    </p:animScale>
                                    <p:animScale>
                                      <p:cBhvr>
                                        <p:cTn id="16" dur="166" decel="50000">
                                          <p:stCondLst>
                                            <p:cond delay="1338"/>
                                          </p:stCondLst>
                                        </p:cTn>
                                        <p:tgtEl>
                                          <p:spTgt spid="3525635">
                                            <p:txEl>
                                              <p:pRg st="2" end="2"/>
                                            </p:txEl>
                                          </p:spTgt>
                                        </p:tgtEl>
                                      </p:cBhvr>
                                      <p:to x="100000" y="100000"/>
                                    </p:animScale>
                                    <p:animScale>
                                      <p:cBhvr>
                                        <p:cTn id="17" dur="26">
                                          <p:stCondLst>
                                            <p:cond delay="1642"/>
                                          </p:stCondLst>
                                        </p:cTn>
                                        <p:tgtEl>
                                          <p:spTgt spid="3525635">
                                            <p:txEl>
                                              <p:pRg st="2" end="2"/>
                                            </p:txEl>
                                          </p:spTgt>
                                        </p:tgtEl>
                                      </p:cBhvr>
                                      <p:to x="100000" y="90000"/>
                                    </p:animScale>
                                    <p:animScale>
                                      <p:cBhvr>
                                        <p:cTn id="18" dur="166" decel="50000">
                                          <p:stCondLst>
                                            <p:cond delay="1668"/>
                                          </p:stCondLst>
                                        </p:cTn>
                                        <p:tgtEl>
                                          <p:spTgt spid="3525635">
                                            <p:txEl>
                                              <p:pRg st="2" end="2"/>
                                            </p:txEl>
                                          </p:spTgt>
                                        </p:tgtEl>
                                      </p:cBhvr>
                                      <p:to x="100000" y="100000"/>
                                    </p:animScale>
                                    <p:animScale>
                                      <p:cBhvr>
                                        <p:cTn id="19" dur="26">
                                          <p:stCondLst>
                                            <p:cond delay="1808"/>
                                          </p:stCondLst>
                                        </p:cTn>
                                        <p:tgtEl>
                                          <p:spTgt spid="3525635">
                                            <p:txEl>
                                              <p:pRg st="2" end="2"/>
                                            </p:txEl>
                                          </p:spTgt>
                                        </p:tgtEl>
                                      </p:cBhvr>
                                      <p:to x="100000" y="95000"/>
                                    </p:animScale>
                                    <p:animScale>
                                      <p:cBhvr>
                                        <p:cTn id="20" dur="166" decel="50000">
                                          <p:stCondLst>
                                            <p:cond delay="1834"/>
                                          </p:stCondLst>
                                        </p:cTn>
                                        <p:tgtEl>
                                          <p:spTgt spid="3525635">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25635">
                                            <p:txEl>
                                              <p:pRg st="0" end="0"/>
                                            </p:txEl>
                                          </p:spTgt>
                                        </p:tgtEl>
                                        <p:attrNameLst>
                                          <p:attrName>style.visibility</p:attrName>
                                        </p:attrNameLst>
                                      </p:cBhvr>
                                      <p:to>
                                        <p:strVal val="visible"/>
                                      </p:to>
                                    </p:set>
                                    <p:animEffect transition="in" filter="wipe(down)">
                                      <p:cBhvr>
                                        <p:cTn id="23" dur="580">
                                          <p:stCondLst>
                                            <p:cond delay="0"/>
                                          </p:stCondLst>
                                        </p:cTn>
                                        <p:tgtEl>
                                          <p:spTgt spid="3525635">
                                            <p:txEl>
                                              <p:pRg st="0" end="0"/>
                                            </p:txEl>
                                          </p:spTgt>
                                        </p:tgtEl>
                                      </p:cBhvr>
                                    </p:animEffect>
                                    <p:anim calcmode="lin" valueType="num">
                                      <p:cBhvr>
                                        <p:cTn id="24" dur="1822" tmFilter="0,0; 0.14,0.36; 0.43,0.73; 0.71,0.91; 1.0,1.0">
                                          <p:stCondLst>
                                            <p:cond delay="0"/>
                                          </p:stCondLst>
                                        </p:cTn>
                                        <p:tgtEl>
                                          <p:spTgt spid="352563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563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563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563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563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5635">
                                            <p:txEl>
                                              <p:pRg st="0" end="0"/>
                                            </p:txEl>
                                          </p:spTgt>
                                        </p:tgtEl>
                                      </p:cBhvr>
                                      <p:to x="100000" y="60000"/>
                                    </p:animScale>
                                    <p:animScale>
                                      <p:cBhvr>
                                        <p:cTn id="30" dur="166" decel="50000">
                                          <p:stCondLst>
                                            <p:cond delay="676"/>
                                          </p:stCondLst>
                                        </p:cTn>
                                        <p:tgtEl>
                                          <p:spTgt spid="3525635">
                                            <p:txEl>
                                              <p:pRg st="0" end="0"/>
                                            </p:txEl>
                                          </p:spTgt>
                                        </p:tgtEl>
                                      </p:cBhvr>
                                      <p:to x="100000" y="100000"/>
                                    </p:animScale>
                                    <p:animScale>
                                      <p:cBhvr>
                                        <p:cTn id="31" dur="26">
                                          <p:stCondLst>
                                            <p:cond delay="1312"/>
                                          </p:stCondLst>
                                        </p:cTn>
                                        <p:tgtEl>
                                          <p:spTgt spid="3525635">
                                            <p:txEl>
                                              <p:pRg st="0" end="0"/>
                                            </p:txEl>
                                          </p:spTgt>
                                        </p:tgtEl>
                                      </p:cBhvr>
                                      <p:to x="100000" y="80000"/>
                                    </p:animScale>
                                    <p:animScale>
                                      <p:cBhvr>
                                        <p:cTn id="32" dur="166" decel="50000">
                                          <p:stCondLst>
                                            <p:cond delay="1338"/>
                                          </p:stCondLst>
                                        </p:cTn>
                                        <p:tgtEl>
                                          <p:spTgt spid="3525635">
                                            <p:txEl>
                                              <p:pRg st="0" end="0"/>
                                            </p:txEl>
                                          </p:spTgt>
                                        </p:tgtEl>
                                      </p:cBhvr>
                                      <p:to x="100000" y="100000"/>
                                    </p:animScale>
                                    <p:animScale>
                                      <p:cBhvr>
                                        <p:cTn id="33" dur="26">
                                          <p:stCondLst>
                                            <p:cond delay="1642"/>
                                          </p:stCondLst>
                                        </p:cTn>
                                        <p:tgtEl>
                                          <p:spTgt spid="3525635">
                                            <p:txEl>
                                              <p:pRg st="0" end="0"/>
                                            </p:txEl>
                                          </p:spTgt>
                                        </p:tgtEl>
                                      </p:cBhvr>
                                      <p:to x="100000" y="90000"/>
                                    </p:animScale>
                                    <p:animScale>
                                      <p:cBhvr>
                                        <p:cTn id="34" dur="166" decel="50000">
                                          <p:stCondLst>
                                            <p:cond delay="1668"/>
                                          </p:stCondLst>
                                        </p:cTn>
                                        <p:tgtEl>
                                          <p:spTgt spid="3525635">
                                            <p:txEl>
                                              <p:pRg st="0" end="0"/>
                                            </p:txEl>
                                          </p:spTgt>
                                        </p:tgtEl>
                                      </p:cBhvr>
                                      <p:to x="100000" y="100000"/>
                                    </p:animScale>
                                    <p:animScale>
                                      <p:cBhvr>
                                        <p:cTn id="35" dur="26">
                                          <p:stCondLst>
                                            <p:cond delay="1808"/>
                                          </p:stCondLst>
                                        </p:cTn>
                                        <p:tgtEl>
                                          <p:spTgt spid="3525635">
                                            <p:txEl>
                                              <p:pRg st="0" end="0"/>
                                            </p:txEl>
                                          </p:spTgt>
                                        </p:tgtEl>
                                      </p:cBhvr>
                                      <p:to x="100000" y="95000"/>
                                    </p:animScale>
                                    <p:animScale>
                                      <p:cBhvr>
                                        <p:cTn id="36" dur="166" decel="50000">
                                          <p:stCondLst>
                                            <p:cond delay="1834"/>
                                          </p:stCondLst>
                                        </p:cTn>
                                        <p:tgtEl>
                                          <p:spTgt spid="3525635">
                                            <p:txEl>
                                              <p:pRg st="0" end="0"/>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25635">
                                            <p:txEl>
                                              <p:pRg st="3" end="3"/>
                                            </p:txEl>
                                          </p:spTgt>
                                        </p:tgtEl>
                                        <p:attrNameLst>
                                          <p:attrName>style.visibility</p:attrName>
                                        </p:attrNameLst>
                                      </p:cBhvr>
                                      <p:to>
                                        <p:strVal val="visible"/>
                                      </p:to>
                                    </p:set>
                                    <p:animEffect transition="in" filter="wipe(down)">
                                      <p:cBhvr>
                                        <p:cTn id="39" dur="580">
                                          <p:stCondLst>
                                            <p:cond delay="0"/>
                                          </p:stCondLst>
                                        </p:cTn>
                                        <p:tgtEl>
                                          <p:spTgt spid="3525635">
                                            <p:txEl>
                                              <p:pRg st="3" end="3"/>
                                            </p:txEl>
                                          </p:spTgt>
                                        </p:tgtEl>
                                      </p:cBhvr>
                                    </p:animEffect>
                                    <p:anim calcmode="lin" valueType="num">
                                      <p:cBhvr>
                                        <p:cTn id="40" dur="1822" tmFilter="0,0; 0.14,0.36; 0.43,0.73; 0.71,0.91; 1.0,1.0">
                                          <p:stCondLst>
                                            <p:cond delay="0"/>
                                          </p:stCondLst>
                                        </p:cTn>
                                        <p:tgtEl>
                                          <p:spTgt spid="3525635">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5635">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5635">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5635">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5635">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5635">
                                            <p:txEl>
                                              <p:pRg st="3" end="3"/>
                                            </p:txEl>
                                          </p:spTgt>
                                        </p:tgtEl>
                                      </p:cBhvr>
                                      <p:to x="100000" y="60000"/>
                                    </p:animScale>
                                    <p:animScale>
                                      <p:cBhvr>
                                        <p:cTn id="46" dur="166" decel="50000">
                                          <p:stCondLst>
                                            <p:cond delay="676"/>
                                          </p:stCondLst>
                                        </p:cTn>
                                        <p:tgtEl>
                                          <p:spTgt spid="3525635">
                                            <p:txEl>
                                              <p:pRg st="3" end="3"/>
                                            </p:txEl>
                                          </p:spTgt>
                                        </p:tgtEl>
                                      </p:cBhvr>
                                      <p:to x="100000" y="100000"/>
                                    </p:animScale>
                                    <p:animScale>
                                      <p:cBhvr>
                                        <p:cTn id="47" dur="26">
                                          <p:stCondLst>
                                            <p:cond delay="1312"/>
                                          </p:stCondLst>
                                        </p:cTn>
                                        <p:tgtEl>
                                          <p:spTgt spid="3525635">
                                            <p:txEl>
                                              <p:pRg st="3" end="3"/>
                                            </p:txEl>
                                          </p:spTgt>
                                        </p:tgtEl>
                                      </p:cBhvr>
                                      <p:to x="100000" y="80000"/>
                                    </p:animScale>
                                    <p:animScale>
                                      <p:cBhvr>
                                        <p:cTn id="48" dur="166" decel="50000">
                                          <p:stCondLst>
                                            <p:cond delay="1338"/>
                                          </p:stCondLst>
                                        </p:cTn>
                                        <p:tgtEl>
                                          <p:spTgt spid="3525635">
                                            <p:txEl>
                                              <p:pRg st="3" end="3"/>
                                            </p:txEl>
                                          </p:spTgt>
                                        </p:tgtEl>
                                      </p:cBhvr>
                                      <p:to x="100000" y="100000"/>
                                    </p:animScale>
                                    <p:animScale>
                                      <p:cBhvr>
                                        <p:cTn id="49" dur="26">
                                          <p:stCondLst>
                                            <p:cond delay="1642"/>
                                          </p:stCondLst>
                                        </p:cTn>
                                        <p:tgtEl>
                                          <p:spTgt spid="3525635">
                                            <p:txEl>
                                              <p:pRg st="3" end="3"/>
                                            </p:txEl>
                                          </p:spTgt>
                                        </p:tgtEl>
                                      </p:cBhvr>
                                      <p:to x="100000" y="90000"/>
                                    </p:animScale>
                                    <p:animScale>
                                      <p:cBhvr>
                                        <p:cTn id="50" dur="166" decel="50000">
                                          <p:stCondLst>
                                            <p:cond delay="1668"/>
                                          </p:stCondLst>
                                        </p:cTn>
                                        <p:tgtEl>
                                          <p:spTgt spid="3525635">
                                            <p:txEl>
                                              <p:pRg st="3" end="3"/>
                                            </p:txEl>
                                          </p:spTgt>
                                        </p:tgtEl>
                                      </p:cBhvr>
                                      <p:to x="100000" y="100000"/>
                                    </p:animScale>
                                    <p:animScale>
                                      <p:cBhvr>
                                        <p:cTn id="51" dur="26">
                                          <p:stCondLst>
                                            <p:cond delay="1808"/>
                                          </p:stCondLst>
                                        </p:cTn>
                                        <p:tgtEl>
                                          <p:spTgt spid="3525635">
                                            <p:txEl>
                                              <p:pRg st="3" end="3"/>
                                            </p:txEl>
                                          </p:spTgt>
                                        </p:tgtEl>
                                      </p:cBhvr>
                                      <p:to x="100000" y="95000"/>
                                    </p:animScale>
                                    <p:animScale>
                                      <p:cBhvr>
                                        <p:cTn id="52" dur="166" decel="50000">
                                          <p:stCondLst>
                                            <p:cond delay="1834"/>
                                          </p:stCondLst>
                                        </p:cTn>
                                        <p:tgtEl>
                                          <p:spTgt spid="3525635">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25635">
                                            <p:txEl>
                                              <p:pRg st="4" end="4"/>
                                            </p:txEl>
                                          </p:spTgt>
                                        </p:tgtEl>
                                        <p:attrNameLst>
                                          <p:attrName>style.visibility</p:attrName>
                                        </p:attrNameLst>
                                      </p:cBhvr>
                                      <p:to>
                                        <p:strVal val="visible"/>
                                      </p:to>
                                    </p:set>
                                    <p:animEffect transition="in" filter="wipe(down)">
                                      <p:cBhvr>
                                        <p:cTn id="55" dur="580">
                                          <p:stCondLst>
                                            <p:cond delay="0"/>
                                          </p:stCondLst>
                                        </p:cTn>
                                        <p:tgtEl>
                                          <p:spTgt spid="3525635">
                                            <p:txEl>
                                              <p:pRg st="4" end="4"/>
                                            </p:txEl>
                                          </p:spTgt>
                                        </p:tgtEl>
                                      </p:cBhvr>
                                    </p:animEffect>
                                    <p:anim calcmode="lin" valueType="num">
                                      <p:cBhvr>
                                        <p:cTn id="56" dur="1822" tmFilter="0,0; 0.14,0.36; 0.43,0.73; 0.71,0.91; 1.0,1.0">
                                          <p:stCondLst>
                                            <p:cond delay="0"/>
                                          </p:stCondLst>
                                        </p:cTn>
                                        <p:tgtEl>
                                          <p:spTgt spid="352563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2563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2563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2563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2563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525635">
                                            <p:txEl>
                                              <p:pRg st="4" end="4"/>
                                            </p:txEl>
                                          </p:spTgt>
                                        </p:tgtEl>
                                      </p:cBhvr>
                                      <p:to x="100000" y="60000"/>
                                    </p:animScale>
                                    <p:animScale>
                                      <p:cBhvr>
                                        <p:cTn id="62" dur="166" decel="50000">
                                          <p:stCondLst>
                                            <p:cond delay="676"/>
                                          </p:stCondLst>
                                        </p:cTn>
                                        <p:tgtEl>
                                          <p:spTgt spid="3525635">
                                            <p:txEl>
                                              <p:pRg st="4" end="4"/>
                                            </p:txEl>
                                          </p:spTgt>
                                        </p:tgtEl>
                                      </p:cBhvr>
                                      <p:to x="100000" y="100000"/>
                                    </p:animScale>
                                    <p:animScale>
                                      <p:cBhvr>
                                        <p:cTn id="63" dur="26">
                                          <p:stCondLst>
                                            <p:cond delay="1312"/>
                                          </p:stCondLst>
                                        </p:cTn>
                                        <p:tgtEl>
                                          <p:spTgt spid="3525635">
                                            <p:txEl>
                                              <p:pRg st="4" end="4"/>
                                            </p:txEl>
                                          </p:spTgt>
                                        </p:tgtEl>
                                      </p:cBhvr>
                                      <p:to x="100000" y="80000"/>
                                    </p:animScale>
                                    <p:animScale>
                                      <p:cBhvr>
                                        <p:cTn id="64" dur="166" decel="50000">
                                          <p:stCondLst>
                                            <p:cond delay="1338"/>
                                          </p:stCondLst>
                                        </p:cTn>
                                        <p:tgtEl>
                                          <p:spTgt spid="3525635">
                                            <p:txEl>
                                              <p:pRg st="4" end="4"/>
                                            </p:txEl>
                                          </p:spTgt>
                                        </p:tgtEl>
                                      </p:cBhvr>
                                      <p:to x="100000" y="100000"/>
                                    </p:animScale>
                                    <p:animScale>
                                      <p:cBhvr>
                                        <p:cTn id="65" dur="26">
                                          <p:stCondLst>
                                            <p:cond delay="1642"/>
                                          </p:stCondLst>
                                        </p:cTn>
                                        <p:tgtEl>
                                          <p:spTgt spid="3525635">
                                            <p:txEl>
                                              <p:pRg st="4" end="4"/>
                                            </p:txEl>
                                          </p:spTgt>
                                        </p:tgtEl>
                                      </p:cBhvr>
                                      <p:to x="100000" y="90000"/>
                                    </p:animScale>
                                    <p:animScale>
                                      <p:cBhvr>
                                        <p:cTn id="66" dur="166" decel="50000">
                                          <p:stCondLst>
                                            <p:cond delay="1668"/>
                                          </p:stCondLst>
                                        </p:cTn>
                                        <p:tgtEl>
                                          <p:spTgt spid="3525635">
                                            <p:txEl>
                                              <p:pRg st="4" end="4"/>
                                            </p:txEl>
                                          </p:spTgt>
                                        </p:tgtEl>
                                      </p:cBhvr>
                                      <p:to x="100000" y="100000"/>
                                    </p:animScale>
                                    <p:animScale>
                                      <p:cBhvr>
                                        <p:cTn id="67" dur="26">
                                          <p:stCondLst>
                                            <p:cond delay="1808"/>
                                          </p:stCondLst>
                                        </p:cTn>
                                        <p:tgtEl>
                                          <p:spTgt spid="3525635">
                                            <p:txEl>
                                              <p:pRg st="4" end="4"/>
                                            </p:txEl>
                                          </p:spTgt>
                                        </p:tgtEl>
                                      </p:cBhvr>
                                      <p:to x="100000" y="95000"/>
                                    </p:animScale>
                                    <p:animScale>
                                      <p:cBhvr>
                                        <p:cTn id="68" dur="166" decel="50000">
                                          <p:stCondLst>
                                            <p:cond delay="1834"/>
                                          </p:stCondLst>
                                        </p:cTn>
                                        <p:tgtEl>
                                          <p:spTgt spid="3525635">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525635">
                                            <p:txEl>
                                              <p:pRg st="5" end="5"/>
                                            </p:txEl>
                                          </p:spTgt>
                                        </p:tgtEl>
                                        <p:attrNameLst>
                                          <p:attrName>style.visibility</p:attrName>
                                        </p:attrNameLst>
                                      </p:cBhvr>
                                      <p:to>
                                        <p:strVal val="visible"/>
                                      </p:to>
                                    </p:set>
                                    <p:animEffect transition="in" filter="wipe(down)">
                                      <p:cBhvr>
                                        <p:cTn id="71" dur="580">
                                          <p:stCondLst>
                                            <p:cond delay="0"/>
                                          </p:stCondLst>
                                        </p:cTn>
                                        <p:tgtEl>
                                          <p:spTgt spid="3525635">
                                            <p:txEl>
                                              <p:pRg st="5" end="5"/>
                                            </p:txEl>
                                          </p:spTgt>
                                        </p:tgtEl>
                                      </p:cBhvr>
                                    </p:animEffect>
                                    <p:anim calcmode="lin" valueType="num">
                                      <p:cBhvr>
                                        <p:cTn id="72" dur="1822" tmFilter="0,0; 0.14,0.36; 0.43,0.73; 0.71,0.91; 1.0,1.0">
                                          <p:stCondLst>
                                            <p:cond delay="0"/>
                                          </p:stCondLst>
                                        </p:cTn>
                                        <p:tgtEl>
                                          <p:spTgt spid="352563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2563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2563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2563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2563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525635">
                                            <p:txEl>
                                              <p:pRg st="5" end="5"/>
                                            </p:txEl>
                                          </p:spTgt>
                                        </p:tgtEl>
                                      </p:cBhvr>
                                      <p:to x="100000" y="60000"/>
                                    </p:animScale>
                                    <p:animScale>
                                      <p:cBhvr>
                                        <p:cTn id="78" dur="166" decel="50000">
                                          <p:stCondLst>
                                            <p:cond delay="676"/>
                                          </p:stCondLst>
                                        </p:cTn>
                                        <p:tgtEl>
                                          <p:spTgt spid="3525635">
                                            <p:txEl>
                                              <p:pRg st="5" end="5"/>
                                            </p:txEl>
                                          </p:spTgt>
                                        </p:tgtEl>
                                      </p:cBhvr>
                                      <p:to x="100000" y="100000"/>
                                    </p:animScale>
                                    <p:animScale>
                                      <p:cBhvr>
                                        <p:cTn id="79" dur="26">
                                          <p:stCondLst>
                                            <p:cond delay="1312"/>
                                          </p:stCondLst>
                                        </p:cTn>
                                        <p:tgtEl>
                                          <p:spTgt spid="3525635">
                                            <p:txEl>
                                              <p:pRg st="5" end="5"/>
                                            </p:txEl>
                                          </p:spTgt>
                                        </p:tgtEl>
                                      </p:cBhvr>
                                      <p:to x="100000" y="80000"/>
                                    </p:animScale>
                                    <p:animScale>
                                      <p:cBhvr>
                                        <p:cTn id="80" dur="166" decel="50000">
                                          <p:stCondLst>
                                            <p:cond delay="1338"/>
                                          </p:stCondLst>
                                        </p:cTn>
                                        <p:tgtEl>
                                          <p:spTgt spid="3525635">
                                            <p:txEl>
                                              <p:pRg st="5" end="5"/>
                                            </p:txEl>
                                          </p:spTgt>
                                        </p:tgtEl>
                                      </p:cBhvr>
                                      <p:to x="100000" y="100000"/>
                                    </p:animScale>
                                    <p:animScale>
                                      <p:cBhvr>
                                        <p:cTn id="81" dur="26">
                                          <p:stCondLst>
                                            <p:cond delay="1642"/>
                                          </p:stCondLst>
                                        </p:cTn>
                                        <p:tgtEl>
                                          <p:spTgt spid="3525635">
                                            <p:txEl>
                                              <p:pRg st="5" end="5"/>
                                            </p:txEl>
                                          </p:spTgt>
                                        </p:tgtEl>
                                      </p:cBhvr>
                                      <p:to x="100000" y="90000"/>
                                    </p:animScale>
                                    <p:animScale>
                                      <p:cBhvr>
                                        <p:cTn id="82" dur="166" decel="50000">
                                          <p:stCondLst>
                                            <p:cond delay="1668"/>
                                          </p:stCondLst>
                                        </p:cTn>
                                        <p:tgtEl>
                                          <p:spTgt spid="3525635">
                                            <p:txEl>
                                              <p:pRg st="5" end="5"/>
                                            </p:txEl>
                                          </p:spTgt>
                                        </p:tgtEl>
                                      </p:cBhvr>
                                      <p:to x="100000" y="100000"/>
                                    </p:animScale>
                                    <p:animScale>
                                      <p:cBhvr>
                                        <p:cTn id="83" dur="26">
                                          <p:stCondLst>
                                            <p:cond delay="1808"/>
                                          </p:stCondLst>
                                        </p:cTn>
                                        <p:tgtEl>
                                          <p:spTgt spid="3525635">
                                            <p:txEl>
                                              <p:pRg st="5" end="5"/>
                                            </p:txEl>
                                          </p:spTgt>
                                        </p:tgtEl>
                                      </p:cBhvr>
                                      <p:to x="100000" y="95000"/>
                                    </p:animScale>
                                    <p:animScale>
                                      <p:cBhvr>
                                        <p:cTn id="84" dur="166" decel="50000">
                                          <p:stCondLst>
                                            <p:cond delay="1834"/>
                                          </p:stCondLst>
                                        </p:cTn>
                                        <p:tgtEl>
                                          <p:spTgt spid="3525635">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525635">
                                            <p:txEl>
                                              <p:pRg st="6" end="6"/>
                                            </p:txEl>
                                          </p:spTgt>
                                        </p:tgtEl>
                                        <p:attrNameLst>
                                          <p:attrName>style.visibility</p:attrName>
                                        </p:attrNameLst>
                                      </p:cBhvr>
                                      <p:to>
                                        <p:strVal val="visible"/>
                                      </p:to>
                                    </p:set>
                                    <p:animEffect transition="in" filter="wipe(down)">
                                      <p:cBhvr>
                                        <p:cTn id="87" dur="580">
                                          <p:stCondLst>
                                            <p:cond delay="0"/>
                                          </p:stCondLst>
                                        </p:cTn>
                                        <p:tgtEl>
                                          <p:spTgt spid="3525635">
                                            <p:txEl>
                                              <p:pRg st="6" end="6"/>
                                            </p:txEl>
                                          </p:spTgt>
                                        </p:tgtEl>
                                      </p:cBhvr>
                                    </p:animEffect>
                                    <p:anim calcmode="lin" valueType="num">
                                      <p:cBhvr>
                                        <p:cTn id="88" dur="1822" tmFilter="0,0; 0.14,0.36; 0.43,0.73; 0.71,0.91; 1.0,1.0">
                                          <p:stCondLst>
                                            <p:cond delay="0"/>
                                          </p:stCondLst>
                                        </p:cTn>
                                        <p:tgtEl>
                                          <p:spTgt spid="3525635">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525635">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525635">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525635">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525635">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525635">
                                            <p:txEl>
                                              <p:pRg st="6" end="6"/>
                                            </p:txEl>
                                          </p:spTgt>
                                        </p:tgtEl>
                                      </p:cBhvr>
                                      <p:to x="100000" y="60000"/>
                                    </p:animScale>
                                    <p:animScale>
                                      <p:cBhvr>
                                        <p:cTn id="94" dur="166" decel="50000">
                                          <p:stCondLst>
                                            <p:cond delay="676"/>
                                          </p:stCondLst>
                                        </p:cTn>
                                        <p:tgtEl>
                                          <p:spTgt spid="3525635">
                                            <p:txEl>
                                              <p:pRg st="6" end="6"/>
                                            </p:txEl>
                                          </p:spTgt>
                                        </p:tgtEl>
                                      </p:cBhvr>
                                      <p:to x="100000" y="100000"/>
                                    </p:animScale>
                                    <p:animScale>
                                      <p:cBhvr>
                                        <p:cTn id="95" dur="26">
                                          <p:stCondLst>
                                            <p:cond delay="1312"/>
                                          </p:stCondLst>
                                        </p:cTn>
                                        <p:tgtEl>
                                          <p:spTgt spid="3525635">
                                            <p:txEl>
                                              <p:pRg st="6" end="6"/>
                                            </p:txEl>
                                          </p:spTgt>
                                        </p:tgtEl>
                                      </p:cBhvr>
                                      <p:to x="100000" y="80000"/>
                                    </p:animScale>
                                    <p:animScale>
                                      <p:cBhvr>
                                        <p:cTn id="96" dur="166" decel="50000">
                                          <p:stCondLst>
                                            <p:cond delay="1338"/>
                                          </p:stCondLst>
                                        </p:cTn>
                                        <p:tgtEl>
                                          <p:spTgt spid="3525635">
                                            <p:txEl>
                                              <p:pRg st="6" end="6"/>
                                            </p:txEl>
                                          </p:spTgt>
                                        </p:tgtEl>
                                      </p:cBhvr>
                                      <p:to x="100000" y="100000"/>
                                    </p:animScale>
                                    <p:animScale>
                                      <p:cBhvr>
                                        <p:cTn id="97" dur="26">
                                          <p:stCondLst>
                                            <p:cond delay="1642"/>
                                          </p:stCondLst>
                                        </p:cTn>
                                        <p:tgtEl>
                                          <p:spTgt spid="3525635">
                                            <p:txEl>
                                              <p:pRg st="6" end="6"/>
                                            </p:txEl>
                                          </p:spTgt>
                                        </p:tgtEl>
                                      </p:cBhvr>
                                      <p:to x="100000" y="90000"/>
                                    </p:animScale>
                                    <p:animScale>
                                      <p:cBhvr>
                                        <p:cTn id="98" dur="166" decel="50000">
                                          <p:stCondLst>
                                            <p:cond delay="1668"/>
                                          </p:stCondLst>
                                        </p:cTn>
                                        <p:tgtEl>
                                          <p:spTgt spid="3525635">
                                            <p:txEl>
                                              <p:pRg st="6" end="6"/>
                                            </p:txEl>
                                          </p:spTgt>
                                        </p:tgtEl>
                                      </p:cBhvr>
                                      <p:to x="100000" y="100000"/>
                                    </p:animScale>
                                    <p:animScale>
                                      <p:cBhvr>
                                        <p:cTn id="99" dur="26">
                                          <p:stCondLst>
                                            <p:cond delay="1808"/>
                                          </p:stCondLst>
                                        </p:cTn>
                                        <p:tgtEl>
                                          <p:spTgt spid="3525635">
                                            <p:txEl>
                                              <p:pRg st="6" end="6"/>
                                            </p:txEl>
                                          </p:spTgt>
                                        </p:tgtEl>
                                      </p:cBhvr>
                                      <p:to x="100000" y="95000"/>
                                    </p:animScale>
                                    <p:animScale>
                                      <p:cBhvr>
                                        <p:cTn id="100" dur="166" decel="50000">
                                          <p:stCondLst>
                                            <p:cond delay="1834"/>
                                          </p:stCondLst>
                                        </p:cTn>
                                        <p:tgtEl>
                                          <p:spTgt spid="352563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r>
              <a:rPr lang="en-US" sz="4000" b="1" dirty="0">
                <a:solidFill>
                  <a:schemeClr val="hlink"/>
                </a:solidFill>
              </a:rPr>
              <a:t>Outcome and Performance Measurement</a:t>
            </a:r>
            <a:endParaRPr lang="en-CA" sz="4000" b="1" dirty="0">
              <a:solidFill>
                <a:schemeClr val="hlink"/>
              </a:solidFill>
            </a:endParaRPr>
          </a:p>
        </p:txBody>
      </p:sp>
      <p:sp>
        <p:nvSpPr>
          <p:cNvPr id="3525635" name="Rectangle 3"/>
          <p:cNvSpPr>
            <a:spLocks noGrp="1" noChangeArrowheads="1"/>
          </p:cNvSpPr>
          <p:nvPr>
            <p:ph type="body" idx="1"/>
          </p:nvPr>
        </p:nvSpPr>
        <p:spPr>
          <a:xfrm>
            <a:off x="457200" y="1828800"/>
            <a:ext cx="8458200" cy="4191000"/>
          </a:xfrm>
        </p:spPr>
        <p:txBody>
          <a:bodyPr/>
          <a:lstStyle/>
          <a:p>
            <a:pPr>
              <a:buNone/>
            </a:pPr>
            <a:r>
              <a:rPr lang="en-CA" sz="2800" b="1" dirty="0">
                <a:solidFill>
                  <a:schemeClr val="tx2"/>
                </a:solidFill>
              </a:rPr>
              <a:t>FRN PRINCIPLE-BASED PRACTICES</a:t>
            </a:r>
          </a:p>
          <a:p>
            <a:pPr eaLnBrk="1" hangingPunct="1">
              <a:buFont typeface="Wingdings" pitchFamily="2" charset="2"/>
              <a:buNone/>
            </a:pPr>
            <a:r>
              <a:rPr lang="en-CA" sz="2400" dirty="0"/>
              <a:t>Use the terms set out in section 3.6, pages 17-20, to tie your</a:t>
            </a:r>
          </a:p>
          <a:p>
            <a:pPr eaLnBrk="1" hangingPunct="1">
              <a:buFont typeface="Wingdings" pitchFamily="2" charset="2"/>
              <a:buNone/>
            </a:pPr>
            <a:r>
              <a:rPr lang="en-CA" sz="2400" dirty="0"/>
              <a:t>Organization’s services to the FRN Principle-Based Practices:</a:t>
            </a:r>
          </a:p>
          <a:p>
            <a:pPr marL="0" indent="0" eaLnBrk="1" hangingPunct="1">
              <a:buNone/>
            </a:pPr>
            <a:endParaRPr lang="en-CA" sz="2400" dirty="0"/>
          </a:p>
          <a:p>
            <a:pPr marL="0" indent="0" eaLnBrk="1" hangingPunct="1">
              <a:buNone/>
            </a:pPr>
            <a:r>
              <a:rPr lang="en-CA" sz="2400" dirty="0"/>
              <a:t>EXAMPLES</a:t>
            </a:r>
          </a:p>
          <a:p>
            <a:pPr eaLnBrk="1" hangingPunct="1">
              <a:buFontTx/>
              <a:buChar char="-"/>
            </a:pPr>
            <a:r>
              <a:rPr lang="en-CA" sz="2400" dirty="0"/>
              <a:t>“child-focused and family centred”</a:t>
            </a:r>
          </a:p>
          <a:p>
            <a:pPr eaLnBrk="1" hangingPunct="1">
              <a:buFontTx/>
              <a:buChar char="-"/>
            </a:pPr>
            <a:r>
              <a:rPr lang="en-CA" sz="2400" dirty="0"/>
              <a:t>“evidence-informed practices”</a:t>
            </a:r>
          </a:p>
          <a:p>
            <a:pPr eaLnBrk="1" hangingPunct="1">
              <a:buFontTx/>
              <a:buChar char="-"/>
            </a:pPr>
            <a:r>
              <a:rPr lang="en-CA" sz="2400" dirty="0"/>
              <a:t>“client, clinical expertise”</a:t>
            </a:r>
          </a:p>
        </p:txBody>
      </p:sp>
    </p:spTree>
    <p:custDataLst>
      <p:tags r:id="rId1"/>
    </p:custDataLst>
    <p:extLst>
      <p:ext uri="{BB962C8B-B14F-4D97-AF65-F5344CB8AC3E}">
        <p14:creationId xmlns:p14="http://schemas.microsoft.com/office/powerpoint/2010/main" val="347543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25635">
                                            <p:txEl>
                                              <p:pRg st="0" end="0"/>
                                            </p:txEl>
                                          </p:spTgt>
                                        </p:tgtEl>
                                        <p:attrNameLst>
                                          <p:attrName>style.visibility</p:attrName>
                                        </p:attrNameLst>
                                      </p:cBhvr>
                                      <p:to>
                                        <p:strVal val="visible"/>
                                      </p:to>
                                    </p:set>
                                    <p:animEffect transition="in" filter="wipe(down)">
                                      <p:cBhvr>
                                        <p:cTn id="7" dur="580">
                                          <p:stCondLst>
                                            <p:cond delay="0"/>
                                          </p:stCondLst>
                                        </p:cTn>
                                        <p:tgtEl>
                                          <p:spTgt spid="3525635">
                                            <p:txEl>
                                              <p:pRg st="0" end="0"/>
                                            </p:txEl>
                                          </p:spTgt>
                                        </p:tgtEl>
                                      </p:cBhvr>
                                    </p:animEffect>
                                    <p:anim calcmode="lin" valueType="num">
                                      <p:cBhvr>
                                        <p:cTn id="8" dur="1822" tmFilter="0,0; 0.14,0.36; 0.43,0.73; 0.71,0.91; 1.0,1.0">
                                          <p:stCondLst>
                                            <p:cond delay="0"/>
                                          </p:stCondLst>
                                        </p:cTn>
                                        <p:tgtEl>
                                          <p:spTgt spid="35256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6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6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6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6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635">
                                            <p:txEl>
                                              <p:pRg st="0" end="0"/>
                                            </p:txEl>
                                          </p:spTgt>
                                        </p:tgtEl>
                                      </p:cBhvr>
                                      <p:to x="100000" y="60000"/>
                                    </p:animScale>
                                    <p:animScale>
                                      <p:cBhvr>
                                        <p:cTn id="14" dur="166" decel="50000">
                                          <p:stCondLst>
                                            <p:cond delay="676"/>
                                          </p:stCondLst>
                                        </p:cTn>
                                        <p:tgtEl>
                                          <p:spTgt spid="3525635">
                                            <p:txEl>
                                              <p:pRg st="0" end="0"/>
                                            </p:txEl>
                                          </p:spTgt>
                                        </p:tgtEl>
                                      </p:cBhvr>
                                      <p:to x="100000" y="100000"/>
                                    </p:animScale>
                                    <p:animScale>
                                      <p:cBhvr>
                                        <p:cTn id="15" dur="26">
                                          <p:stCondLst>
                                            <p:cond delay="1312"/>
                                          </p:stCondLst>
                                        </p:cTn>
                                        <p:tgtEl>
                                          <p:spTgt spid="3525635">
                                            <p:txEl>
                                              <p:pRg st="0" end="0"/>
                                            </p:txEl>
                                          </p:spTgt>
                                        </p:tgtEl>
                                      </p:cBhvr>
                                      <p:to x="100000" y="80000"/>
                                    </p:animScale>
                                    <p:animScale>
                                      <p:cBhvr>
                                        <p:cTn id="16" dur="166" decel="50000">
                                          <p:stCondLst>
                                            <p:cond delay="1338"/>
                                          </p:stCondLst>
                                        </p:cTn>
                                        <p:tgtEl>
                                          <p:spTgt spid="3525635">
                                            <p:txEl>
                                              <p:pRg st="0" end="0"/>
                                            </p:txEl>
                                          </p:spTgt>
                                        </p:tgtEl>
                                      </p:cBhvr>
                                      <p:to x="100000" y="100000"/>
                                    </p:animScale>
                                    <p:animScale>
                                      <p:cBhvr>
                                        <p:cTn id="17" dur="26">
                                          <p:stCondLst>
                                            <p:cond delay="1642"/>
                                          </p:stCondLst>
                                        </p:cTn>
                                        <p:tgtEl>
                                          <p:spTgt spid="3525635">
                                            <p:txEl>
                                              <p:pRg st="0" end="0"/>
                                            </p:txEl>
                                          </p:spTgt>
                                        </p:tgtEl>
                                      </p:cBhvr>
                                      <p:to x="100000" y="90000"/>
                                    </p:animScale>
                                    <p:animScale>
                                      <p:cBhvr>
                                        <p:cTn id="18" dur="166" decel="50000">
                                          <p:stCondLst>
                                            <p:cond delay="1668"/>
                                          </p:stCondLst>
                                        </p:cTn>
                                        <p:tgtEl>
                                          <p:spTgt spid="3525635">
                                            <p:txEl>
                                              <p:pRg st="0" end="0"/>
                                            </p:txEl>
                                          </p:spTgt>
                                        </p:tgtEl>
                                      </p:cBhvr>
                                      <p:to x="100000" y="100000"/>
                                    </p:animScale>
                                    <p:animScale>
                                      <p:cBhvr>
                                        <p:cTn id="19" dur="26">
                                          <p:stCondLst>
                                            <p:cond delay="1808"/>
                                          </p:stCondLst>
                                        </p:cTn>
                                        <p:tgtEl>
                                          <p:spTgt spid="3525635">
                                            <p:txEl>
                                              <p:pRg st="0" end="0"/>
                                            </p:txEl>
                                          </p:spTgt>
                                        </p:tgtEl>
                                      </p:cBhvr>
                                      <p:to x="100000" y="95000"/>
                                    </p:animScale>
                                    <p:animScale>
                                      <p:cBhvr>
                                        <p:cTn id="20" dur="166" decel="50000">
                                          <p:stCondLst>
                                            <p:cond delay="1834"/>
                                          </p:stCondLst>
                                        </p:cTn>
                                        <p:tgtEl>
                                          <p:spTgt spid="352563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25635">
                                            <p:txEl>
                                              <p:pRg st="1" end="1"/>
                                            </p:txEl>
                                          </p:spTgt>
                                        </p:tgtEl>
                                        <p:attrNameLst>
                                          <p:attrName>style.visibility</p:attrName>
                                        </p:attrNameLst>
                                      </p:cBhvr>
                                      <p:to>
                                        <p:strVal val="visible"/>
                                      </p:to>
                                    </p:set>
                                    <p:animEffect transition="in" filter="wipe(down)">
                                      <p:cBhvr>
                                        <p:cTn id="23" dur="580">
                                          <p:stCondLst>
                                            <p:cond delay="0"/>
                                          </p:stCondLst>
                                        </p:cTn>
                                        <p:tgtEl>
                                          <p:spTgt spid="3525635">
                                            <p:txEl>
                                              <p:pRg st="1" end="1"/>
                                            </p:txEl>
                                          </p:spTgt>
                                        </p:tgtEl>
                                      </p:cBhvr>
                                    </p:animEffect>
                                    <p:anim calcmode="lin" valueType="num">
                                      <p:cBhvr>
                                        <p:cTn id="24" dur="1822" tmFilter="0,0; 0.14,0.36; 0.43,0.73; 0.71,0.91; 1.0,1.0">
                                          <p:stCondLst>
                                            <p:cond delay="0"/>
                                          </p:stCondLst>
                                        </p:cTn>
                                        <p:tgtEl>
                                          <p:spTgt spid="352563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563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563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563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563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5635">
                                            <p:txEl>
                                              <p:pRg st="1" end="1"/>
                                            </p:txEl>
                                          </p:spTgt>
                                        </p:tgtEl>
                                      </p:cBhvr>
                                      <p:to x="100000" y="60000"/>
                                    </p:animScale>
                                    <p:animScale>
                                      <p:cBhvr>
                                        <p:cTn id="30" dur="166" decel="50000">
                                          <p:stCondLst>
                                            <p:cond delay="676"/>
                                          </p:stCondLst>
                                        </p:cTn>
                                        <p:tgtEl>
                                          <p:spTgt spid="3525635">
                                            <p:txEl>
                                              <p:pRg st="1" end="1"/>
                                            </p:txEl>
                                          </p:spTgt>
                                        </p:tgtEl>
                                      </p:cBhvr>
                                      <p:to x="100000" y="100000"/>
                                    </p:animScale>
                                    <p:animScale>
                                      <p:cBhvr>
                                        <p:cTn id="31" dur="26">
                                          <p:stCondLst>
                                            <p:cond delay="1312"/>
                                          </p:stCondLst>
                                        </p:cTn>
                                        <p:tgtEl>
                                          <p:spTgt spid="3525635">
                                            <p:txEl>
                                              <p:pRg st="1" end="1"/>
                                            </p:txEl>
                                          </p:spTgt>
                                        </p:tgtEl>
                                      </p:cBhvr>
                                      <p:to x="100000" y="80000"/>
                                    </p:animScale>
                                    <p:animScale>
                                      <p:cBhvr>
                                        <p:cTn id="32" dur="166" decel="50000">
                                          <p:stCondLst>
                                            <p:cond delay="1338"/>
                                          </p:stCondLst>
                                        </p:cTn>
                                        <p:tgtEl>
                                          <p:spTgt spid="3525635">
                                            <p:txEl>
                                              <p:pRg st="1" end="1"/>
                                            </p:txEl>
                                          </p:spTgt>
                                        </p:tgtEl>
                                      </p:cBhvr>
                                      <p:to x="100000" y="100000"/>
                                    </p:animScale>
                                    <p:animScale>
                                      <p:cBhvr>
                                        <p:cTn id="33" dur="26">
                                          <p:stCondLst>
                                            <p:cond delay="1642"/>
                                          </p:stCondLst>
                                        </p:cTn>
                                        <p:tgtEl>
                                          <p:spTgt spid="3525635">
                                            <p:txEl>
                                              <p:pRg st="1" end="1"/>
                                            </p:txEl>
                                          </p:spTgt>
                                        </p:tgtEl>
                                      </p:cBhvr>
                                      <p:to x="100000" y="90000"/>
                                    </p:animScale>
                                    <p:animScale>
                                      <p:cBhvr>
                                        <p:cTn id="34" dur="166" decel="50000">
                                          <p:stCondLst>
                                            <p:cond delay="1668"/>
                                          </p:stCondLst>
                                        </p:cTn>
                                        <p:tgtEl>
                                          <p:spTgt spid="3525635">
                                            <p:txEl>
                                              <p:pRg st="1" end="1"/>
                                            </p:txEl>
                                          </p:spTgt>
                                        </p:tgtEl>
                                      </p:cBhvr>
                                      <p:to x="100000" y="100000"/>
                                    </p:animScale>
                                    <p:animScale>
                                      <p:cBhvr>
                                        <p:cTn id="35" dur="26">
                                          <p:stCondLst>
                                            <p:cond delay="1808"/>
                                          </p:stCondLst>
                                        </p:cTn>
                                        <p:tgtEl>
                                          <p:spTgt spid="3525635">
                                            <p:txEl>
                                              <p:pRg st="1" end="1"/>
                                            </p:txEl>
                                          </p:spTgt>
                                        </p:tgtEl>
                                      </p:cBhvr>
                                      <p:to x="100000" y="95000"/>
                                    </p:animScale>
                                    <p:animScale>
                                      <p:cBhvr>
                                        <p:cTn id="36" dur="166" decel="50000">
                                          <p:stCondLst>
                                            <p:cond delay="1834"/>
                                          </p:stCondLst>
                                        </p:cTn>
                                        <p:tgtEl>
                                          <p:spTgt spid="352563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25635">
                                            <p:txEl>
                                              <p:pRg st="2" end="2"/>
                                            </p:txEl>
                                          </p:spTgt>
                                        </p:tgtEl>
                                        <p:attrNameLst>
                                          <p:attrName>style.visibility</p:attrName>
                                        </p:attrNameLst>
                                      </p:cBhvr>
                                      <p:to>
                                        <p:strVal val="visible"/>
                                      </p:to>
                                    </p:set>
                                    <p:animEffect transition="in" filter="wipe(down)">
                                      <p:cBhvr>
                                        <p:cTn id="39" dur="580">
                                          <p:stCondLst>
                                            <p:cond delay="0"/>
                                          </p:stCondLst>
                                        </p:cTn>
                                        <p:tgtEl>
                                          <p:spTgt spid="3525635">
                                            <p:txEl>
                                              <p:pRg st="2" end="2"/>
                                            </p:txEl>
                                          </p:spTgt>
                                        </p:tgtEl>
                                      </p:cBhvr>
                                    </p:animEffect>
                                    <p:anim calcmode="lin" valueType="num">
                                      <p:cBhvr>
                                        <p:cTn id="40" dur="1822" tmFilter="0,0; 0.14,0.36; 0.43,0.73; 0.71,0.91; 1.0,1.0">
                                          <p:stCondLst>
                                            <p:cond delay="0"/>
                                          </p:stCondLst>
                                        </p:cTn>
                                        <p:tgtEl>
                                          <p:spTgt spid="352563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563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563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563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563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5635">
                                            <p:txEl>
                                              <p:pRg st="2" end="2"/>
                                            </p:txEl>
                                          </p:spTgt>
                                        </p:tgtEl>
                                      </p:cBhvr>
                                      <p:to x="100000" y="60000"/>
                                    </p:animScale>
                                    <p:animScale>
                                      <p:cBhvr>
                                        <p:cTn id="46" dur="166" decel="50000">
                                          <p:stCondLst>
                                            <p:cond delay="676"/>
                                          </p:stCondLst>
                                        </p:cTn>
                                        <p:tgtEl>
                                          <p:spTgt spid="3525635">
                                            <p:txEl>
                                              <p:pRg st="2" end="2"/>
                                            </p:txEl>
                                          </p:spTgt>
                                        </p:tgtEl>
                                      </p:cBhvr>
                                      <p:to x="100000" y="100000"/>
                                    </p:animScale>
                                    <p:animScale>
                                      <p:cBhvr>
                                        <p:cTn id="47" dur="26">
                                          <p:stCondLst>
                                            <p:cond delay="1312"/>
                                          </p:stCondLst>
                                        </p:cTn>
                                        <p:tgtEl>
                                          <p:spTgt spid="3525635">
                                            <p:txEl>
                                              <p:pRg st="2" end="2"/>
                                            </p:txEl>
                                          </p:spTgt>
                                        </p:tgtEl>
                                      </p:cBhvr>
                                      <p:to x="100000" y="80000"/>
                                    </p:animScale>
                                    <p:animScale>
                                      <p:cBhvr>
                                        <p:cTn id="48" dur="166" decel="50000">
                                          <p:stCondLst>
                                            <p:cond delay="1338"/>
                                          </p:stCondLst>
                                        </p:cTn>
                                        <p:tgtEl>
                                          <p:spTgt spid="3525635">
                                            <p:txEl>
                                              <p:pRg st="2" end="2"/>
                                            </p:txEl>
                                          </p:spTgt>
                                        </p:tgtEl>
                                      </p:cBhvr>
                                      <p:to x="100000" y="100000"/>
                                    </p:animScale>
                                    <p:animScale>
                                      <p:cBhvr>
                                        <p:cTn id="49" dur="26">
                                          <p:stCondLst>
                                            <p:cond delay="1642"/>
                                          </p:stCondLst>
                                        </p:cTn>
                                        <p:tgtEl>
                                          <p:spTgt spid="3525635">
                                            <p:txEl>
                                              <p:pRg st="2" end="2"/>
                                            </p:txEl>
                                          </p:spTgt>
                                        </p:tgtEl>
                                      </p:cBhvr>
                                      <p:to x="100000" y="90000"/>
                                    </p:animScale>
                                    <p:animScale>
                                      <p:cBhvr>
                                        <p:cTn id="50" dur="166" decel="50000">
                                          <p:stCondLst>
                                            <p:cond delay="1668"/>
                                          </p:stCondLst>
                                        </p:cTn>
                                        <p:tgtEl>
                                          <p:spTgt spid="3525635">
                                            <p:txEl>
                                              <p:pRg st="2" end="2"/>
                                            </p:txEl>
                                          </p:spTgt>
                                        </p:tgtEl>
                                      </p:cBhvr>
                                      <p:to x="100000" y="100000"/>
                                    </p:animScale>
                                    <p:animScale>
                                      <p:cBhvr>
                                        <p:cTn id="51" dur="26">
                                          <p:stCondLst>
                                            <p:cond delay="1808"/>
                                          </p:stCondLst>
                                        </p:cTn>
                                        <p:tgtEl>
                                          <p:spTgt spid="3525635">
                                            <p:txEl>
                                              <p:pRg st="2" end="2"/>
                                            </p:txEl>
                                          </p:spTgt>
                                        </p:tgtEl>
                                      </p:cBhvr>
                                      <p:to x="100000" y="95000"/>
                                    </p:animScale>
                                    <p:animScale>
                                      <p:cBhvr>
                                        <p:cTn id="52" dur="166" decel="50000">
                                          <p:stCondLst>
                                            <p:cond delay="1834"/>
                                          </p:stCondLst>
                                        </p:cTn>
                                        <p:tgtEl>
                                          <p:spTgt spid="352563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25635">
                                            <p:txEl>
                                              <p:pRg st="4" end="4"/>
                                            </p:txEl>
                                          </p:spTgt>
                                        </p:tgtEl>
                                        <p:attrNameLst>
                                          <p:attrName>style.visibility</p:attrName>
                                        </p:attrNameLst>
                                      </p:cBhvr>
                                      <p:to>
                                        <p:strVal val="visible"/>
                                      </p:to>
                                    </p:set>
                                    <p:animEffect transition="in" filter="wipe(down)">
                                      <p:cBhvr>
                                        <p:cTn id="55" dur="580">
                                          <p:stCondLst>
                                            <p:cond delay="0"/>
                                          </p:stCondLst>
                                        </p:cTn>
                                        <p:tgtEl>
                                          <p:spTgt spid="3525635">
                                            <p:txEl>
                                              <p:pRg st="4" end="4"/>
                                            </p:txEl>
                                          </p:spTgt>
                                        </p:tgtEl>
                                      </p:cBhvr>
                                    </p:animEffect>
                                    <p:anim calcmode="lin" valueType="num">
                                      <p:cBhvr>
                                        <p:cTn id="56" dur="1822" tmFilter="0,0; 0.14,0.36; 0.43,0.73; 0.71,0.91; 1.0,1.0">
                                          <p:stCondLst>
                                            <p:cond delay="0"/>
                                          </p:stCondLst>
                                        </p:cTn>
                                        <p:tgtEl>
                                          <p:spTgt spid="352563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2563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2563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2563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2563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525635">
                                            <p:txEl>
                                              <p:pRg st="4" end="4"/>
                                            </p:txEl>
                                          </p:spTgt>
                                        </p:tgtEl>
                                      </p:cBhvr>
                                      <p:to x="100000" y="60000"/>
                                    </p:animScale>
                                    <p:animScale>
                                      <p:cBhvr>
                                        <p:cTn id="62" dur="166" decel="50000">
                                          <p:stCondLst>
                                            <p:cond delay="676"/>
                                          </p:stCondLst>
                                        </p:cTn>
                                        <p:tgtEl>
                                          <p:spTgt spid="3525635">
                                            <p:txEl>
                                              <p:pRg st="4" end="4"/>
                                            </p:txEl>
                                          </p:spTgt>
                                        </p:tgtEl>
                                      </p:cBhvr>
                                      <p:to x="100000" y="100000"/>
                                    </p:animScale>
                                    <p:animScale>
                                      <p:cBhvr>
                                        <p:cTn id="63" dur="26">
                                          <p:stCondLst>
                                            <p:cond delay="1312"/>
                                          </p:stCondLst>
                                        </p:cTn>
                                        <p:tgtEl>
                                          <p:spTgt spid="3525635">
                                            <p:txEl>
                                              <p:pRg st="4" end="4"/>
                                            </p:txEl>
                                          </p:spTgt>
                                        </p:tgtEl>
                                      </p:cBhvr>
                                      <p:to x="100000" y="80000"/>
                                    </p:animScale>
                                    <p:animScale>
                                      <p:cBhvr>
                                        <p:cTn id="64" dur="166" decel="50000">
                                          <p:stCondLst>
                                            <p:cond delay="1338"/>
                                          </p:stCondLst>
                                        </p:cTn>
                                        <p:tgtEl>
                                          <p:spTgt spid="3525635">
                                            <p:txEl>
                                              <p:pRg st="4" end="4"/>
                                            </p:txEl>
                                          </p:spTgt>
                                        </p:tgtEl>
                                      </p:cBhvr>
                                      <p:to x="100000" y="100000"/>
                                    </p:animScale>
                                    <p:animScale>
                                      <p:cBhvr>
                                        <p:cTn id="65" dur="26">
                                          <p:stCondLst>
                                            <p:cond delay="1642"/>
                                          </p:stCondLst>
                                        </p:cTn>
                                        <p:tgtEl>
                                          <p:spTgt spid="3525635">
                                            <p:txEl>
                                              <p:pRg st="4" end="4"/>
                                            </p:txEl>
                                          </p:spTgt>
                                        </p:tgtEl>
                                      </p:cBhvr>
                                      <p:to x="100000" y="90000"/>
                                    </p:animScale>
                                    <p:animScale>
                                      <p:cBhvr>
                                        <p:cTn id="66" dur="166" decel="50000">
                                          <p:stCondLst>
                                            <p:cond delay="1668"/>
                                          </p:stCondLst>
                                        </p:cTn>
                                        <p:tgtEl>
                                          <p:spTgt spid="3525635">
                                            <p:txEl>
                                              <p:pRg st="4" end="4"/>
                                            </p:txEl>
                                          </p:spTgt>
                                        </p:tgtEl>
                                      </p:cBhvr>
                                      <p:to x="100000" y="100000"/>
                                    </p:animScale>
                                    <p:animScale>
                                      <p:cBhvr>
                                        <p:cTn id="67" dur="26">
                                          <p:stCondLst>
                                            <p:cond delay="1808"/>
                                          </p:stCondLst>
                                        </p:cTn>
                                        <p:tgtEl>
                                          <p:spTgt spid="3525635">
                                            <p:txEl>
                                              <p:pRg st="4" end="4"/>
                                            </p:txEl>
                                          </p:spTgt>
                                        </p:tgtEl>
                                      </p:cBhvr>
                                      <p:to x="100000" y="95000"/>
                                    </p:animScale>
                                    <p:animScale>
                                      <p:cBhvr>
                                        <p:cTn id="68" dur="166" decel="50000">
                                          <p:stCondLst>
                                            <p:cond delay="1834"/>
                                          </p:stCondLst>
                                        </p:cTn>
                                        <p:tgtEl>
                                          <p:spTgt spid="3525635">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525635">
                                            <p:txEl>
                                              <p:pRg st="5" end="5"/>
                                            </p:txEl>
                                          </p:spTgt>
                                        </p:tgtEl>
                                        <p:attrNameLst>
                                          <p:attrName>style.visibility</p:attrName>
                                        </p:attrNameLst>
                                      </p:cBhvr>
                                      <p:to>
                                        <p:strVal val="visible"/>
                                      </p:to>
                                    </p:set>
                                    <p:animEffect transition="in" filter="wipe(down)">
                                      <p:cBhvr>
                                        <p:cTn id="71" dur="580">
                                          <p:stCondLst>
                                            <p:cond delay="0"/>
                                          </p:stCondLst>
                                        </p:cTn>
                                        <p:tgtEl>
                                          <p:spTgt spid="3525635">
                                            <p:txEl>
                                              <p:pRg st="5" end="5"/>
                                            </p:txEl>
                                          </p:spTgt>
                                        </p:tgtEl>
                                      </p:cBhvr>
                                    </p:animEffect>
                                    <p:anim calcmode="lin" valueType="num">
                                      <p:cBhvr>
                                        <p:cTn id="72" dur="1822" tmFilter="0,0; 0.14,0.36; 0.43,0.73; 0.71,0.91; 1.0,1.0">
                                          <p:stCondLst>
                                            <p:cond delay="0"/>
                                          </p:stCondLst>
                                        </p:cTn>
                                        <p:tgtEl>
                                          <p:spTgt spid="352563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2563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2563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2563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2563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525635">
                                            <p:txEl>
                                              <p:pRg st="5" end="5"/>
                                            </p:txEl>
                                          </p:spTgt>
                                        </p:tgtEl>
                                      </p:cBhvr>
                                      <p:to x="100000" y="60000"/>
                                    </p:animScale>
                                    <p:animScale>
                                      <p:cBhvr>
                                        <p:cTn id="78" dur="166" decel="50000">
                                          <p:stCondLst>
                                            <p:cond delay="676"/>
                                          </p:stCondLst>
                                        </p:cTn>
                                        <p:tgtEl>
                                          <p:spTgt spid="3525635">
                                            <p:txEl>
                                              <p:pRg st="5" end="5"/>
                                            </p:txEl>
                                          </p:spTgt>
                                        </p:tgtEl>
                                      </p:cBhvr>
                                      <p:to x="100000" y="100000"/>
                                    </p:animScale>
                                    <p:animScale>
                                      <p:cBhvr>
                                        <p:cTn id="79" dur="26">
                                          <p:stCondLst>
                                            <p:cond delay="1312"/>
                                          </p:stCondLst>
                                        </p:cTn>
                                        <p:tgtEl>
                                          <p:spTgt spid="3525635">
                                            <p:txEl>
                                              <p:pRg st="5" end="5"/>
                                            </p:txEl>
                                          </p:spTgt>
                                        </p:tgtEl>
                                      </p:cBhvr>
                                      <p:to x="100000" y="80000"/>
                                    </p:animScale>
                                    <p:animScale>
                                      <p:cBhvr>
                                        <p:cTn id="80" dur="166" decel="50000">
                                          <p:stCondLst>
                                            <p:cond delay="1338"/>
                                          </p:stCondLst>
                                        </p:cTn>
                                        <p:tgtEl>
                                          <p:spTgt spid="3525635">
                                            <p:txEl>
                                              <p:pRg st="5" end="5"/>
                                            </p:txEl>
                                          </p:spTgt>
                                        </p:tgtEl>
                                      </p:cBhvr>
                                      <p:to x="100000" y="100000"/>
                                    </p:animScale>
                                    <p:animScale>
                                      <p:cBhvr>
                                        <p:cTn id="81" dur="26">
                                          <p:stCondLst>
                                            <p:cond delay="1642"/>
                                          </p:stCondLst>
                                        </p:cTn>
                                        <p:tgtEl>
                                          <p:spTgt spid="3525635">
                                            <p:txEl>
                                              <p:pRg st="5" end="5"/>
                                            </p:txEl>
                                          </p:spTgt>
                                        </p:tgtEl>
                                      </p:cBhvr>
                                      <p:to x="100000" y="90000"/>
                                    </p:animScale>
                                    <p:animScale>
                                      <p:cBhvr>
                                        <p:cTn id="82" dur="166" decel="50000">
                                          <p:stCondLst>
                                            <p:cond delay="1668"/>
                                          </p:stCondLst>
                                        </p:cTn>
                                        <p:tgtEl>
                                          <p:spTgt spid="3525635">
                                            <p:txEl>
                                              <p:pRg st="5" end="5"/>
                                            </p:txEl>
                                          </p:spTgt>
                                        </p:tgtEl>
                                      </p:cBhvr>
                                      <p:to x="100000" y="100000"/>
                                    </p:animScale>
                                    <p:animScale>
                                      <p:cBhvr>
                                        <p:cTn id="83" dur="26">
                                          <p:stCondLst>
                                            <p:cond delay="1808"/>
                                          </p:stCondLst>
                                        </p:cTn>
                                        <p:tgtEl>
                                          <p:spTgt spid="3525635">
                                            <p:txEl>
                                              <p:pRg st="5" end="5"/>
                                            </p:txEl>
                                          </p:spTgt>
                                        </p:tgtEl>
                                      </p:cBhvr>
                                      <p:to x="100000" y="95000"/>
                                    </p:animScale>
                                    <p:animScale>
                                      <p:cBhvr>
                                        <p:cTn id="84" dur="166" decel="50000">
                                          <p:stCondLst>
                                            <p:cond delay="1834"/>
                                          </p:stCondLst>
                                        </p:cTn>
                                        <p:tgtEl>
                                          <p:spTgt spid="3525635">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525635">
                                            <p:txEl>
                                              <p:pRg st="6" end="6"/>
                                            </p:txEl>
                                          </p:spTgt>
                                        </p:tgtEl>
                                        <p:attrNameLst>
                                          <p:attrName>style.visibility</p:attrName>
                                        </p:attrNameLst>
                                      </p:cBhvr>
                                      <p:to>
                                        <p:strVal val="visible"/>
                                      </p:to>
                                    </p:set>
                                    <p:animEffect transition="in" filter="wipe(down)">
                                      <p:cBhvr>
                                        <p:cTn id="87" dur="580">
                                          <p:stCondLst>
                                            <p:cond delay="0"/>
                                          </p:stCondLst>
                                        </p:cTn>
                                        <p:tgtEl>
                                          <p:spTgt spid="3525635">
                                            <p:txEl>
                                              <p:pRg st="6" end="6"/>
                                            </p:txEl>
                                          </p:spTgt>
                                        </p:tgtEl>
                                      </p:cBhvr>
                                    </p:animEffect>
                                    <p:anim calcmode="lin" valueType="num">
                                      <p:cBhvr>
                                        <p:cTn id="88" dur="1822" tmFilter="0,0; 0.14,0.36; 0.43,0.73; 0.71,0.91; 1.0,1.0">
                                          <p:stCondLst>
                                            <p:cond delay="0"/>
                                          </p:stCondLst>
                                        </p:cTn>
                                        <p:tgtEl>
                                          <p:spTgt spid="3525635">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525635">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525635">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525635">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525635">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525635">
                                            <p:txEl>
                                              <p:pRg st="6" end="6"/>
                                            </p:txEl>
                                          </p:spTgt>
                                        </p:tgtEl>
                                      </p:cBhvr>
                                      <p:to x="100000" y="60000"/>
                                    </p:animScale>
                                    <p:animScale>
                                      <p:cBhvr>
                                        <p:cTn id="94" dur="166" decel="50000">
                                          <p:stCondLst>
                                            <p:cond delay="676"/>
                                          </p:stCondLst>
                                        </p:cTn>
                                        <p:tgtEl>
                                          <p:spTgt spid="3525635">
                                            <p:txEl>
                                              <p:pRg st="6" end="6"/>
                                            </p:txEl>
                                          </p:spTgt>
                                        </p:tgtEl>
                                      </p:cBhvr>
                                      <p:to x="100000" y="100000"/>
                                    </p:animScale>
                                    <p:animScale>
                                      <p:cBhvr>
                                        <p:cTn id="95" dur="26">
                                          <p:stCondLst>
                                            <p:cond delay="1312"/>
                                          </p:stCondLst>
                                        </p:cTn>
                                        <p:tgtEl>
                                          <p:spTgt spid="3525635">
                                            <p:txEl>
                                              <p:pRg st="6" end="6"/>
                                            </p:txEl>
                                          </p:spTgt>
                                        </p:tgtEl>
                                      </p:cBhvr>
                                      <p:to x="100000" y="80000"/>
                                    </p:animScale>
                                    <p:animScale>
                                      <p:cBhvr>
                                        <p:cTn id="96" dur="166" decel="50000">
                                          <p:stCondLst>
                                            <p:cond delay="1338"/>
                                          </p:stCondLst>
                                        </p:cTn>
                                        <p:tgtEl>
                                          <p:spTgt spid="3525635">
                                            <p:txEl>
                                              <p:pRg st="6" end="6"/>
                                            </p:txEl>
                                          </p:spTgt>
                                        </p:tgtEl>
                                      </p:cBhvr>
                                      <p:to x="100000" y="100000"/>
                                    </p:animScale>
                                    <p:animScale>
                                      <p:cBhvr>
                                        <p:cTn id="97" dur="26">
                                          <p:stCondLst>
                                            <p:cond delay="1642"/>
                                          </p:stCondLst>
                                        </p:cTn>
                                        <p:tgtEl>
                                          <p:spTgt spid="3525635">
                                            <p:txEl>
                                              <p:pRg st="6" end="6"/>
                                            </p:txEl>
                                          </p:spTgt>
                                        </p:tgtEl>
                                      </p:cBhvr>
                                      <p:to x="100000" y="90000"/>
                                    </p:animScale>
                                    <p:animScale>
                                      <p:cBhvr>
                                        <p:cTn id="98" dur="166" decel="50000">
                                          <p:stCondLst>
                                            <p:cond delay="1668"/>
                                          </p:stCondLst>
                                        </p:cTn>
                                        <p:tgtEl>
                                          <p:spTgt spid="3525635">
                                            <p:txEl>
                                              <p:pRg st="6" end="6"/>
                                            </p:txEl>
                                          </p:spTgt>
                                        </p:tgtEl>
                                      </p:cBhvr>
                                      <p:to x="100000" y="100000"/>
                                    </p:animScale>
                                    <p:animScale>
                                      <p:cBhvr>
                                        <p:cTn id="99" dur="26">
                                          <p:stCondLst>
                                            <p:cond delay="1808"/>
                                          </p:stCondLst>
                                        </p:cTn>
                                        <p:tgtEl>
                                          <p:spTgt spid="3525635">
                                            <p:txEl>
                                              <p:pRg st="6" end="6"/>
                                            </p:txEl>
                                          </p:spTgt>
                                        </p:tgtEl>
                                      </p:cBhvr>
                                      <p:to x="100000" y="95000"/>
                                    </p:animScale>
                                    <p:animScale>
                                      <p:cBhvr>
                                        <p:cTn id="100" dur="166" decel="50000">
                                          <p:stCondLst>
                                            <p:cond delay="1834"/>
                                          </p:stCondLst>
                                        </p:cTn>
                                        <p:tgtEl>
                                          <p:spTgt spid="3525635">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525635">
                                            <p:txEl>
                                              <p:pRg st="7" end="7"/>
                                            </p:txEl>
                                          </p:spTgt>
                                        </p:tgtEl>
                                        <p:attrNameLst>
                                          <p:attrName>style.visibility</p:attrName>
                                        </p:attrNameLst>
                                      </p:cBhvr>
                                      <p:to>
                                        <p:strVal val="visible"/>
                                      </p:to>
                                    </p:set>
                                    <p:animEffect transition="in" filter="wipe(down)">
                                      <p:cBhvr>
                                        <p:cTn id="103" dur="580">
                                          <p:stCondLst>
                                            <p:cond delay="0"/>
                                          </p:stCondLst>
                                        </p:cTn>
                                        <p:tgtEl>
                                          <p:spTgt spid="3525635">
                                            <p:txEl>
                                              <p:pRg st="7" end="7"/>
                                            </p:txEl>
                                          </p:spTgt>
                                        </p:tgtEl>
                                      </p:cBhvr>
                                    </p:animEffect>
                                    <p:anim calcmode="lin" valueType="num">
                                      <p:cBhvr>
                                        <p:cTn id="104" dur="1822" tmFilter="0,0; 0.14,0.36; 0.43,0.73; 0.71,0.91; 1.0,1.0">
                                          <p:stCondLst>
                                            <p:cond delay="0"/>
                                          </p:stCondLst>
                                        </p:cTn>
                                        <p:tgtEl>
                                          <p:spTgt spid="3525635">
                                            <p:txEl>
                                              <p:pRg st="7" end="7"/>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525635">
                                            <p:txEl>
                                              <p:pRg st="7" end="7"/>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525635">
                                            <p:txEl>
                                              <p:pRg st="7" end="7"/>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525635">
                                            <p:txEl>
                                              <p:pRg st="7" end="7"/>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525635">
                                            <p:txEl>
                                              <p:pRg st="7" end="7"/>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525635">
                                            <p:txEl>
                                              <p:pRg st="7" end="7"/>
                                            </p:txEl>
                                          </p:spTgt>
                                        </p:tgtEl>
                                      </p:cBhvr>
                                      <p:to x="100000" y="60000"/>
                                    </p:animScale>
                                    <p:animScale>
                                      <p:cBhvr>
                                        <p:cTn id="110" dur="166" decel="50000">
                                          <p:stCondLst>
                                            <p:cond delay="676"/>
                                          </p:stCondLst>
                                        </p:cTn>
                                        <p:tgtEl>
                                          <p:spTgt spid="3525635">
                                            <p:txEl>
                                              <p:pRg st="7" end="7"/>
                                            </p:txEl>
                                          </p:spTgt>
                                        </p:tgtEl>
                                      </p:cBhvr>
                                      <p:to x="100000" y="100000"/>
                                    </p:animScale>
                                    <p:animScale>
                                      <p:cBhvr>
                                        <p:cTn id="111" dur="26">
                                          <p:stCondLst>
                                            <p:cond delay="1312"/>
                                          </p:stCondLst>
                                        </p:cTn>
                                        <p:tgtEl>
                                          <p:spTgt spid="3525635">
                                            <p:txEl>
                                              <p:pRg st="7" end="7"/>
                                            </p:txEl>
                                          </p:spTgt>
                                        </p:tgtEl>
                                      </p:cBhvr>
                                      <p:to x="100000" y="80000"/>
                                    </p:animScale>
                                    <p:animScale>
                                      <p:cBhvr>
                                        <p:cTn id="112" dur="166" decel="50000">
                                          <p:stCondLst>
                                            <p:cond delay="1338"/>
                                          </p:stCondLst>
                                        </p:cTn>
                                        <p:tgtEl>
                                          <p:spTgt spid="3525635">
                                            <p:txEl>
                                              <p:pRg st="7" end="7"/>
                                            </p:txEl>
                                          </p:spTgt>
                                        </p:tgtEl>
                                      </p:cBhvr>
                                      <p:to x="100000" y="100000"/>
                                    </p:animScale>
                                    <p:animScale>
                                      <p:cBhvr>
                                        <p:cTn id="113" dur="26">
                                          <p:stCondLst>
                                            <p:cond delay="1642"/>
                                          </p:stCondLst>
                                        </p:cTn>
                                        <p:tgtEl>
                                          <p:spTgt spid="3525635">
                                            <p:txEl>
                                              <p:pRg st="7" end="7"/>
                                            </p:txEl>
                                          </p:spTgt>
                                        </p:tgtEl>
                                      </p:cBhvr>
                                      <p:to x="100000" y="90000"/>
                                    </p:animScale>
                                    <p:animScale>
                                      <p:cBhvr>
                                        <p:cTn id="114" dur="166" decel="50000">
                                          <p:stCondLst>
                                            <p:cond delay="1668"/>
                                          </p:stCondLst>
                                        </p:cTn>
                                        <p:tgtEl>
                                          <p:spTgt spid="3525635">
                                            <p:txEl>
                                              <p:pRg st="7" end="7"/>
                                            </p:txEl>
                                          </p:spTgt>
                                        </p:tgtEl>
                                      </p:cBhvr>
                                      <p:to x="100000" y="100000"/>
                                    </p:animScale>
                                    <p:animScale>
                                      <p:cBhvr>
                                        <p:cTn id="115" dur="26">
                                          <p:stCondLst>
                                            <p:cond delay="1808"/>
                                          </p:stCondLst>
                                        </p:cTn>
                                        <p:tgtEl>
                                          <p:spTgt spid="3525635">
                                            <p:txEl>
                                              <p:pRg st="7" end="7"/>
                                            </p:txEl>
                                          </p:spTgt>
                                        </p:tgtEl>
                                      </p:cBhvr>
                                      <p:to x="100000" y="95000"/>
                                    </p:animScale>
                                    <p:animScale>
                                      <p:cBhvr>
                                        <p:cTn id="116" dur="166" decel="50000">
                                          <p:stCondLst>
                                            <p:cond delay="1834"/>
                                          </p:stCondLst>
                                        </p:cTn>
                                        <p:tgtEl>
                                          <p:spTgt spid="352563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pPr algn="ctr" eaLnBrk="1" hangingPunct="1"/>
            <a:r>
              <a:rPr lang="en-US" sz="4000" b="1" dirty="0">
                <a:solidFill>
                  <a:schemeClr val="hlink"/>
                </a:solidFill>
              </a:rPr>
              <a:t>Outcome and Performance Measurement</a:t>
            </a:r>
            <a:endParaRPr lang="en-CA" sz="4000" b="1" dirty="0">
              <a:solidFill>
                <a:schemeClr val="hlink"/>
              </a:solidFill>
            </a:endParaRPr>
          </a:p>
        </p:txBody>
      </p:sp>
      <p:sp>
        <p:nvSpPr>
          <p:cNvPr id="3525635" name="Rectangle 3"/>
          <p:cNvSpPr>
            <a:spLocks noGrp="1" noChangeArrowheads="1"/>
          </p:cNvSpPr>
          <p:nvPr>
            <p:ph type="body" idx="1"/>
          </p:nvPr>
        </p:nvSpPr>
        <p:spPr>
          <a:xfrm>
            <a:off x="457200" y="1828800"/>
            <a:ext cx="8458200" cy="4191000"/>
          </a:xfrm>
        </p:spPr>
        <p:txBody>
          <a:bodyPr/>
          <a:lstStyle/>
          <a:p>
            <a:pPr eaLnBrk="1" hangingPunct="1">
              <a:buFont typeface="Wingdings" pitchFamily="2" charset="2"/>
              <a:buNone/>
            </a:pPr>
            <a:r>
              <a:rPr lang="en-CA" sz="2400" dirty="0">
                <a:solidFill>
                  <a:schemeClr val="tx2">
                    <a:lumMod val="75000"/>
                  </a:schemeClr>
                </a:solidFill>
              </a:rPr>
              <a:t>PROGRAM OUTCOMES</a:t>
            </a:r>
          </a:p>
          <a:p>
            <a:pPr eaLnBrk="1" hangingPunct="1">
              <a:buFont typeface="Wingdings" pitchFamily="2" charset="2"/>
              <a:buNone/>
            </a:pPr>
            <a:r>
              <a:rPr lang="en-CA" sz="2400" dirty="0"/>
              <a:t>FRN’s promote four </a:t>
            </a:r>
            <a:r>
              <a:rPr lang="en-CA" sz="2400" dirty="0">
                <a:solidFill>
                  <a:schemeClr val="tx2">
                    <a:lumMod val="75000"/>
                  </a:schemeClr>
                </a:solidFill>
              </a:rPr>
              <a:t>program outcomes</a:t>
            </a:r>
            <a:r>
              <a:rPr lang="en-CA" sz="2400" dirty="0"/>
              <a:t>, at the individual</a:t>
            </a:r>
          </a:p>
          <a:p>
            <a:pPr eaLnBrk="1" hangingPunct="1">
              <a:buFont typeface="Wingdings" pitchFamily="2" charset="2"/>
              <a:buNone/>
            </a:pPr>
            <a:r>
              <a:rPr lang="en-CA" sz="2400" dirty="0"/>
              <a:t>and family level:</a:t>
            </a:r>
          </a:p>
          <a:p>
            <a:pPr marL="514350" indent="-514350" eaLnBrk="1" hangingPunct="1">
              <a:buFont typeface="Wingdings" pitchFamily="2" charset="2"/>
              <a:buAutoNum type="arabicPeriod"/>
            </a:pPr>
            <a:r>
              <a:rPr lang="en-CA" sz="2400" dirty="0"/>
              <a:t>Infants, children, youth and families are more socially connected and linked to culturally relevant supports.</a:t>
            </a:r>
          </a:p>
          <a:p>
            <a:pPr marL="514350" indent="-514350" eaLnBrk="1" hangingPunct="1">
              <a:buFont typeface="Wingdings" pitchFamily="2" charset="2"/>
              <a:buAutoNum type="arabicPeriod"/>
            </a:pPr>
            <a:r>
              <a:rPr lang="en-CA" sz="2400" dirty="0"/>
              <a:t>Parents and caregivers have knowledge about parenting and child development.</a:t>
            </a:r>
          </a:p>
          <a:p>
            <a:pPr marL="514350" indent="-514350" eaLnBrk="1" hangingPunct="1">
              <a:buFont typeface="Wingdings" pitchFamily="2" charset="2"/>
              <a:buAutoNum type="arabicPeriod"/>
            </a:pPr>
            <a:r>
              <a:rPr lang="en-CA" sz="2400" dirty="0"/>
              <a:t>Parents and caregivers are resilient.</a:t>
            </a:r>
          </a:p>
          <a:p>
            <a:pPr marL="514350" indent="-514350" eaLnBrk="1" hangingPunct="1">
              <a:buFont typeface="Wingdings" pitchFamily="2" charset="2"/>
              <a:buAutoNum type="arabicPeriod"/>
            </a:pPr>
            <a:r>
              <a:rPr lang="en-CA" sz="2400" dirty="0"/>
              <a:t>Infants, children and youth experience health social and emotional development.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25635">
                                            <p:txEl>
                                              <p:pRg st="0" end="0"/>
                                            </p:txEl>
                                          </p:spTgt>
                                        </p:tgtEl>
                                        <p:attrNameLst>
                                          <p:attrName>style.visibility</p:attrName>
                                        </p:attrNameLst>
                                      </p:cBhvr>
                                      <p:to>
                                        <p:strVal val="visible"/>
                                      </p:to>
                                    </p:set>
                                    <p:animEffect transition="in" filter="wipe(down)">
                                      <p:cBhvr>
                                        <p:cTn id="7" dur="580">
                                          <p:stCondLst>
                                            <p:cond delay="0"/>
                                          </p:stCondLst>
                                        </p:cTn>
                                        <p:tgtEl>
                                          <p:spTgt spid="3525635">
                                            <p:txEl>
                                              <p:pRg st="0" end="0"/>
                                            </p:txEl>
                                          </p:spTgt>
                                        </p:tgtEl>
                                      </p:cBhvr>
                                    </p:animEffect>
                                    <p:anim calcmode="lin" valueType="num">
                                      <p:cBhvr>
                                        <p:cTn id="8" dur="1822" tmFilter="0,0; 0.14,0.36; 0.43,0.73; 0.71,0.91; 1.0,1.0">
                                          <p:stCondLst>
                                            <p:cond delay="0"/>
                                          </p:stCondLst>
                                        </p:cTn>
                                        <p:tgtEl>
                                          <p:spTgt spid="35256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6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6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6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6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635">
                                            <p:txEl>
                                              <p:pRg st="0" end="0"/>
                                            </p:txEl>
                                          </p:spTgt>
                                        </p:tgtEl>
                                      </p:cBhvr>
                                      <p:to x="100000" y="60000"/>
                                    </p:animScale>
                                    <p:animScale>
                                      <p:cBhvr>
                                        <p:cTn id="14" dur="166" decel="50000">
                                          <p:stCondLst>
                                            <p:cond delay="676"/>
                                          </p:stCondLst>
                                        </p:cTn>
                                        <p:tgtEl>
                                          <p:spTgt spid="3525635">
                                            <p:txEl>
                                              <p:pRg st="0" end="0"/>
                                            </p:txEl>
                                          </p:spTgt>
                                        </p:tgtEl>
                                      </p:cBhvr>
                                      <p:to x="100000" y="100000"/>
                                    </p:animScale>
                                    <p:animScale>
                                      <p:cBhvr>
                                        <p:cTn id="15" dur="26">
                                          <p:stCondLst>
                                            <p:cond delay="1312"/>
                                          </p:stCondLst>
                                        </p:cTn>
                                        <p:tgtEl>
                                          <p:spTgt spid="3525635">
                                            <p:txEl>
                                              <p:pRg st="0" end="0"/>
                                            </p:txEl>
                                          </p:spTgt>
                                        </p:tgtEl>
                                      </p:cBhvr>
                                      <p:to x="100000" y="80000"/>
                                    </p:animScale>
                                    <p:animScale>
                                      <p:cBhvr>
                                        <p:cTn id="16" dur="166" decel="50000">
                                          <p:stCondLst>
                                            <p:cond delay="1338"/>
                                          </p:stCondLst>
                                        </p:cTn>
                                        <p:tgtEl>
                                          <p:spTgt spid="3525635">
                                            <p:txEl>
                                              <p:pRg st="0" end="0"/>
                                            </p:txEl>
                                          </p:spTgt>
                                        </p:tgtEl>
                                      </p:cBhvr>
                                      <p:to x="100000" y="100000"/>
                                    </p:animScale>
                                    <p:animScale>
                                      <p:cBhvr>
                                        <p:cTn id="17" dur="26">
                                          <p:stCondLst>
                                            <p:cond delay="1642"/>
                                          </p:stCondLst>
                                        </p:cTn>
                                        <p:tgtEl>
                                          <p:spTgt spid="3525635">
                                            <p:txEl>
                                              <p:pRg st="0" end="0"/>
                                            </p:txEl>
                                          </p:spTgt>
                                        </p:tgtEl>
                                      </p:cBhvr>
                                      <p:to x="100000" y="90000"/>
                                    </p:animScale>
                                    <p:animScale>
                                      <p:cBhvr>
                                        <p:cTn id="18" dur="166" decel="50000">
                                          <p:stCondLst>
                                            <p:cond delay="1668"/>
                                          </p:stCondLst>
                                        </p:cTn>
                                        <p:tgtEl>
                                          <p:spTgt spid="3525635">
                                            <p:txEl>
                                              <p:pRg st="0" end="0"/>
                                            </p:txEl>
                                          </p:spTgt>
                                        </p:tgtEl>
                                      </p:cBhvr>
                                      <p:to x="100000" y="100000"/>
                                    </p:animScale>
                                    <p:animScale>
                                      <p:cBhvr>
                                        <p:cTn id="19" dur="26">
                                          <p:stCondLst>
                                            <p:cond delay="1808"/>
                                          </p:stCondLst>
                                        </p:cTn>
                                        <p:tgtEl>
                                          <p:spTgt spid="3525635">
                                            <p:txEl>
                                              <p:pRg st="0" end="0"/>
                                            </p:txEl>
                                          </p:spTgt>
                                        </p:tgtEl>
                                      </p:cBhvr>
                                      <p:to x="100000" y="95000"/>
                                    </p:animScale>
                                    <p:animScale>
                                      <p:cBhvr>
                                        <p:cTn id="20" dur="166" decel="50000">
                                          <p:stCondLst>
                                            <p:cond delay="1834"/>
                                          </p:stCondLst>
                                        </p:cTn>
                                        <p:tgtEl>
                                          <p:spTgt spid="352563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25635">
                                            <p:txEl>
                                              <p:pRg st="1" end="1"/>
                                            </p:txEl>
                                          </p:spTgt>
                                        </p:tgtEl>
                                        <p:attrNameLst>
                                          <p:attrName>style.visibility</p:attrName>
                                        </p:attrNameLst>
                                      </p:cBhvr>
                                      <p:to>
                                        <p:strVal val="visible"/>
                                      </p:to>
                                    </p:set>
                                    <p:animEffect transition="in" filter="wipe(down)">
                                      <p:cBhvr>
                                        <p:cTn id="23" dur="580">
                                          <p:stCondLst>
                                            <p:cond delay="0"/>
                                          </p:stCondLst>
                                        </p:cTn>
                                        <p:tgtEl>
                                          <p:spTgt spid="3525635">
                                            <p:txEl>
                                              <p:pRg st="1" end="1"/>
                                            </p:txEl>
                                          </p:spTgt>
                                        </p:tgtEl>
                                      </p:cBhvr>
                                    </p:animEffect>
                                    <p:anim calcmode="lin" valueType="num">
                                      <p:cBhvr>
                                        <p:cTn id="24" dur="1822" tmFilter="0,0; 0.14,0.36; 0.43,0.73; 0.71,0.91; 1.0,1.0">
                                          <p:stCondLst>
                                            <p:cond delay="0"/>
                                          </p:stCondLst>
                                        </p:cTn>
                                        <p:tgtEl>
                                          <p:spTgt spid="352563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563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563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563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563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5635">
                                            <p:txEl>
                                              <p:pRg st="1" end="1"/>
                                            </p:txEl>
                                          </p:spTgt>
                                        </p:tgtEl>
                                      </p:cBhvr>
                                      <p:to x="100000" y="60000"/>
                                    </p:animScale>
                                    <p:animScale>
                                      <p:cBhvr>
                                        <p:cTn id="30" dur="166" decel="50000">
                                          <p:stCondLst>
                                            <p:cond delay="676"/>
                                          </p:stCondLst>
                                        </p:cTn>
                                        <p:tgtEl>
                                          <p:spTgt spid="3525635">
                                            <p:txEl>
                                              <p:pRg st="1" end="1"/>
                                            </p:txEl>
                                          </p:spTgt>
                                        </p:tgtEl>
                                      </p:cBhvr>
                                      <p:to x="100000" y="100000"/>
                                    </p:animScale>
                                    <p:animScale>
                                      <p:cBhvr>
                                        <p:cTn id="31" dur="26">
                                          <p:stCondLst>
                                            <p:cond delay="1312"/>
                                          </p:stCondLst>
                                        </p:cTn>
                                        <p:tgtEl>
                                          <p:spTgt spid="3525635">
                                            <p:txEl>
                                              <p:pRg st="1" end="1"/>
                                            </p:txEl>
                                          </p:spTgt>
                                        </p:tgtEl>
                                      </p:cBhvr>
                                      <p:to x="100000" y="80000"/>
                                    </p:animScale>
                                    <p:animScale>
                                      <p:cBhvr>
                                        <p:cTn id="32" dur="166" decel="50000">
                                          <p:stCondLst>
                                            <p:cond delay="1338"/>
                                          </p:stCondLst>
                                        </p:cTn>
                                        <p:tgtEl>
                                          <p:spTgt spid="3525635">
                                            <p:txEl>
                                              <p:pRg st="1" end="1"/>
                                            </p:txEl>
                                          </p:spTgt>
                                        </p:tgtEl>
                                      </p:cBhvr>
                                      <p:to x="100000" y="100000"/>
                                    </p:animScale>
                                    <p:animScale>
                                      <p:cBhvr>
                                        <p:cTn id="33" dur="26">
                                          <p:stCondLst>
                                            <p:cond delay="1642"/>
                                          </p:stCondLst>
                                        </p:cTn>
                                        <p:tgtEl>
                                          <p:spTgt spid="3525635">
                                            <p:txEl>
                                              <p:pRg st="1" end="1"/>
                                            </p:txEl>
                                          </p:spTgt>
                                        </p:tgtEl>
                                      </p:cBhvr>
                                      <p:to x="100000" y="90000"/>
                                    </p:animScale>
                                    <p:animScale>
                                      <p:cBhvr>
                                        <p:cTn id="34" dur="166" decel="50000">
                                          <p:stCondLst>
                                            <p:cond delay="1668"/>
                                          </p:stCondLst>
                                        </p:cTn>
                                        <p:tgtEl>
                                          <p:spTgt spid="3525635">
                                            <p:txEl>
                                              <p:pRg st="1" end="1"/>
                                            </p:txEl>
                                          </p:spTgt>
                                        </p:tgtEl>
                                      </p:cBhvr>
                                      <p:to x="100000" y="100000"/>
                                    </p:animScale>
                                    <p:animScale>
                                      <p:cBhvr>
                                        <p:cTn id="35" dur="26">
                                          <p:stCondLst>
                                            <p:cond delay="1808"/>
                                          </p:stCondLst>
                                        </p:cTn>
                                        <p:tgtEl>
                                          <p:spTgt spid="3525635">
                                            <p:txEl>
                                              <p:pRg st="1" end="1"/>
                                            </p:txEl>
                                          </p:spTgt>
                                        </p:tgtEl>
                                      </p:cBhvr>
                                      <p:to x="100000" y="95000"/>
                                    </p:animScale>
                                    <p:animScale>
                                      <p:cBhvr>
                                        <p:cTn id="36" dur="166" decel="50000">
                                          <p:stCondLst>
                                            <p:cond delay="1834"/>
                                          </p:stCondLst>
                                        </p:cTn>
                                        <p:tgtEl>
                                          <p:spTgt spid="352563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25635">
                                            <p:txEl>
                                              <p:pRg st="2" end="2"/>
                                            </p:txEl>
                                          </p:spTgt>
                                        </p:tgtEl>
                                        <p:attrNameLst>
                                          <p:attrName>style.visibility</p:attrName>
                                        </p:attrNameLst>
                                      </p:cBhvr>
                                      <p:to>
                                        <p:strVal val="visible"/>
                                      </p:to>
                                    </p:set>
                                    <p:animEffect transition="in" filter="wipe(down)">
                                      <p:cBhvr>
                                        <p:cTn id="39" dur="580">
                                          <p:stCondLst>
                                            <p:cond delay="0"/>
                                          </p:stCondLst>
                                        </p:cTn>
                                        <p:tgtEl>
                                          <p:spTgt spid="3525635">
                                            <p:txEl>
                                              <p:pRg st="2" end="2"/>
                                            </p:txEl>
                                          </p:spTgt>
                                        </p:tgtEl>
                                      </p:cBhvr>
                                    </p:animEffect>
                                    <p:anim calcmode="lin" valueType="num">
                                      <p:cBhvr>
                                        <p:cTn id="40" dur="1822" tmFilter="0,0; 0.14,0.36; 0.43,0.73; 0.71,0.91; 1.0,1.0">
                                          <p:stCondLst>
                                            <p:cond delay="0"/>
                                          </p:stCondLst>
                                        </p:cTn>
                                        <p:tgtEl>
                                          <p:spTgt spid="352563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563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563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563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563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5635">
                                            <p:txEl>
                                              <p:pRg st="2" end="2"/>
                                            </p:txEl>
                                          </p:spTgt>
                                        </p:tgtEl>
                                      </p:cBhvr>
                                      <p:to x="100000" y="60000"/>
                                    </p:animScale>
                                    <p:animScale>
                                      <p:cBhvr>
                                        <p:cTn id="46" dur="166" decel="50000">
                                          <p:stCondLst>
                                            <p:cond delay="676"/>
                                          </p:stCondLst>
                                        </p:cTn>
                                        <p:tgtEl>
                                          <p:spTgt spid="3525635">
                                            <p:txEl>
                                              <p:pRg st="2" end="2"/>
                                            </p:txEl>
                                          </p:spTgt>
                                        </p:tgtEl>
                                      </p:cBhvr>
                                      <p:to x="100000" y="100000"/>
                                    </p:animScale>
                                    <p:animScale>
                                      <p:cBhvr>
                                        <p:cTn id="47" dur="26">
                                          <p:stCondLst>
                                            <p:cond delay="1312"/>
                                          </p:stCondLst>
                                        </p:cTn>
                                        <p:tgtEl>
                                          <p:spTgt spid="3525635">
                                            <p:txEl>
                                              <p:pRg st="2" end="2"/>
                                            </p:txEl>
                                          </p:spTgt>
                                        </p:tgtEl>
                                      </p:cBhvr>
                                      <p:to x="100000" y="80000"/>
                                    </p:animScale>
                                    <p:animScale>
                                      <p:cBhvr>
                                        <p:cTn id="48" dur="166" decel="50000">
                                          <p:stCondLst>
                                            <p:cond delay="1338"/>
                                          </p:stCondLst>
                                        </p:cTn>
                                        <p:tgtEl>
                                          <p:spTgt spid="3525635">
                                            <p:txEl>
                                              <p:pRg st="2" end="2"/>
                                            </p:txEl>
                                          </p:spTgt>
                                        </p:tgtEl>
                                      </p:cBhvr>
                                      <p:to x="100000" y="100000"/>
                                    </p:animScale>
                                    <p:animScale>
                                      <p:cBhvr>
                                        <p:cTn id="49" dur="26">
                                          <p:stCondLst>
                                            <p:cond delay="1642"/>
                                          </p:stCondLst>
                                        </p:cTn>
                                        <p:tgtEl>
                                          <p:spTgt spid="3525635">
                                            <p:txEl>
                                              <p:pRg st="2" end="2"/>
                                            </p:txEl>
                                          </p:spTgt>
                                        </p:tgtEl>
                                      </p:cBhvr>
                                      <p:to x="100000" y="90000"/>
                                    </p:animScale>
                                    <p:animScale>
                                      <p:cBhvr>
                                        <p:cTn id="50" dur="166" decel="50000">
                                          <p:stCondLst>
                                            <p:cond delay="1668"/>
                                          </p:stCondLst>
                                        </p:cTn>
                                        <p:tgtEl>
                                          <p:spTgt spid="3525635">
                                            <p:txEl>
                                              <p:pRg st="2" end="2"/>
                                            </p:txEl>
                                          </p:spTgt>
                                        </p:tgtEl>
                                      </p:cBhvr>
                                      <p:to x="100000" y="100000"/>
                                    </p:animScale>
                                    <p:animScale>
                                      <p:cBhvr>
                                        <p:cTn id="51" dur="26">
                                          <p:stCondLst>
                                            <p:cond delay="1808"/>
                                          </p:stCondLst>
                                        </p:cTn>
                                        <p:tgtEl>
                                          <p:spTgt spid="3525635">
                                            <p:txEl>
                                              <p:pRg st="2" end="2"/>
                                            </p:txEl>
                                          </p:spTgt>
                                        </p:tgtEl>
                                      </p:cBhvr>
                                      <p:to x="100000" y="95000"/>
                                    </p:animScale>
                                    <p:animScale>
                                      <p:cBhvr>
                                        <p:cTn id="52" dur="166" decel="50000">
                                          <p:stCondLst>
                                            <p:cond delay="1834"/>
                                          </p:stCondLst>
                                        </p:cTn>
                                        <p:tgtEl>
                                          <p:spTgt spid="352563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25635">
                                            <p:txEl>
                                              <p:pRg st="3" end="3"/>
                                            </p:txEl>
                                          </p:spTgt>
                                        </p:tgtEl>
                                        <p:attrNameLst>
                                          <p:attrName>style.visibility</p:attrName>
                                        </p:attrNameLst>
                                      </p:cBhvr>
                                      <p:to>
                                        <p:strVal val="visible"/>
                                      </p:to>
                                    </p:set>
                                    <p:animEffect transition="in" filter="wipe(down)">
                                      <p:cBhvr>
                                        <p:cTn id="55" dur="580">
                                          <p:stCondLst>
                                            <p:cond delay="0"/>
                                          </p:stCondLst>
                                        </p:cTn>
                                        <p:tgtEl>
                                          <p:spTgt spid="3525635">
                                            <p:txEl>
                                              <p:pRg st="3" end="3"/>
                                            </p:txEl>
                                          </p:spTgt>
                                        </p:tgtEl>
                                      </p:cBhvr>
                                    </p:animEffect>
                                    <p:anim calcmode="lin" valueType="num">
                                      <p:cBhvr>
                                        <p:cTn id="56" dur="1822" tmFilter="0,0; 0.14,0.36; 0.43,0.73; 0.71,0.91; 1.0,1.0">
                                          <p:stCondLst>
                                            <p:cond delay="0"/>
                                          </p:stCondLst>
                                        </p:cTn>
                                        <p:tgtEl>
                                          <p:spTgt spid="352563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2563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2563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2563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2563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525635">
                                            <p:txEl>
                                              <p:pRg st="3" end="3"/>
                                            </p:txEl>
                                          </p:spTgt>
                                        </p:tgtEl>
                                      </p:cBhvr>
                                      <p:to x="100000" y="60000"/>
                                    </p:animScale>
                                    <p:animScale>
                                      <p:cBhvr>
                                        <p:cTn id="62" dur="166" decel="50000">
                                          <p:stCondLst>
                                            <p:cond delay="676"/>
                                          </p:stCondLst>
                                        </p:cTn>
                                        <p:tgtEl>
                                          <p:spTgt spid="3525635">
                                            <p:txEl>
                                              <p:pRg st="3" end="3"/>
                                            </p:txEl>
                                          </p:spTgt>
                                        </p:tgtEl>
                                      </p:cBhvr>
                                      <p:to x="100000" y="100000"/>
                                    </p:animScale>
                                    <p:animScale>
                                      <p:cBhvr>
                                        <p:cTn id="63" dur="26">
                                          <p:stCondLst>
                                            <p:cond delay="1312"/>
                                          </p:stCondLst>
                                        </p:cTn>
                                        <p:tgtEl>
                                          <p:spTgt spid="3525635">
                                            <p:txEl>
                                              <p:pRg st="3" end="3"/>
                                            </p:txEl>
                                          </p:spTgt>
                                        </p:tgtEl>
                                      </p:cBhvr>
                                      <p:to x="100000" y="80000"/>
                                    </p:animScale>
                                    <p:animScale>
                                      <p:cBhvr>
                                        <p:cTn id="64" dur="166" decel="50000">
                                          <p:stCondLst>
                                            <p:cond delay="1338"/>
                                          </p:stCondLst>
                                        </p:cTn>
                                        <p:tgtEl>
                                          <p:spTgt spid="3525635">
                                            <p:txEl>
                                              <p:pRg st="3" end="3"/>
                                            </p:txEl>
                                          </p:spTgt>
                                        </p:tgtEl>
                                      </p:cBhvr>
                                      <p:to x="100000" y="100000"/>
                                    </p:animScale>
                                    <p:animScale>
                                      <p:cBhvr>
                                        <p:cTn id="65" dur="26">
                                          <p:stCondLst>
                                            <p:cond delay="1642"/>
                                          </p:stCondLst>
                                        </p:cTn>
                                        <p:tgtEl>
                                          <p:spTgt spid="3525635">
                                            <p:txEl>
                                              <p:pRg st="3" end="3"/>
                                            </p:txEl>
                                          </p:spTgt>
                                        </p:tgtEl>
                                      </p:cBhvr>
                                      <p:to x="100000" y="90000"/>
                                    </p:animScale>
                                    <p:animScale>
                                      <p:cBhvr>
                                        <p:cTn id="66" dur="166" decel="50000">
                                          <p:stCondLst>
                                            <p:cond delay="1668"/>
                                          </p:stCondLst>
                                        </p:cTn>
                                        <p:tgtEl>
                                          <p:spTgt spid="3525635">
                                            <p:txEl>
                                              <p:pRg st="3" end="3"/>
                                            </p:txEl>
                                          </p:spTgt>
                                        </p:tgtEl>
                                      </p:cBhvr>
                                      <p:to x="100000" y="100000"/>
                                    </p:animScale>
                                    <p:animScale>
                                      <p:cBhvr>
                                        <p:cTn id="67" dur="26">
                                          <p:stCondLst>
                                            <p:cond delay="1808"/>
                                          </p:stCondLst>
                                        </p:cTn>
                                        <p:tgtEl>
                                          <p:spTgt spid="3525635">
                                            <p:txEl>
                                              <p:pRg st="3" end="3"/>
                                            </p:txEl>
                                          </p:spTgt>
                                        </p:tgtEl>
                                      </p:cBhvr>
                                      <p:to x="100000" y="95000"/>
                                    </p:animScale>
                                    <p:animScale>
                                      <p:cBhvr>
                                        <p:cTn id="68" dur="166" decel="50000">
                                          <p:stCondLst>
                                            <p:cond delay="1834"/>
                                          </p:stCondLst>
                                        </p:cTn>
                                        <p:tgtEl>
                                          <p:spTgt spid="3525635">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525635">
                                            <p:txEl>
                                              <p:pRg st="4" end="4"/>
                                            </p:txEl>
                                          </p:spTgt>
                                        </p:tgtEl>
                                        <p:attrNameLst>
                                          <p:attrName>style.visibility</p:attrName>
                                        </p:attrNameLst>
                                      </p:cBhvr>
                                      <p:to>
                                        <p:strVal val="visible"/>
                                      </p:to>
                                    </p:set>
                                    <p:animEffect transition="in" filter="wipe(down)">
                                      <p:cBhvr>
                                        <p:cTn id="71" dur="580">
                                          <p:stCondLst>
                                            <p:cond delay="0"/>
                                          </p:stCondLst>
                                        </p:cTn>
                                        <p:tgtEl>
                                          <p:spTgt spid="3525635">
                                            <p:txEl>
                                              <p:pRg st="4" end="4"/>
                                            </p:txEl>
                                          </p:spTgt>
                                        </p:tgtEl>
                                      </p:cBhvr>
                                    </p:animEffect>
                                    <p:anim calcmode="lin" valueType="num">
                                      <p:cBhvr>
                                        <p:cTn id="72" dur="1822" tmFilter="0,0; 0.14,0.36; 0.43,0.73; 0.71,0.91; 1.0,1.0">
                                          <p:stCondLst>
                                            <p:cond delay="0"/>
                                          </p:stCondLst>
                                        </p:cTn>
                                        <p:tgtEl>
                                          <p:spTgt spid="3525635">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25635">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25635">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25635">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25635">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525635">
                                            <p:txEl>
                                              <p:pRg st="4" end="4"/>
                                            </p:txEl>
                                          </p:spTgt>
                                        </p:tgtEl>
                                      </p:cBhvr>
                                      <p:to x="100000" y="60000"/>
                                    </p:animScale>
                                    <p:animScale>
                                      <p:cBhvr>
                                        <p:cTn id="78" dur="166" decel="50000">
                                          <p:stCondLst>
                                            <p:cond delay="676"/>
                                          </p:stCondLst>
                                        </p:cTn>
                                        <p:tgtEl>
                                          <p:spTgt spid="3525635">
                                            <p:txEl>
                                              <p:pRg st="4" end="4"/>
                                            </p:txEl>
                                          </p:spTgt>
                                        </p:tgtEl>
                                      </p:cBhvr>
                                      <p:to x="100000" y="100000"/>
                                    </p:animScale>
                                    <p:animScale>
                                      <p:cBhvr>
                                        <p:cTn id="79" dur="26">
                                          <p:stCondLst>
                                            <p:cond delay="1312"/>
                                          </p:stCondLst>
                                        </p:cTn>
                                        <p:tgtEl>
                                          <p:spTgt spid="3525635">
                                            <p:txEl>
                                              <p:pRg st="4" end="4"/>
                                            </p:txEl>
                                          </p:spTgt>
                                        </p:tgtEl>
                                      </p:cBhvr>
                                      <p:to x="100000" y="80000"/>
                                    </p:animScale>
                                    <p:animScale>
                                      <p:cBhvr>
                                        <p:cTn id="80" dur="166" decel="50000">
                                          <p:stCondLst>
                                            <p:cond delay="1338"/>
                                          </p:stCondLst>
                                        </p:cTn>
                                        <p:tgtEl>
                                          <p:spTgt spid="3525635">
                                            <p:txEl>
                                              <p:pRg st="4" end="4"/>
                                            </p:txEl>
                                          </p:spTgt>
                                        </p:tgtEl>
                                      </p:cBhvr>
                                      <p:to x="100000" y="100000"/>
                                    </p:animScale>
                                    <p:animScale>
                                      <p:cBhvr>
                                        <p:cTn id="81" dur="26">
                                          <p:stCondLst>
                                            <p:cond delay="1642"/>
                                          </p:stCondLst>
                                        </p:cTn>
                                        <p:tgtEl>
                                          <p:spTgt spid="3525635">
                                            <p:txEl>
                                              <p:pRg st="4" end="4"/>
                                            </p:txEl>
                                          </p:spTgt>
                                        </p:tgtEl>
                                      </p:cBhvr>
                                      <p:to x="100000" y="90000"/>
                                    </p:animScale>
                                    <p:animScale>
                                      <p:cBhvr>
                                        <p:cTn id="82" dur="166" decel="50000">
                                          <p:stCondLst>
                                            <p:cond delay="1668"/>
                                          </p:stCondLst>
                                        </p:cTn>
                                        <p:tgtEl>
                                          <p:spTgt spid="3525635">
                                            <p:txEl>
                                              <p:pRg st="4" end="4"/>
                                            </p:txEl>
                                          </p:spTgt>
                                        </p:tgtEl>
                                      </p:cBhvr>
                                      <p:to x="100000" y="100000"/>
                                    </p:animScale>
                                    <p:animScale>
                                      <p:cBhvr>
                                        <p:cTn id="83" dur="26">
                                          <p:stCondLst>
                                            <p:cond delay="1808"/>
                                          </p:stCondLst>
                                        </p:cTn>
                                        <p:tgtEl>
                                          <p:spTgt spid="3525635">
                                            <p:txEl>
                                              <p:pRg st="4" end="4"/>
                                            </p:txEl>
                                          </p:spTgt>
                                        </p:tgtEl>
                                      </p:cBhvr>
                                      <p:to x="100000" y="95000"/>
                                    </p:animScale>
                                    <p:animScale>
                                      <p:cBhvr>
                                        <p:cTn id="84" dur="166" decel="50000">
                                          <p:stCondLst>
                                            <p:cond delay="1834"/>
                                          </p:stCondLst>
                                        </p:cTn>
                                        <p:tgtEl>
                                          <p:spTgt spid="3525635">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525635">
                                            <p:txEl>
                                              <p:pRg st="5" end="5"/>
                                            </p:txEl>
                                          </p:spTgt>
                                        </p:tgtEl>
                                        <p:attrNameLst>
                                          <p:attrName>style.visibility</p:attrName>
                                        </p:attrNameLst>
                                      </p:cBhvr>
                                      <p:to>
                                        <p:strVal val="visible"/>
                                      </p:to>
                                    </p:set>
                                    <p:animEffect transition="in" filter="wipe(down)">
                                      <p:cBhvr>
                                        <p:cTn id="87" dur="580">
                                          <p:stCondLst>
                                            <p:cond delay="0"/>
                                          </p:stCondLst>
                                        </p:cTn>
                                        <p:tgtEl>
                                          <p:spTgt spid="3525635">
                                            <p:txEl>
                                              <p:pRg st="5" end="5"/>
                                            </p:txEl>
                                          </p:spTgt>
                                        </p:tgtEl>
                                      </p:cBhvr>
                                    </p:animEffect>
                                    <p:anim calcmode="lin" valueType="num">
                                      <p:cBhvr>
                                        <p:cTn id="88" dur="1822" tmFilter="0,0; 0.14,0.36; 0.43,0.73; 0.71,0.91; 1.0,1.0">
                                          <p:stCondLst>
                                            <p:cond delay="0"/>
                                          </p:stCondLst>
                                        </p:cTn>
                                        <p:tgtEl>
                                          <p:spTgt spid="3525635">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525635">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525635">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525635">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525635">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525635">
                                            <p:txEl>
                                              <p:pRg st="5" end="5"/>
                                            </p:txEl>
                                          </p:spTgt>
                                        </p:tgtEl>
                                      </p:cBhvr>
                                      <p:to x="100000" y="60000"/>
                                    </p:animScale>
                                    <p:animScale>
                                      <p:cBhvr>
                                        <p:cTn id="94" dur="166" decel="50000">
                                          <p:stCondLst>
                                            <p:cond delay="676"/>
                                          </p:stCondLst>
                                        </p:cTn>
                                        <p:tgtEl>
                                          <p:spTgt spid="3525635">
                                            <p:txEl>
                                              <p:pRg st="5" end="5"/>
                                            </p:txEl>
                                          </p:spTgt>
                                        </p:tgtEl>
                                      </p:cBhvr>
                                      <p:to x="100000" y="100000"/>
                                    </p:animScale>
                                    <p:animScale>
                                      <p:cBhvr>
                                        <p:cTn id="95" dur="26">
                                          <p:stCondLst>
                                            <p:cond delay="1312"/>
                                          </p:stCondLst>
                                        </p:cTn>
                                        <p:tgtEl>
                                          <p:spTgt spid="3525635">
                                            <p:txEl>
                                              <p:pRg st="5" end="5"/>
                                            </p:txEl>
                                          </p:spTgt>
                                        </p:tgtEl>
                                      </p:cBhvr>
                                      <p:to x="100000" y="80000"/>
                                    </p:animScale>
                                    <p:animScale>
                                      <p:cBhvr>
                                        <p:cTn id="96" dur="166" decel="50000">
                                          <p:stCondLst>
                                            <p:cond delay="1338"/>
                                          </p:stCondLst>
                                        </p:cTn>
                                        <p:tgtEl>
                                          <p:spTgt spid="3525635">
                                            <p:txEl>
                                              <p:pRg st="5" end="5"/>
                                            </p:txEl>
                                          </p:spTgt>
                                        </p:tgtEl>
                                      </p:cBhvr>
                                      <p:to x="100000" y="100000"/>
                                    </p:animScale>
                                    <p:animScale>
                                      <p:cBhvr>
                                        <p:cTn id="97" dur="26">
                                          <p:stCondLst>
                                            <p:cond delay="1642"/>
                                          </p:stCondLst>
                                        </p:cTn>
                                        <p:tgtEl>
                                          <p:spTgt spid="3525635">
                                            <p:txEl>
                                              <p:pRg st="5" end="5"/>
                                            </p:txEl>
                                          </p:spTgt>
                                        </p:tgtEl>
                                      </p:cBhvr>
                                      <p:to x="100000" y="90000"/>
                                    </p:animScale>
                                    <p:animScale>
                                      <p:cBhvr>
                                        <p:cTn id="98" dur="166" decel="50000">
                                          <p:stCondLst>
                                            <p:cond delay="1668"/>
                                          </p:stCondLst>
                                        </p:cTn>
                                        <p:tgtEl>
                                          <p:spTgt spid="3525635">
                                            <p:txEl>
                                              <p:pRg st="5" end="5"/>
                                            </p:txEl>
                                          </p:spTgt>
                                        </p:tgtEl>
                                      </p:cBhvr>
                                      <p:to x="100000" y="100000"/>
                                    </p:animScale>
                                    <p:animScale>
                                      <p:cBhvr>
                                        <p:cTn id="99" dur="26">
                                          <p:stCondLst>
                                            <p:cond delay="1808"/>
                                          </p:stCondLst>
                                        </p:cTn>
                                        <p:tgtEl>
                                          <p:spTgt spid="3525635">
                                            <p:txEl>
                                              <p:pRg st="5" end="5"/>
                                            </p:txEl>
                                          </p:spTgt>
                                        </p:tgtEl>
                                      </p:cBhvr>
                                      <p:to x="100000" y="95000"/>
                                    </p:animScale>
                                    <p:animScale>
                                      <p:cBhvr>
                                        <p:cTn id="100" dur="166" decel="50000">
                                          <p:stCondLst>
                                            <p:cond delay="1834"/>
                                          </p:stCondLst>
                                        </p:cTn>
                                        <p:tgtEl>
                                          <p:spTgt spid="3525635">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525635">
                                            <p:txEl>
                                              <p:pRg st="6" end="6"/>
                                            </p:txEl>
                                          </p:spTgt>
                                        </p:tgtEl>
                                        <p:attrNameLst>
                                          <p:attrName>style.visibility</p:attrName>
                                        </p:attrNameLst>
                                      </p:cBhvr>
                                      <p:to>
                                        <p:strVal val="visible"/>
                                      </p:to>
                                    </p:set>
                                    <p:animEffect transition="in" filter="wipe(down)">
                                      <p:cBhvr>
                                        <p:cTn id="103" dur="580">
                                          <p:stCondLst>
                                            <p:cond delay="0"/>
                                          </p:stCondLst>
                                        </p:cTn>
                                        <p:tgtEl>
                                          <p:spTgt spid="3525635">
                                            <p:txEl>
                                              <p:pRg st="6" end="6"/>
                                            </p:txEl>
                                          </p:spTgt>
                                        </p:tgtEl>
                                      </p:cBhvr>
                                    </p:animEffect>
                                    <p:anim calcmode="lin" valueType="num">
                                      <p:cBhvr>
                                        <p:cTn id="104" dur="1822" tmFilter="0,0; 0.14,0.36; 0.43,0.73; 0.71,0.91; 1.0,1.0">
                                          <p:stCondLst>
                                            <p:cond delay="0"/>
                                          </p:stCondLst>
                                        </p:cTn>
                                        <p:tgtEl>
                                          <p:spTgt spid="3525635">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525635">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525635">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525635">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525635">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525635">
                                            <p:txEl>
                                              <p:pRg st="6" end="6"/>
                                            </p:txEl>
                                          </p:spTgt>
                                        </p:tgtEl>
                                      </p:cBhvr>
                                      <p:to x="100000" y="60000"/>
                                    </p:animScale>
                                    <p:animScale>
                                      <p:cBhvr>
                                        <p:cTn id="110" dur="166" decel="50000">
                                          <p:stCondLst>
                                            <p:cond delay="676"/>
                                          </p:stCondLst>
                                        </p:cTn>
                                        <p:tgtEl>
                                          <p:spTgt spid="3525635">
                                            <p:txEl>
                                              <p:pRg st="6" end="6"/>
                                            </p:txEl>
                                          </p:spTgt>
                                        </p:tgtEl>
                                      </p:cBhvr>
                                      <p:to x="100000" y="100000"/>
                                    </p:animScale>
                                    <p:animScale>
                                      <p:cBhvr>
                                        <p:cTn id="111" dur="26">
                                          <p:stCondLst>
                                            <p:cond delay="1312"/>
                                          </p:stCondLst>
                                        </p:cTn>
                                        <p:tgtEl>
                                          <p:spTgt spid="3525635">
                                            <p:txEl>
                                              <p:pRg st="6" end="6"/>
                                            </p:txEl>
                                          </p:spTgt>
                                        </p:tgtEl>
                                      </p:cBhvr>
                                      <p:to x="100000" y="80000"/>
                                    </p:animScale>
                                    <p:animScale>
                                      <p:cBhvr>
                                        <p:cTn id="112" dur="166" decel="50000">
                                          <p:stCondLst>
                                            <p:cond delay="1338"/>
                                          </p:stCondLst>
                                        </p:cTn>
                                        <p:tgtEl>
                                          <p:spTgt spid="3525635">
                                            <p:txEl>
                                              <p:pRg st="6" end="6"/>
                                            </p:txEl>
                                          </p:spTgt>
                                        </p:tgtEl>
                                      </p:cBhvr>
                                      <p:to x="100000" y="100000"/>
                                    </p:animScale>
                                    <p:animScale>
                                      <p:cBhvr>
                                        <p:cTn id="113" dur="26">
                                          <p:stCondLst>
                                            <p:cond delay="1642"/>
                                          </p:stCondLst>
                                        </p:cTn>
                                        <p:tgtEl>
                                          <p:spTgt spid="3525635">
                                            <p:txEl>
                                              <p:pRg st="6" end="6"/>
                                            </p:txEl>
                                          </p:spTgt>
                                        </p:tgtEl>
                                      </p:cBhvr>
                                      <p:to x="100000" y="90000"/>
                                    </p:animScale>
                                    <p:animScale>
                                      <p:cBhvr>
                                        <p:cTn id="114" dur="166" decel="50000">
                                          <p:stCondLst>
                                            <p:cond delay="1668"/>
                                          </p:stCondLst>
                                        </p:cTn>
                                        <p:tgtEl>
                                          <p:spTgt spid="3525635">
                                            <p:txEl>
                                              <p:pRg st="6" end="6"/>
                                            </p:txEl>
                                          </p:spTgt>
                                        </p:tgtEl>
                                      </p:cBhvr>
                                      <p:to x="100000" y="100000"/>
                                    </p:animScale>
                                    <p:animScale>
                                      <p:cBhvr>
                                        <p:cTn id="115" dur="26">
                                          <p:stCondLst>
                                            <p:cond delay="1808"/>
                                          </p:stCondLst>
                                        </p:cTn>
                                        <p:tgtEl>
                                          <p:spTgt spid="3525635">
                                            <p:txEl>
                                              <p:pRg st="6" end="6"/>
                                            </p:txEl>
                                          </p:spTgt>
                                        </p:tgtEl>
                                      </p:cBhvr>
                                      <p:to x="100000" y="95000"/>
                                    </p:animScale>
                                    <p:animScale>
                                      <p:cBhvr>
                                        <p:cTn id="116" dur="166" decel="50000">
                                          <p:stCondLst>
                                            <p:cond delay="1834"/>
                                          </p:stCondLst>
                                        </p:cTn>
                                        <p:tgtEl>
                                          <p:spTgt spid="352563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018902"/>
            <a:ext cx="8229600" cy="733697"/>
          </a:xfrm>
        </p:spPr>
        <p:txBody>
          <a:bodyPr>
            <a:normAutofit fontScale="90000"/>
          </a:bodyPr>
          <a:lstStyle/>
          <a:p>
            <a:pPr>
              <a:spcBef>
                <a:spcPts val="1200"/>
              </a:spcBef>
            </a:pPr>
            <a:r>
              <a:rPr lang="en-US" dirty="0"/>
              <a:t>        Exercise  - Program Outcomes</a:t>
            </a:r>
          </a:p>
        </p:txBody>
      </p:sp>
      <p:sp>
        <p:nvSpPr>
          <p:cNvPr id="3" name="Content Placeholder 2"/>
          <p:cNvSpPr>
            <a:spLocks noGrp="1"/>
          </p:cNvSpPr>
          <p:nvPr>
            <p:ph idx="1"/>
          </p:nvPr>
        </p:nvSpPr>
        <p:spPr>
          <a:xfrm>
            <a:off x="444500" y="1752600"/>
            <a:ext cx="8229600" cy="4170363"/>
          </a:xfrm>
        </p:spPr>
        <p:txBody>
          <a:bodyPr>
            <a:normAutofit fontScale="77500" lnSpcReduction="20000"/>
          </a:bodyPr>
          <a:lstStyle/>
          <a:p>
            <a:pPr marL="0" indent="0">
              <a:buNone/>
            </a:pPr>
            <a:r>
              <a:rPr lang="en-CA" sz="3600" dirty="0"/>
              <a:t>At your tables, for your targeted client population, </a:t>
            </a:r>
          </a:p>
          <a:p>
            <a:pPr>
              <a:buNone/>
            </a:pPr>
            <a:r>
              <a:rPr lang="en-CA" sz="3600" dirty="0"/>
              <a:t>1. Choose one of the four program outcomes, at the individual and family level AND</a:t>
            </a:r>
          </a:p>
          <a:p>
            <a:pPr marL="0" indent="0">
              <a:buNone/>
            </a:pPr>
            <a:endParaRPr lang="en-CA" sz="3600" dirty="0"/>
          </a:p>
          <a:p>
            <a:pPr marL="0" indent="0">
              <a:buNone/>
            </a:pPr>
            <a:r>
              <a:rPr lang="en-CA" sz="3600" dirty="0"/>
              <a:t>2. How will your organization services demonstrate that it is implementing, embedding and contributing to the Core Service Delivery Domains?</a:t>
            </a:r>
          </a:p>
          <a:p>
            <a:pPr marL="0" indent="0">
              <a:buNone/>
            </a:pPr>
            <a:endParaRPr lang="en-CA" sz="3600" dirty="0"/>
          </a:p>
          <a:p>
            <a:pPr marL="0" indent="0">
              <a:buNone/>
            </a:pPr>
            <a:r>
              <a:rPr lang="en-CA" sz="3600" dirty="0"/>
              <a:t>3. Pick two FRN principles-based practices you could use to show this (p.17, section 3.6)</a:t>
            </a:r>
          </a:p>
          <a:p>
            <a:pPr marL="0" indent="0">
              <a:buNone/>
            </a:pPr>
            <a:endParaRPr lang="en-CA" sz="3600" dirty="0"/>
          </a:p>
        </p:txBody>
      </p:sp>
      <p:pic>
        <p:nvPicPr>
          <p:cNvPr id="4" name="Graphic 3" descr="Head with Gear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93700" y="838200"/>
            <a:ext cx="914400" cy="914400"/>
          </a:xfrm>
          <a:prstGeom prst="rect">
            <a:avLst/>
          </a:prstGeom>
        </p:spPr>
      </p:pic>
    </p:spTree>
    <p:custDataLst>
      <p:tags r:id="rId1"/>
    </p:custDataLst>
    <p:extLst>
      <p:ext uri="{BB962C8B-B14F-4D97-AF65-F5344CB8AC3E}">
        <p14:creationId xmlns:p14="http://schemas.microsoft.com/office/powerpoint/2010/main" val="3709230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pPr algn="ctr" eaLnBrk="1" hangingPunct="1"/>
            <a:r>
              <a:rPr lang="en-US" sz="4000" b="1" dirty="0">
                <a:solidFill>
                  <a:schemeClr val="hlink"/>
                </a:solidFill>
              </a:rPr>
              <a:t>Outcome and Performance Measurement</a:t>
            </a:r>
            <a:endParaRPr lang="en-CA" sz="4000" b="1" dirty="0">
              <a:solidFill>
                <a:schemeClr val="hlink"/>
              </a:solidFill>
            </a:endParaRPr>
          </a:p>
        </p:txBody>
      </p:sp>
      <p:sp>
        <p:nvSpPr>
          <p:cNvPr id="3525635" name="Rectangle 3"/>
          <p:cNvSpPr>
            <a:spLocks noGrp="1" noChangeArrowheads="1"/>
          </p:cNvSpPr>
          <p:nvPr>
            <p:ph type="body" idx="1"/>
          </p:nvPr>
        </p:nvSpPr>
        <p:spPr>
          <a:xfrm>
            <a:off x="457200" y="1828800"/>
            <a:ext cx="8458200" cy="4191000"/>
          </a:xfrm>
        </p:spPr>
        <p:txBody>
          <a:bodyPr>
            <a:normAutofit fontScale="92500" lnSpcReduction="20000"/>
          </a:bodyPr>
          <a:lstStyle/>
          <a:p>
            <a:pPr eaLnBrk="1" hangingPunct="1">
              <a:buFont typeface="Wingdings" pitchFamily="2" charset="2"/>
              <a:buNone/>
            </a:pPr>
            <a:r>
              <a:rPr lang="en-CA" sz="2400" dirty="0">
                <a:solidFill>
                  <a:schemeClr val="tx2">
                    <a:lumMod val="75000"/>
                  </a:schemeClr>
                </a:solidFill>
              </a:rPr>
              <a:t>PERFORMANCE MEASUREMENT</a:t>
            </a:r>
          </a:p>
          <a:p>
            <a:pPr eaLnBrk="1" hangingPunct="1">
              <a:buFont typeface="Wingdings" pitchFamily="2" charset="2"/>
              <a:buNone/>
            </a:pPr>
            <a:r>
              <a:rPr lang="en-CA" sz="2000" dirty="0"/>
              <a:t>On p. 21, the EOI asks for:</a:t>
            </a:r>
          </a:p>
          <a:p>
            <a:pPr marL="457200" indent="-457200" eaLnBrk="1" hangingPunct="1">
              <a:buFont typeface="Wingdings" pitchFamily="2" charset="2"/>
              <a:buAutoNum type="arabicPeriod"/>
            </a:pPr>
            <a:r>
              <a:rPr lang="en-CA" sz="2000" dirty="0"/>
              <a:t>Standardized </a:t>
            </a:r>
            <a:r>
              <a:rPr lang="en-CA" sz="2000" u="sng" dirty="0"/>
              <a:t>performance measurement/assessment tool </a:t>
            </a:r>
            <a:r>
              <a:rPr lang="en-CA" sz="2000" dirty="0"/>
              <a:t>(e.g. in-depth questionnaire or procedure)</a:t>
            </a:r>
          </a:p>
          <a:p>
            <a:pPr marL="685800" lvl="1" eaLnBrk="1" hangingPunct="1">
              <a:buFont typeface="Wingdings" panose="05000000000000000000" pitchFamily="2" charset="2"/>
              <a:buChar char="§"/>
            </a:pPr>
            <a:r>
              <a:rPr lang="en-CA" sz="1600" dirty="0"/>
              <a:t>should be specific, sensitive, reliable and valid</a:t>
            </a:r>
          </a:p>
          <a:p>
            <a:pPr eaLnBrk="1" hangingPunct="1">
              <a:buFont typeface="Wingdings" pitchFamily="2" charset="2"/>
              <a:buNone/>
            </a:pPr>
            <a:endParaRPr lang="en-CA" sz="2000" dirty="0"/>
          </a:p>
          <a:p>
            <a:pPr eaLnBrk="1" hangingPunct="1">
              <a:buFont typeface="Wingdings" pitchFamily="2" charset="2"/>
              <a:buNone/>
            </a:pPr>
            <a:r>
              <a:rPr lang="en-CA" sz="2000" dirty="0"/>
              <a:t>2. Programs supporting Indigenous communities, families, children and youth should implement </a:t>
            </a:r>
            <a:r>
              <a:rPr lang="en-CA" sz="2000" u="sng" dirty="0"/>
              <a:t>culturally-based practices and assess outcomes and program effectiveness in culturally meaningful ways </a:t>
            </a:r>
            <a:r>
              <a:rPr lang="en-CA" sz="2000" dirty="0"/>
              <a:t>(e.g. Indigenous methods and practises of wisdom-seeking, for example Well-being and Resiliency: the </a:t>
            </a:r>
            <a:r>
              <a:rPr lang="en-CA" sz="2000" dirty="0" err="1"/>
              <a:t>miyo</a:t>
            </a:r>
            <a:r>
              <a:rPr lang="en-CA" sz="2000" dirty="0"/>
              <a:t> resource</a:t>
            </a:r>
          </a:p>
          <a:p>
            <a:pPr eaLnBrk="1" hangingPunct="1">
              <a:buFont typeface="Wingdings" pitchFamily="2" charset="2"/>
              <a:buNone/>
            </a:pPr>
            <a:endParaRPr lang="en-CA" sz="2400" dirty="0"/>
          </a:p>
          <a:p>
            <a:pPr eaLnBrk="1" hangingPunct="1">
              <a:buFont typeface="Wingdings" pitchFamily="2" charset="2"/>
              <a:buNone/>
            </a:pPr>
            <a:r>
              <a:rPr lang="en-CA" sz="2400" dirty="0"/>
              <a:t>EXAMPLES? HAVE YOU USED STANDARDIZED TOOLS OR CULTURTALLY-</a:t>
            </a:r>
          </a:p>
          <a:p>
            <a:pPr eaLnBrk="1" hangingPunct="1">
              <a:buFont typeface="Wingdings" pitchFamily="2" charset="2"/>
              <a:buNone/>
            </a:pPr>
            <a:r>
              <a:rPr lang="en-CA" sz="2400" dirty="0"/>
              <a:t>BASED ASSESSMENTS?</a:t>
            </a:r>
          </a:p>
        </p:txBody>
      </p:sp>
    </p:spTree>
    <p:custDataLst>
      <p:tags r:id="rId1"/>
    </p:custDataLst>
    <p:extLst>
      <p:ext uri="{BB962C8B-B14F-4D97-AF65-F5344CB8AC3E}">
        <p14:creationId xmlns:p14="http://schemas.microsoft.com/office/powerpoint/2010/main" val="30474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25635">
                                            <p:txEl>
                                              <p:pRg st="0" end="0"/>
                                            </p:txEl>
                                          </p:spTgt>
                                        </p:tgtEl>
                                        <p:attrNameLst>
                                          <p:attrName>style.visibility</p:attrName>
                                        </p:attrNameLst>
                                      </p:cBhvr>
                                      <p:to>
                                        <p:strVal val="visible"/>
                                      </p:to>
                                    </p:set>
                                    <p:animEffect transition="in" filter="wipe(down)">
                                      <p:cBhvr>
                                        <p:cTn id="7" dur="580">
                                          <p:stCondLst>
                                            <p:cond delay="0"/>
                                          </p:stCondLst>
                                        </p:cTn>
                                        <p:tgtEl>
                                          <p:spTgt spid="3525635">
                                            <p:txEl>
                                              <p:pRg st="0" end="0"/>
                                            </p:txEl>
                                          </p:spTgt>
                                        </p:tgtEl>
                                      </p:cBhvr>
                                    </p:animEffect>
                                    <p:anim calcmode="lin" valueType="num">
                                      <p:cBhvr>
                                        <p:cTn id="8" dur="1822" tmFilter="0,0; 0.14,0.36; 0.43,0.73; 0.71,0.91; 1.0,1.0">
                                          <p:stCondLst>
                                            <p:cond delay="0"/>
                                          </p:stCondLst>
                                        </p:cTn>
                                        <p:tgtEl>
                                          <p:spTgt spid="35256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6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6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6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6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635">
                                            <p:txEl>
                                              <p:pRg st="0" end="0"/>
                                            </p:txEl>
                                          </p:spTgt>
                                        </p:tgtEl>
                                      </p:cBhvr>
                                      <p:to x="100000" y="60000"/>
                                    </p:animScale>
                                    <p:animScale>
                                      <p:cBhvr>
                                        <p:cTn id="14" dur="166" decel="50000">
                                          <p:stCondLst>
                                            <p:cond delay="676"/>
                                          </p:stCondLst>
                                        </p:cTn>
                                        <p:tgtEl>
                                          <p:spTgt spid="3525635">
                                            <p:txEl>
                                              <p:pRg st="0" end="0"/>
                                            </p:txEl>
                                          </p:spTgt>
                                        </p:tgtEl>
                                      </p:cBhvr>
                                      <p:to x="100000" y="100000"/>
                                    </p:animScale>
                                    <p:animScale>
                                      <p:cBhvr>
                                        <p:cTn id="15" dur="26">
                                          <p:stCondLst>
                                            <p:cond delay="1312"/>
                                          </p:stCondLst>
                                        </p:cTn>
                                        <p:tgtEl>
                                          <p:spTgt spid="3525635">
                                            <p:txEl>
                                              <p:pRg st="0" end="0"/>
                                            </p:txEl>
                                          </p:spTgt>
                                        </p:tgtEl>
                                      </p:cBhvr>
                                      <p:to x="100000" y="80000"/>
                                    </p:animScale>
                                    <p:animScale>
                                      <p:cBhvr>
                                        <p:cTn id="16" dur="166" decel="50000">
                                          <p:stCondLst>
                                            <p:cond delay="1338"/>
                                          </p:stCondLst>
                                        </p:cTn>
                                        <p:tgtEl>
                                          <p:spTgt spid="3525635">
                                            <p:txEl>
                                              <p:pRg st="0" end="0"/>
                                            </p:txEl>
                                          </p:spTgt>
                                        </p:tgtEl>
                                      </p:cBhvr>
                                      <p:to x="100000" y="100000"/>
                                    </p:animScale>
                                    <p:animScale>
                                      <p:cBhvr>
                                        <p:cTn id="17" dur="26">
                                          <p:stCondLst>
                                            <p:cond delay="1642"/>
                                          </p:stCondLst>
                                        </p:cTn>
                                        <p:tgtEl>
                                          <p:spTgt spid="3525635">
                                            <p:txEl>
                                              <p:pRg st="0" end="0"/>
                                            </p:txEl>
                                          </p:spTgt>
                                        </p:tgtEl>
                                      </p:cBhvr>
                                      <p:to x="100000" y="90000"/>
                                    </p:animScale>
                                    <p:animScale>
                                      <p:cBhvr>
                                        <p:cTn id="18" dur="166" decel="50000">
                                          <p:stCondLst>
                                            <p:cond delay="1668"/>
                                          </p:stCondLst>
                                        </p:cTn>
                                        <p:tgtEl>
                                          <p:spTgt spid="3525635">
                                            <p:txEl>
                                              <p:pRg st="0" end="0"/>
                                            </p:txEl>
                                          </p:spTgt>
                                        </p:tgtEl>
                                      </p:cBhvr>
                                      <p:to x="100000" y="100000"/>
                                    </p:animScale>
                                    <p:animScale>
                                      <p:cBhvr>
                                        <p:cTn id="19" dur="26">
                                          <p:stCondLst>
                                            <p:cond delay="1808"/>
                                          </p:stCondLst>
                                        </p:cTn>
                                        <p:tgtEl>
                                          <p:spTgt spid="3525635">
                                            <p:txEl>
                                              <p:pRg st="0" end="0"/>
                                            </p:txEl>
                                          </p:spTgt>
                                        </p:tgtEl>
                                      </p:cBhvr>
                                      <p:to x="100000" y="95000"/>
                                    </p:animScale>
                                    <p:animScale>
                                      <p:cBhvr>
                                        <p:cTn id="20" dur="166" decel="50000">
                                          <p:stCondLst>
                                            <p:cond delay="1834"/>
                                          </p:stCondLst>
                                        </p:cTn>
                                        <p:tgtEl>
                                          <p:spTgt spid="352563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25635">
                                            <p:txEl>
                                              <p:pRg st="1" end="1"/>
                                            </p:txEl>
                                          </p:spTgt>
                                        </p:tgtEl>
                                        <p:attrNameLst>
                                          <p:attrName>style.visibility</p:attrName>
                                        </p:attrNameLst>
                                      </p:cBhvr>
                                      <p:to>
                                        <p:strVal val="visible"/>
                                      </p:to>
                                    </p:set>
                                    <p:animEffect transition="in" filter="wipe(down)">
                                      <p:cBhvr>
                                        <p:cTn id="23" dur="580">
                                          <p:stCondLst>
                                            <p:cond delay="0"/>
                                          </p:stCondLst>
                                        </p:cTn>
                                        <p:tgtEl>
                                          <p:spTgt spid="3525635">
                                            <p:txEl>
                                              <p:pRg st="1" end="1"/>
                                            </p:txEl>
                                          </p:spTgt>
                                        </p:tgtEl>
                                      </p:cBhvr>
                                    </p:animEffect>
                                    <p:anim calcmode="lin" valueType="num">
                                      <p:cBhvr>
                                        <p:cTn id="24" dur="1822" tmFilter="0,0; 0.14,0.36; 0.43,0.73; 0.71,0.91; 1.0,1.0">
                                          <p:stCondLst>
                                            <p:cond delay="0"/>
                                          </p:stCondLst>
                                        </p:cTn>
                                        <p:tgtEl>
                                          <p:spTgt spid="352563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563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563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563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563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5635">
                                            <p:txEl>
                                              <p:pRg st="1" end="1"/>
                                            </p:txEl>
                                          </p:spTgt>
                                        </p:tgtEl>
                                      </p:cBhvr>
                                      <p:to x="100000" y="60000"/>
                                    </p:animScale>
                                    <p:animScale>
                                      <p:cBhvr>
                                        <p:cTn id="30" dur="166" decel="50000">
                                          <p:stCondLst>
                                            <p:cond delay="676"/>
                                          </p:stCondLst>
                                        </p:cTn>
                                        <p:tgtEl>
                                          <p:spTgt spid="3525635">
                                            <p:txEl>
                                              <p:pRg st="1" end="1"/>
                                            </p:txEl>
                                          </p:spTgt>
                                        </p:tgtEl>
                                      </p:cBhvr>
                                      <p:to x="100000" y="100000"/>
                                    </p:animScale>
                                    <p:animScale>
                                      <p:cBhvr>
                                        <p:cTn id="31" dur="26">
                                          <p:stCondLst>
                                            <p:cond delay="1312"/>
                                          </p:stCondLst>
                                        </p:cTn>
                                        <p:tgtEl>
                                          <p:spTgt spid="3525635">
                                            <p:txEl>
                                              <p:pRg st="1" end="1"/>
                                            </p:txEl>
                                          </p:spTgt>
                                        </p:tgtEl>
                                      </p:cBhvr>
                                      <p:to x="100000" y="80000"/>
                                    </p:animScale>
                                    <p:animScale>
                                      <p:cBhvr>
                                        <p:cTn id="32" dur="166" decel="50000">
                                          <p:stCondLst>
                                            <p:cond delay="1338"/>
                                          </p:stCondLst>
                                        </p:cTn>
                                        <p:tgtEl>
                                          <p:spTgt spid="3525635">
                                            <p:txEl>
                                              <p:pRg st="1" end="1"/>
                                            </p:txEl>
                                          </p:spTgt>
                                        </p:tgtEl>
                                      </p:cBhvr>
                                      <p:to x="100000" y="100000"/>
                                    </p:animScale>
                                    <p:animScale>
                                      <p:cBhvr>
                                        <p:cTn id="33" dur="26">
                                          <p:stCondLst>
                                            <p:cond delay="1642"/>
                                          </p:stCondLst>
                                        </p:cTn>
                                        <p:tgtEl>
                                          <p:spTgt spid="3525635">
                                            <p:txEl>
                                              <p:pRg st="1" end="1"/>
                                            </p:txEl>
                                          </p:spTgt>
                                        </p:tgtEl>
                                      </p:cBhvr>
                                      <p:to x="100000" y="90000"/>
                                    </p:animScale>
                                    <p:animScale>
                                      <p:cBhvr>
                                        <p:cTn id="34" dur="166" decel="50000">
                                          <p:stCondLst>
                                            <p:cond delay="1668"/>
                                          </p:stCondLst>
                                        </p:cTn>
                                        <p:tgtEl>
                                          <p:spTgt spid="3525635">
                                            <p:txEl>
                                              <p:pRg st="1" end="1"/>
                                            </p:txEl>
                                          </p:spTgt>
                                        </p:tgtEl>
                                      </p:cBhvr>
                                      <p:to x="100000" y="100000"/>
                                    </p:animScale>
                                    <p:animScale>
                                      <p:cBhvr>
                                        <p:cTn id="35" dur="26">
                                          <p:stCondLst>
                                            <p:cond delay="1808"/>
                                          </p:stCondLst>
                                        </p:cTn>
                                        <p:tgtEl>
                                          <p:spTgt spid="3525635">
                                            <p:txEl>
                                              <p:pRg st="1" end="1"/>
                                            </p:txEl>
                                          </p:spTgt>
                                        </p:tgtEl>
                                      </p:cBhvr>
                                      <p:to x="100000" y="95000"/>
                                    </p:animScale>
                                    <p:animScale>
                                      <p:cBhvr>
                                        <p:cTn id="36" dur="166" decel="50000">
                                          <p:stCondLst>
                                            <p:cond delay="1834"/>
                                          </p:stCondLst>
                                        </p:cTn>
                                        <p:tgtEl>
                                          <p:spTgt spid="352563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25635">
                                            <p:txEl>
                                              <p:pRg st="2" end="2"/>
                                            </p:txEl>
                                          </p:spTgt>
                                        </p:tgtEl>
                                        <p:attrNameLst>
                                          <p:attrName>style.visibility</p:attrName>
                                        </p:attrNameLst>
                                      </p:cBhvr>
                                      <p:to>
                                        <p:strVal val="visible"/>
                                      </p:to>
                                    </p:set>
                                    <p:animEffect transition="in" filter="wipe(down)">
                                      <p:cBhvr>
                                        <p:cTn id="39" dur="580">
                                          <p:stCondLst>
                                            <p:cond delay="0"/>
                                          </p:stCondLst>
                                        </p:cTn>
                                        <p:tgtEl>
                                          <p:spTgt spid="3525635">
                                            <p:txEl>
                                              <p:pRg st="2" end="2"/>
                                            </p:txEl>
                                          </p:spTgt>
                                        </p:tgtEl>
                                      </p:cBhvr>
                                    </p:animEffect>
                                    <p:anim calcmode="lin" valueType="num">
                                      <p:cBhvr>
                                        <p:cTn id="40" dur="1822" tmFilter="0,0; 0.14,0.36; 0.43,0.73; 0.71,0.91; 1.0,1.0">
                                          <p:stCondLst>
                                            <p:cond delay="0"/>
                                          </p:stCondLst>
                                        </p:cTn>
                                        <p:tgtEl>
                                          <p:spTgt spid="352563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563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563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563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563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5635">
                                            <p:txEl>
                                              <p:pRg st="2" end="2"/>
                                            </p:txEl>
                                          </p:spTgt>
                                        </p:tgtEl>
                                      </p:cBhvr>
                                      <p:to x="100000" y="60000"/>
                                    </p:animScale>
                                    <p:animScale>
                                      <p:cBhvr>
                                        <p:cTn id="46" dur="166" decel="50000">
                                          <p:stCondLst>
                                            <p:cond delay="676"/>
                                          </p:stCondLst>
                                        </p:cTn>
                                        <p:tgtEl>
                                          <p:spTgt spid="3525635">
                                            <p:txEl>
                                              <p:pRg st="2" end="2"/>
                                            </p:txEl>
                                          </p:spTgt>
                                        </p:tgtEl>
                                      </p:cBhvr>
                                      <p:to x="100000" y="100000"/>
                                    </p:animScale>
                                    <p:animScale>
                                      <p:cBhvr>
                                        <p:cTn id="47" dur="26">
                                          <p:stCondLst>
                                            <p:cond delay="1312"/>
                                          </p:stCondLst>
                                        </p:cTn>
                                        <p:tgtEl>
                                          <p:spTgt spid="3525635">
                                            <p:txEl>
                                              <p:pRg st="2" end="2"/>
                                            </p:txEl>
                                          </p:spTgt>
                                        </p:tgtEl>
                                      </p:cBhvr>
                                      <p:to x="100000" y="80000"/>
                                    </p:animScale>
                                    <p:animScale>
                                      <p:cBhvr>
                                        <p:cTn id="48" dur="166" decel="50000">
                                          <p:stCondLst>
                                            <p:cond delay="1338"/>
                                          </p:stCondLst>
                                        </p:cTn>
                                        <p:tgtEl>
                                          <p:spTgt spid="3525635">
                                            <p:txEl>
                                              <p:pRg st="2" end="2"/>
                                            </p:txEl>
                                          </p:spTgt>
                                        </p:tgtEl>
                                      </p:cBhvr>
                                      <p:to x="100000" y="100000"/>
                                    </p:animScale>
                                    <p:animScale>
                                      <p:cBhvr>
                                        <p:cTn id="49" dur="26">
                                          <p:stCondLst>
                                            <p:cond delay="1642"/>
                                          </p:stCondLst>
                                        </p:cTn>
                                        <p:tgtEl>
                                          <p:spTgt spid="3525635">
                                            <p:txEl>
                                              <p:pRg st="2" end="2"/>
                                            </p:txEl>
                                          </p:spTgt>
                                        </p:tgtEl>
                                      </p:cBhvr>
                                      <p:to x="100000" y="90000"/>
                                    </p:animScale>
                                    <p:animScale>
                                      <p:cBhvr>
                                        <p:cTn id="50" dur="166" decel="50000">
                                          <p:stCondLst>
                                            <p:cond delay="1668"/>
                                          </p:stCondLst>
                                        </p:cTn>
                                        <p:tgtEl>
                                          <p:spTgt spid="3525635">
                                            <p:txEl>
                                              <p:pRg st="2" end="2"/>
                                            </p:txEl>
                                          </p:spTgt>
                                        </p:tgtEl>
                                      </p:cBhvr>
                                      <p:to x="100000" y="100000"/>
                                    </p:animScale>
                                    <p:animScale>
                                      <p:cBhvr>
                                        <p:cTn id="51" dur="26">
                                          <p:stCondLst>
                                            <p:cond delay="1808"/>
                                          </p:stCondLst>
                                        </p:cTn>
                                        <p:tgtEl>
                                          <p:spTgt spid="3525635">
                                            <p:txEl>
                                              <p:pRg st="2" end="2"/>
                                            </p:txEl>
                                          </p:spTgt>
                                        </p:tgtEl>
                                      </p:cBhvr>
                                      <p:to x="100000" y="95000"/>
                                    </p:animScale>
                                    <p:animScale>
                                      <p:cBhvr>
                                        <p:cTn id="52" dur="166" decel="50000">
                                          <p:stCondLst>
                                            <p:cond delay="1834"/>
                                          </p:stCondLst>
                                        </p:cTn>
                                        <p:tgtEl>
                                          <p:spTgt spid="352563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25635">
                                            <p:txEl>
                                              <p:pRg st="3" end="3"/>
                                            </p:txEl>
                                          </p:spTgt>
                                        </p:tgtEl>
                                        <p:attrNameLst>
                                          <p:attrName>style.visibility</p:attrName>
                                        </p:attrNameLst>
                                      </p:cBhvr>
                                      <p:to>
                                        <p:strVal val="visible"/>
                                      </p:to>
                                    </p:set>
                                    <p:animEffect transition="in" filter="wipe(down)">
                                      <p:cBhvr>
                                        <p:cTn id="55" dur="580">
                                          <p:stCondLst>
                                            <p:cond delay="0"/>
                                          </p:stCondLst>
                                        </p:cTn>
                                        <p:tgtEl>
                                          <p:spTgt spid="3525635">
                                            <p:txEl>
                                              <p:pRg st="3" end="3"/>
                                            </p:txEl>
                                          </p:spTgt>
                                        </p:tgtEl>
                                      </p:cBhvr>
                                    </p:animEffect>
                                    <p:anim calcmode="lin" valueType="num">
                                      <p:cBhvr>
                                        <p:cTn id="56" dur="1822" tmFilter="0,0; 0.14,0.36; 0.43,0.73; 0.71,0.91; 1.0,1.0">
                                          <p:stCondLst>
                                            <p:cond delay="0"/>
                                          </p:stCondLst>
                                        </p:cTn>
                                        <p:tgtEl>
                                          <p:spTgt spid="352563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2563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2563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2563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2563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525635">
                                            <p:txEl>
                                              <p:pRg st="3" end="3"/>
                                            </p:txEl>
                                          </p:spTgt>
                                        </p:tgtEl>
                                      </p:cBhvr>
                                      <p:to x="100000" y="60000"/>
                                    </p:animScale>
                                    <p:animScale>
                                      <p:cBhvr>
                                        <p:cTn id="62" dur="166" decel="50000">
                                          <p:stCondLst>
                                            <p:cond delay="676"/>
                                          </p:stCondLst>
                                        </p:cTn>
                                        <p:tgtEl>
                                          <p:spTgt spid="3525635">
                                            <p:txEl>
                                              <p:pRg st="3" end="3"/>
                                            </p:txEl>
                                          </p:spTgt>
                                        </p:tgtEl>
                                      </p:cBhvr>
                                      <p:to x="100000" y="100000"/>
                                    </p:animScale>
                                    <p:animScale>
                                      <p:cBhvr>
                                        <p:cTn id="63" dur="26">
                                          <p:stCondLst>
                                            <p:cond delay="1312"/>
                                          </p:stCondLst>
                                        </p:cTn>
                                        <p:tgtEl>
                                          <p:spTgt spid="3525635">
                                            <p:txEl>
                                              <p:pRg st="3" end="3"/>
                                            </p:txEl>
                                          </p:spTgt>
                                        </p:tgtEl>
                                      </p:cBhvr>
                                      <p:to x="100000" y="80000"/>
                                    </p:animScale>
                                    <p:animScale>
                                      <p:cBhvr>
                                        <p:cTn id="64" dur="166" decel="50000">
                                          <p:stCondLst>
                                            <p:cond delay="1338"/>
                                          </p:stCondLst>
                                        </p:cTn>
                                        <p:tgtEl>
                                          <p:spTgt spid="3525635">
                                            <p:txEl>
                                              <p:pRg st="3" end="3"/>
                                            </p:txEl>
                                          </p:spTgt>
                                        </p:tgtEl>
                                      </p:cBhvr>
                                      <p:to x="100000" y="100000"/>
                                    </p:animScale>
                                    <p:animScale>
                                      <p:cBhvr>
                                        <p:cTn id="65" dur="26">
                                          <p:stCondLst>
                                            <p:cond delay="1642"/>
                                          </p:stCondLst>
                                        </p:cTn>
                                        <p:tgtEl>
                                          <p:spTgt spid="3525635">
                                            <p:txEl>
                                              <p:pRg st="3" end="3"/>
                                            </p:txEl>
                                          </p:spTgt>
                                        </p:tgtEl>
                                      </p:cBhvr>
                                      <p:to x="100000" y="90000"/>
                                    </p:animScale>
                                    <p:animScale>
                                      <p:cBhvr>
                                        <p:cTn id="66" dur="166" decel="50000">
                                          <p:stCondLst>
                                            <p:cond delay="1668"/>
                                          </p:stCondLst>
                                        </p:cTn>
                                        <p:tgtEl>
                                          <p:spTgt spid="3525635">
                                            <p:txEl>
                                              <p:pRg st="3" end="3"/>
                                            </p:txEl>
                                          </p:spTgt>
                                        </p:tgtEl>
                                      </p:cBhvr>
                                      <p:to x="100000" y="100000"/>
                                    </p:animScale>
                                    <p:animScale>
                                      <p:cBhvr>
                                        <p:cTn id="67" dur="26">
                                          <p:stCondLst>
                                            <p:cond delay="1808"/>
                                          </p:stCondLst>
                                        </p:cTn>
                                        <p:tgtEl>
                                          <p:spTgt spid="3525635">
                                            <p:txEl>
                                              <p:pRg st="3" end="3"/>
                                            </p:txEl>
                                          </p:spTgt>
                                        </p:tgtEl>
                                      </p:cBhvr>
                                      <p:to x="100000" y="95000"/>
                                    </p:animScale>
                                    <p:animScale>
                                      <p:cBhvr>
                                        <p:cTn id="68" dur="166" decel="50000">
                                          <p:stCondLst>
                                            <p:cond delay="1834"/>
                                          </p:stCondLst>
                                        </p:cTn>
                                        <p:tgtEl>
                                          <p:spTgt spid="3525635">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525635">
                                            <p:txEl>
                                              <p:pRg st="5" end="5"/>
                                            </p:txEl>
                                          </p:spTgt>
                                        </p:tgtEl>
                                        <p:attrNameLst>
                                          <p:attrName>style.visibility</p:attrName>
                                        </p:attrNameLst>
                                      </p:cBhvr>
                                      <p:to>
                                        <p:strVal val="visible"/>
                                      </p:to>
                                    </p:set>
                                    <p:animEffect transition="in" filter="wipe(down)">
                                      <p:cBhvr>
                                        <p:cTn id="71" dur="580">
                                          <p:stCondLst>
                                            <p:cond delay="0"/>
                                          </p:stCondLst>
                                        </p:cTn>
                                        <p:tgtEl>
                                          <p:spTgt spid="3525635">
                                            <p:txEl>
                                              <p:pRg st="5" end="5"/>
                                            </p:txEl>
                                          </p:spTgt>
                                        </p:tgtEl>
                                      </p:cBhvr>
                                    </p:animEffect>
                                    <p:anim calcmode="lin" valueType="num">
                                      <p:cBhvr>
                                        <p:cTn id="72" dur="1822" tmFilter="0,0; 0.14,0.36; 0.43,0.73; 0.71,0.91; 1.0,1.0">
                                          <p:stCondLst>
                                            <p:cond delay="0"/>
                                          </p:stCondLst>
                                        </p:cTn>
                                        <p:tgtEl>
                                          <p:spTgt spid="352563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2563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2563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2563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2563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525635">
                                            <p:txEl>
                                              <p:pRg st="5" end="5"/>
                                            </p:txEl>
                                          </p:spTgt>
                                        </p:tgtEl>
                                      </p:cBhvr>
                                      <p:to x="100000" y="60000"/>
                                    </p:animScale>
                                    <p:animScale>
                                      <p:cBhvr>
                                        <p:cTn id="78" dur="166" decel="50000">
                                          <p:stCondLst>
                                            <p:cond delay="676"/>
                                          </p:stCondLst>
                                        </p:cTn>
                                        <p:tgtEl>
                                          <p:spTgt spid="3525635">
                                            <p:txEl>
                                              <p:pRg st="5" end="5"/>
                                            </p:txEl>
                                          </p:spTgt>
                                        </p:tgtEl>
                                      </p:cBhvr>
                                      <p:to x="100000" y="100000"/>
                                    </p:animScale>
                                    <p:animScale>
                                      <p:cBhvr>
                                        <p:cTn id="79" dur="26">
                                          <p:stCondLst>
                                            <p:cond delay="1312"/>
                                          </p:stCondLst>
                                        </p:cTn>
                                        <p:tgtEl>
                                          <p:spTgt spid="3525635">
                                            <p:txEl>
                                              <p:pRg st="5" end="5"/>
                                            </p:txEl>
                                          </p:spTgt>
                                        </p:tgtEl>
                                      </p:cBhvr>
                                      <p:to x="100000" y="80000"/>
                                    </p:animScale>
                                    <p:animScale>
                                      <p:cBhvr>
                                        <p:cTn id="80" dur="166" decel="50000">
                                          <p:stCondLst>
                                            <p:cond delay="1338"/>
                                          </p:stCondLst>
                                        </p:cTn>
                                        <p:tgtEl>
                                          <p:spTgt spid="3525635">
                                            <p:txEl>
                                              <p:pRg st="5" end="5"/>
                                            </p:txEl>
                                          </p:spTgt>
                                        </p:tgtEl>
                                      </p:cBhvr>
                                      <p:to x="100000" y="100000"/>
                                    </p:animScale>
                                    <p:animScale>
                                      <p:cBhvr>
                                        <p:cTn id="81" dur="26">
                                          <p:stCondLst>
                                            <p:cond delay="1642"/>
                                          </p:stCondLst>
                                        </p:cTn>
                                        <p:tgtEl>
                                          <p:spTgt spid="3525635">
                                            <p:txEl>
                                              <p:pRg st="5" end="5"/>
                                            </p:txEl>
                                          </p:spTgt>
                                        </p:tgtEl>
                                      </p:cBhvr>
                                      <p:to x="100000" y="90000"/>
                                    </p:animScale>
                                    <p:animScale>
                                      <p:cBhvr>
                                        <p:cTn id="82" dur="166" decel="50000">
                                          <p:stCondLst>
                                            <p:cond delay="1668"/>
                                          </p:stCondLst>
                                        </p:cTn>
                                        <p:tgtEl>
                                          <p:spTgt spid="3525635">
                                            <p:txEl>
                                              <p:pRg st="5" end="5"/>
                                            </p:txEl>
                                          </p:spTgt>
                                        </p:tgtEl>
                                      </p:cBhvr>
                                      <p:to x="100000" y="100000"/>
                                    </p:animScale>
                                    <p:animScale>
                                      <p:cBhvr>
                                        <p:cTn id="83" dur="26">
                                          <p:stCondLst>
                                            <p:cond delay="1808"/>
                                          </p:stCondLst>
                                        </p:cTn>
                                        <p:tgtEl>
                                          <p:spTgt spid="3525635">
                                            <p:txEl>
                                              <p:pRg st="5" end="5"/>
                                            </p:txEl>
                                          </p:spTgt>
                                        </p:tgtEl>
                                      </p:cBhvr>
                                      <p:to x="100000" y="95000"/>
                                    </p:animScale>
                                    <p:animScale>
                                      <p:cBhvr>
                                        <p:cTn id="84" dur="166" decel="50000">
                                          <p:stCondLst>
                                            <p:cond delay="1834"/>
                                          </p:stCondLst>
                                        </p:cTn>
                                        <p:tgtEl>
                                          <p:spTgt spid="3525635">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525635">
                                            <p:txEl>
                                              <p:pRg st="7" end="7"/>
                                            </p:txEl>
                                          </p:spTgt>
                                        </p:tgtEl>
                                        <p:attrNameLst>
                                          <p:attrName>style.visibility</p:attrName>
                                        </p:attrNameLst>
                                      </p:cBhvr>
                                      <p:to>
                                        <p:strVal val="visible"/>
                                      </p:to>
                                    </p:set>
                                    <p:animEffect transition="in" filter="wipe(down)">
                                      <p:cBhvr>
                                        <p:cTn id="87" dur="580">
                                          <p:stCondLst>
                                            <p:cond delay="0"/>
                                          </p:stCondLst>
                                        </p:cTn>
                                        <p:tgtEl>
                                          <p:spTgt spid="3525635">
                                            <p:txEl>
                                              <p:pRg st="7" end="7"/>
                                            </p:txEl>
                                          </p:spTgt>
                                        </p:tgtEl>
                                      </p:cBhvr>
                                    </p:animEffect>
                                    <p:anim calcmode="lin" valueType="num">
                                      <p:cBhvr>
                                        <p:cTn id="88" dur="1822" tmFilter="0,0; 0.14,0.36; 0.43,0.73; 0.71,0.91; 1.0,1.0">
                                          <p:stCondLst>
                                            <p:cond delay="0"/>
                                          </p:stCondLst>
                                        </p:cTn>
                                        <p:tgtEl>
                                          <p:spTgt spid="3525635">
                                            <p:txEl>
                                              <p:pRg st="7" end="7"/>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525635">
                                            <p:txEl>
                                              <p:pRg st="7" end="7"/>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525635">
                                            <p:txEl>
                                              <p:pRg st="7" end="7"/>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525635">
                                            <p:txEl>
                                              <p:pRg st="7" end="7"/>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525635">
                                            <p:txEl>
                                              <p:pRg st="7" end="7"/>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525635">
                                            <p:txEl>
                                              <p:pRg st="7" end="7"/>
                                            </p:txEl>
                                          </p:spTgt>
                                        </p:tgtEl>
                                      </p:cBhvr>
                                      <p:to x="100000" y="60000"/>
                                    </p:animScale>
                                    <p:animScale>
                                      <p:cBhvr>
                                        <p:cTn id="94" dur="166" decel="50000">
                                          <p:stCondLst>
                                            <p:cond delay="676"/>
                                          </p:stCondLst>
                                        </p:cTn>
                                        <p:tgtEl>
                                          <p:spTgt spid="3525635">
                                            <p:txEl>
                                              <p:pRg st="7" end="7"/>
                                            </p:txEl>
                                          </p:spTgt>
                                        </p:tgtEl>
                                      </p:cBhvr>
                                      <p:to x="100000" y="100000"/>
                                    </p:animScale>
                                    <p:animScale>
                                      <p:cBhvr>
                                        <p:cTn id="95" dur="26">
                                          <p:stCondLst>
                                            <p:cond delay="1312"/>
                                          </p:stCondLst>
                                        </p:cTn>
                                        <p:tgtEl>
                                          <p:spTgt spid="3525635">
                                            <p:txEl>
                                              <p:pRg st="7" end="7"/>
                                            </p:txEl>
                                          </p:spTgt>
                                        </p:tgtEl>
                                      </p:cBhvr>
                                      <p:to x="100000" y="80000"/>
                                    </p:animScale>
                                    <p:animScale>
                                      <p:cBhvr>
                                        <p:cTn id="96" dur="166" decel="50000">
                                          <p:stCondLst>
                                            <p:cond delay="1338"/>
                                          </p:stCondLst>
                                        </p:cTn>
                                        <p:tgtEl>
                                          <p:spTgt spid="3525635">
                                            <p:txEl>
                                              <p:pRg st="7" end="7"/>
                                            </p:txEl>
                                          </p:spTgt>
                                        </p:tgtEl>
                                      </p:cBhvr>
                                      <p:to x="100000" y="100000"/>
                                    </p:animScale>
                                    <p:animScale>
                                      <p:cBhvr>
                                        <p:cTn id="97" dur="26">
                                          <p:stCondLst>
                                            <p:cond delay="1642"/>
                                          </p:stCondLst>
                                        </p:cTn>
                                        <p:tgtEl>
                                          <p:spTgt spid="3525635">
                                            <p:txEl>
                                              <p:pRg st="7" end="7"/>
                                            </p:txEl>
                                          </p:spTgt>
                                        </p:tgtEl>
                                      </p:cBhvr>
                                      <p:to x="100000" y="90000"/>
                                    </p:animScale>
                                    <p:animScale>
                                      <p:cBhvr>
                                        <p:cTn id="98" dur="166" decel="50000">
                                          <p:stCondLst>
                                            <p:cond delay="1668"/>
                                          </p:stCondLst>
                                        </p:cTn>
                                        <p:tgtEl>
                                          <p:spTgt spid="3525635">
                                            <p:txEl>
                                              <p:pRg st="7" end="7"/>
                                            </p:txEl>
                                          </p:spTgt>
                                        </p:tgtEl>
                                      </p:cBhvr>
                                      <p:to x="100000" y="100000"/>
                                    </p:animScale>
                                    <p:animScale>
                                      <p:cBhvr>
                                        <p:cTn id="99" dur="26">
                                          <p:stCondLst>
                                            <p:cond delay="1808"/>
                                          </p:stCondLst>
                                        </p:cTn>
                                        <p:tgtEl>
                                          <p:spTgt spid="3525635">
                                            <p:txEl>
                                              <p:pRg st="7" end="7"/>
                                            </p:txEl>
                                          </p:spTgt>
                                        </p:tgtEl>
                                      </p:cBhvr>
                                      <p:to x="100000" y="95000"/>
                                    </p:animScale>
                                    <p:animScale>
                                      <p:cBhvr>
                                        <p:cTn id="100" dur="166" decel="50000">
                                          <p:stCondLst>
                                            <p:cond delay="1834"/>
                                          </p:stCondLst>
                                        </p:cTn>
                                        <p:tgtEl>
                                          <p:spTgt spid="3525635">
                                            <p:txEl>
                                              <p:pRg st="7" end="7"/>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525635">
                                            <p:txEl>
                                              <p:pRg st="8" end="8"/>
                                            </p:txEl>
                                          </p:spTgt>
                                        </p:tgtEl>
                                        <p:attrNameLst>
                                          <p:attrName>style.visibility</p:attrName>
                                        </p:attrNameLst>
                                      </p:cBhvr>
                                      <p:to>
                                        <p:strVal val="visible"/>
                                      </p:to>
                                    </p:set>
                                    <p:animEffect transition="in" filter="wipe(down)">
                                      <p:cBhvr>
                                        <p:cTn id="103" dur="580">
                                          <p:stCondLst>
                                            <p:cond delay="0"/>
                                          </p:stCondLst>
                                        </p:cTn>
                                        <p:tgtEl>
                                          <p:spTgt spid="3525635">
                                            <p:txEl>
                                              <p:pRg st="8" end="8"/>
                                            </p:txEl>
                                          </p:spTgt>
                                        </p:tgtEl>
                                      </p:cBhvr>
                                    </p:animEffect>
                                    <p:anim calcmode="lin" valueType="num">
                                      <p:cBhvr>
                                        <p:cTn id="104" dur="1822" tmFilter="0,0; 0.14,0.36; 0.43,0.73; 0.71,0.91; 1.0,1.0">
                                          <p:stCondLst>
                                            <p:cond delay="0"/>
                                          </p:stCondLst>
                                        </p:cTn>
                                        <p:tgtEl>
                                          <p:spTgt spid="3525635">
                                            <p:txEl>
                                              <p:pRg st="8" end="8"/>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525635">
                                            <p:txEl>
                                              <p:pRg st="8" end="8"/>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525635">
                                            <p:txEl>
                                              <p:pRg st="8" end="8"/>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525635">
                                            <p:txEl>
                                              <p:pRg st="8" end="8"/>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525635">
                                            <p:txEl>
                                              <p:pRg st="8" end="8"/>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525635">
                                            <p:txEl>
                                              <p:pRg st="8" end="8"/>
                                            </p:txEl>
                                          </p:spTgt>
                                        </p:tgtEl>
                                      </p:cBhvr>
                                      <p:to x="100000" y="60000"/>
                                    </p:animScale>
                                    <p:animScale>
                                      <p:cBhvr>
                                        <p:cTn id="110" dur="166" decel="50000">
                                          <p:stCondLst>
                                            <p:cond delay="676"/>
                                          </p:stCondLst>
                                        </p:cTn>
                                        <p:tgtEl>
                                          <p:spTgt spid="3525635">
                                            <p:txEl>
                                              <p:pRg st="8" end="8"/>
                                            </p:txEl>
                                          </p:spTgt>
                                        </p:tgtEl>
                                      </p:cBhvr>
                                      <p:to x="100000" y="100000"/>
                                    </p:animScale>
                                    <p:animScale>
                                      <p:cBhvr>
                                        <p:cTn id="111" dur="26">
                                          <p:stCondLst>
                                            <p:cond delay="1312"/>
                                          </p:stCondLst>
                                        </p:cTn>
                                        <p:tgtEl>
                                          <p:spTgt spid="3525635">
                                            <p:txEl>
                                              <p:pRg st="8" end="8"/>
                                            </p:txEl>
                                          </p:spTgt>
                                        </p:tgtEl>
                                      </p:cBhvr>
                                      <p:to x="100000" y="80000"/>
                                    </p:animScale>
                                    <p:animScale>
                                      <p:cBhvr>
                                        <p:cTn id="112" dur="166" decel="50000">
                                          <p:stCondLst>
                                            <p:cond delay="1338"/>
                                          </p:stCondLst>
                                        </p:cTn>
                                        <p:tgtEl>
                                          <p:spTgt spid="3525635">
                                            <p:txEl>
                                              <p:pRg st="8" end="8"/>
                                            </p:txEl>
                                          </p:spTgt>
                                        </p:tgtEl>
                                      </p:cBhvr>
                                      <p:to x="100000" y="100000"/>
                                    </p:animScale>
                                    <p:animScale>
                                      <p:cBhvr>
                                        <p:cTn id="113" dur="26">
                                          <p:stCondLst>
                                            <p:cond delay="1642"/>
                                          </p:stCondLst>
                                        </p:cTn>
                                        <p:tgtEl>
                                          <p:spTgt spid="3525635">
                                            <p:txEl>
                                              <p:pRg st="8" end="8"/>
                                            </p:txEl>
                                          </p:spTgt>
                                        </p:tgtEl>
                                      </p:cBhvr>
                                      <p:to x="100000" y="90000"/>
                                    </p:animScale>
                                    <p:animScale>
                                      <p:cBhvr>
                                        <p:cTn id="114" dur="166" decel="50000">
                                          <p:stCondLst>
                                            <p:cond delay="1668"/>
                                          </p:stCondLst>
                                        </p:cTn>
                                        <p:tgtEl>
                                          <p:spTgt spid="3525635">
                                            <p:txEl>
                                              <p:pRg st="8" end="8"/>
                                            </p:txEl>
                                          </p:spTgt>
                                        </p:tgtEl>
                                      </p:cBhvr>
                                      <p:to x="100000" y="100000"/>
                                    </p:animScale>
                                    <p:animScale>
                                      <p:cBhvr>
                                        <p:cTn id="115" dur="26">
                                          <p:stCondLst>
                                            <p:cond delay="1808"/>
                                          </p:stCondLst>
                                        </p:cTn>
                                        <p:tgtEl>
                                          <p:spTgt spid="3525635">
                                            <p:txEl>
                                              <p:pRg st="8" end="8"/>
                                            </p:txEl>
                                          </p:spTgt>
                                        </p:tgtEl>
                                      </p:cBhvr>
                                      <p:to x="100000" y="95000"/>
                                    </p:animScale>
                                    <p:animScale>
                                      <p:cBhvr>
                                        <p:cTn id="116" dur="166" decel="50000">
                                          <p:stCondLst>
                                            <p:cond delay="1834"/>
                                          </p:stCondLst>
                                        </p:cTn>
                                        <p:tgtEl>
                                          <p:spTgt spid="3525635">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pPr algn="ctr" eaLnBrk="1" hangingPunct="1"/>
            <a:r>
              <a:rPr lang="en-US" sz="4000" b="1" dirty="0">
                <a:solidFill>
                  <a:schemeClr val="hlink"/>
                </a:solidFill>
              </a:rPr>
              <a:t>Outcome and Performance Measurement</a:t>
            </a:r>
            <a:endParaRPr lang="en-CA" sz="4000" b="1" dirty="0">
              <a:solidFill>
                <a:schemeClr val="hlink"/>
              </a:solidFill>
            </a:endParaRPr>
          </a:p>
        </p:txBody>
      </p:sp>
      <p:sp>
        <p:nvSpPr>
          <p:cNvPr id="3525635" name="Rectangle 3"/>
          <p:cNvSpPr>
            <a:spLocks noGrp="1" noChangeArrowheads="1"/>
          </p:cNvSpPr>
          <p:nvPr>
            <p:ph type="body" idx="1"/>
          </p:nvPr>
        </p:nvSpPr>
        <p:spPr>
          <a:xfrm>
            <a:off x="457200" y="1828800"/>
            <a:ext cx="8458200" cy="4191000"/>
          </a:xfrm>
        </p:spPr>
        <p:txBody>
          <a:bodyPr/>
          <a:lstStyle/>
          <a:p>
            <a:pPr eaLnBrk="1" hangingPunct="1">
              <a:buFont typeface="Wingdings" pitchFamily="2" charset="2"/>
              <a:buNone/>
            </a:pPr>
            <a:r>
              <a:rPr lang="en-CA" sz="2400" dirty="0">
                <a:solidFill>
                  <a:schemeClr val="tx2">
                    <a:lumMod val="75000"/>
                  </a:schemeClr>
                </a:solidFill>
              </a:rPr>
              <a:t>S M A R T  MEASUREMENT</a:t>
            </a:r>
          </a:p>
          <a:p>
            <a:pPr eaLnBrk="1" hangingPunct="1">
              <a:buFont typeface="Wingdings" pitchFamily="2" charset="2"/>
              <a:buNone/>
            </a:pPr>
            <a:r>
              <a:rPr lang="en-CA" sz="2400" dirty="0"/>
              <a:t>“FRNs must demonstrate… results and outcomes.”</a:t>
            </a:r>
          </a:p>
          <a:p>
            <a:pPr eaLnBrk="1" hangingPunct="1">
              <a:buFont typeface="Wingdings" pitchFamily="2" charset="2"/>
              <a:buNone/>
            </a:pPr>
            <a:r>
              <a:rPr lang="en-CA" sz="2000" dirty="0"/>
              <a:t>Make sure all of your results and outcomes can be demonstrated!</a:t>
            </a:r>
          </a:p>
          <a:p>
            <a:pPr eaLnBrk="1" hangingPunct="1">
              <a:buFont typeface="Wingdings" pitchFamily="2" charset="2"/>
              <a:buNone/>
            </a:pPr>
            <a:endParaRPr lang="en-CA" sz="2400" dirty="0"/>
          </a:p>
          <a:p>
            <a:pPr eaLnBrk="1" hangingPunct="1">
              <a:buFont typeface="Wingdings" pitchFamily="2" charset="2"/>
              <a:buNone/>
            </a:pPr>
            <a:r>
              <a:rPr lang="en-CA" sz="2400" b="1" dirty="0"/>
              <a:t>S – specific</a:t>
            </a:r>
          </a:p>
          <a:p>
            <a:pPr eaLnBrk="1" hangingPunct="1">
              <a:buFont typeface="Wingdings" pitchFamily="2" charset="2"/>
              <a:buNone/>
            </a:pPr>
            <a:r>
              <a:rPr lang="en-CA" sz="2400" b="1" dirty="0"/>
              <a:t>M – measurable</a:t>
            </a:r>
          </a:p>
          <a:p>
            <a:pPr eaLnBrk="1" hangingPunct="1">
              <a:buFont typeface="Wingdings" pitchFamily="2" charset="2"/>
              <a:buNone/>
            </a:pPr>
            <a:r>
              <a:rPr lang="en-CA" sz="2400" b="1" dirty="0"/>
              <a:t>A – accurate</a:t>
            </a:r>
          </a:p>
          <a:p>
            <a:pPr eaLnBrk="1" hangingPunct="1">
              <a:buFont typeface="Wingdings" pitchFamily="2" charset="2"/>
              <a:buNone/>
            </a:pPr>
            <a:r>
              <a:rPr lang="en-CA" sz="2400" b="1" dirty="0"/>
              <a:t>R – relevant</a:t>
            </a:r>
          </a:p>
          <a:p>
            <a:pPr eaLnBrk="1" hangingPunct="1">
              <a:buFont typeface="Wingdings" pitchFamily="2" charset="2"/>
              <a:buNone/>
            </a:pPr>
            <a:r>
              <a:rPr lang="en-CA" sz="2400" b="1" dirty="0"/>
              <a:t>T – timely/tangible</a:t>
            </a:r>
          </a:p>
        </p:txBody>
      </p:sp>
    </p:spTree>
    <p:custDataLst>
      <p:tags r:id="rId1"/>
    </p:custDataLst>
    <p:extLst>
      <p:ext uri="{BB962C8B-B14F-4D97-AF65-F5344CB8AC3E}">
        <p14:creationId xmlns:p14="http://schemas.microsoft.com/office/powerpoint/2010/main" val="6264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25635">
                                            <p:txEl>
                                              <p:pRg st="0" end="0"/>
                                            </p:txEl>
                                          </p:spTgt>
                                        </p:tgtEl>
                                        <p:attrNameLst>
                                          <p:attrName>style.visibility</p:attrName>
                                        </p:attrNameLst>
                                      </p:cBhvr>
                                      <p:to>
                                        <p:strVal val="visible"/>
                                      </p:to>
                                    </p:set>
                                    <p:animEffect transition="in" filter="wipe(down)">
                                      <p:cBhvr>
                                        <p:cTn id="7" dur="580">
                                          <p:stCondLst>
                                            <p:cond delay="0"/>
                                          </p:stCondLst>
                                        </p:cTn>
                                        <p:tgtEl>
                                          <p:spTgt spid="3525635">
                                            <p:txEl>
                                              <p:pRg st="0" end="0"/>
                                            </p:txEl>
                                          </p:spTgt>
                                        </p:tgtEl>
                                      </p:cBhvr>
                                    </p:animEffect>
                                    <p:anim calcmode="lin" valueType="num">
                                      <p:cBhvr>
                                        <p:cTn id="8" dur="1822" tmFilter="0,0; 0.14,0.36; 0.43,0.73; 0.71,0.91; 1.0,1.0">
                                          <p:stCondLst>
                                            <p:cond delay="0"/>
                                          </p:stCondLst>
                                        </p:cTn>
                                        <p:tgtEl>
                                          <p:spTgt spid="35256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6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6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6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6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635">
                                            <p:txEl>
                                              <p:pRg st="0" end="0"/>
                                            </p:txEl>
                                          </p:spTgt>
                                        </p:tgtEl>
                                      </p:cBhvr>
                                      <p:to x="100000" y="60000"/>
                                    </p:animScale>
                                    <p:animScale>
                                      <p:cBhvr>
                                        <p:cTn id="14" dur="166" decel="50000">
                                          <p:stCondLst>
                                            <p:cond delay="676"/>
                                          </p:stCondLst>
                                        </p:cTn>
                                        <p:tgtEl>
                                          <p:spTgt spid="3525635">
                                            <p:txEl>
                                              <p:pRg st="0" end="0"/>
                                            </p:txEl>
                                          </p:spTgt>
                                        </p:tgtEl>
                                      </p:cBhvr>
                                      <p:to x="100000" y="100000"/>
                                    </p:animScale>
                                    <p:animScale>
                                      <p:cBhvr>
                                        <p:cTn id="15" dur="26">
                                          <p:stCondLst>
                                            <p:cond delay="1312"/>
                                          </p:stCondLst>
                                        </p:cTn>
                                        <p:tgtEl>
                                          <p:spTgt spid="3525635">
                                            <p:txEl>
                                              <p:pRg st="0" end="0"/>
                                            </p:txEl>
                                          </p:spTgt>
                                        </p:tgtEl>
                                      </p:cBhvr>
                                      <p:to x="100000" y="80000"/>
                                    </p:animScale>
                                    <p:animScale>
                                      <p:cBhvr>
                                        <p:cTn id="16" dur="166" decel="50000">
                                          <p:stCondLst>
                                            <p:cond delay="1338"/>
                                          </p:stCondLst>
                                        </p:cTn>
                                        <p:tgtEl>
                                          <p:spTgt spid="3525635">
                                            <p:txEl>
                                              <p:pRg st="0" end="0"/>
                                            </p:txEl>
                                          </p:spTgt>
                                        </p:tgtEl>
                                      </p:cBhvr>
                                      <p:to x="100000" y="100000"/>
                                    </p:animScale>
                                    <p:animScale>
                                      <p:cBhvr>
                                        <p:cTn id="17" dur="26">
                                          <p:stCondLst>
                                            <p:cond delay="1642"/>
                                          </p:stCondLst>
                                        </p:cTn>
                                        <p:tgtEl>
                                          <p:spTgt spid="3525635">
                                            <p:txEl>
                                              <p:pRg st="0" end="0"/>
                                            </p:txEl>
                                          </p:spTgt>
                                        </p:tgtEl>
                                      </p:cBhvr>
                                      <p:to x="100000" y="90000"/>
                                    </p:animScale>
                                    <p:animScale>
                                      <p:cBhvr>
                                        <p:cTn id="18" dur="166" decel="50000">
                                          <p:stCondLst>
                                            <p:cond delay="1668"/>
                                          </p:stCondLst>
                                        </p:cTn>
                                        <p:tgtEl>
                                          <p:spTgt spid="3525635">
                                            <p:txEl>
                                              <p:pRg st="0" end="0"/>
                                            </p:txEl>
                                          </p:spTgt>
                                        </p:tgtEl>
                                      </p:cBhvr>
                                      <p:to x="100000" y="100000"/>
                                    </p:animScale>
                                    <p:animScale>
                                      <p:cBhvr>
                                        <p:cTn id="19" dur="26">
                                          <p:stCondLst>
                                            <p:cond delay="1808"/>
                                          </p:stCondLst>
                                        </p:cTn>
                                        <p:tgtEl>
                                          <p:spTgt spid="3525635">
                                            <p:txEl>
                                              <p:pRg st="0" end="0"/>
                                            </p:txEl>
                                          </p:spTgt>
                                        </p:tgtEl>
                                      </p:cBhvr>
                                      <p:to x="100000" y="95000"/>
                                    </p:animScale>
                                    <p:animScale>
                                      <p:cBhvr>
                                        <p:cTn id="20" dur="166" decel="50000">
                                          <p:stCondLst>
                                            <p:cond delay="1834"/>
                                          </p:stCondLst>
                                        </p:cTn>
                                        <p:tgtEl>
                                          <p:spTgt spid="352563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25635">
                                            <p:txEl>
                                              <p:pRg st="1" end="1"/>
                                            </p:txEl>
                                          </p:spTgt>
                                        </p:tgtEl>
                                        <p:attrNameLst>
                                          <p:attrName>style.visibility</p:attrName>
                                        </p:attrNameLst>
                                      </p:cBhvr>
                                      <p:to>
                                        <p:strVal val="visible"/>
                                      </p:to>
                                    </p:set>
                                    <p:animEffect transition="in" filter="wipe(down)">
                                      <p:cBhvr>
                                        <p:cTn id="23" dur="580">
                                          <p:stCondLst>
                                            <p:cond delay="0"/>
                                          </p:stCondLst>
                                        </p:cTn>
                                        <p:tgtEl>
                                          <p:spTgt spid="3525635">
                                            <p:txEl>
                                              <p:pRg st="1" end="1"/>
                                            </p:txEl>
                                          </p:spTgt>
                                        </p:tgtEl>
                                      </p:cBhvr>
                                    </p:animEffect>
                                    <p:anim calcmode="lin" valueType="num">
                                      <p:cBhvr>
                                        <p:cTn id="24" dur="1822" tmFilter="0,0; 0.14,0.36; 0.43,0.73; 0.71,0.91; 1.0,1.0">
                                          <p:stCondLst>
                                            <p:cond delay="0"/>
                                          </p:stCondLst>
                                        </p:cTn>
                                        <p:tgtEl>
                                          <p:spTgt spid="352563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563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563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563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563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5635">
                                            <p:txEl>
                                              <p:pRg st="1" end="1"/>
                                            </p:txEl>
                                          </p:spTgt>
                                        </p:tgtEl>
                                      </p:cBhvr>
                                      <p:to x="100000" y="60000"/>
                                    </p:animScale>
                                    <p:animScale>
                                      <p:cBhvr>
                                        <p:cTn id="30" dur="166" decel="50000">
                                          <p:stCondLst>
                                            <p:cond delay="676"/>
                                          </p:stCondLst>
                                        </p:cTn>
                                        <p:tgtEl>
                                          <p:spTgt spid="3525635">
                                            <p:txEl>
                                              <p:pRg st="1" end="1"/>
                                            </p:txEl>
                                          </p:spTgt>
                                        </p:tgtEl>
                                      </p:cBhvr>
                                      <p:to x="100000" y="100000"/>
                                    </p:animScale>
                                    <p:animScale>
                                      <p:cBhvr>
                                        <p:cTn id="31" dur="26">
                                          <p:stCondLst>
                                            <p:cond delay="1312"/>
                                          </p:stCondLst>
                                        </p:cTn>
                                        <p:tgtEl>
                                          <p:spTgt spid="3525635">
                                            <p:txEl>
                                              <p:pRg st="1" end="1"/>
                                            </p:txEl>
                                          </p:spTgt>
                                        </p:tgtEl>
                                      </p:cBhvr>
                                      <p:to x="100000" y="80000"/>
                                    </p:animScale>
                                    <p:animScale>
                                      <p:cBhvr>
                                        <p:cTn id="32" dur="166" decel="50000">
                                          <p:stCondLst>
                                            <p:cond delay="1338"/>
                                          </p:stCondLst>
                                        </p:cTn>
                                        <p:tgtEl>
                                          <p:spTgt spid="3525635">
                                            <p:txEl>
                                              <p:pRg st="1" end="1"/>
                                            </p:txEl>
                                          </p:spTgt>
                                        </p:tgtEl>
                                      </p:cBhvr>
                                      <p:to x="100000" y="100000"/>
                                    </p:animScale>
                                    <p:animScale>
                                      <p:cBhvr>
                                        <p:cTn id="33" dur="26">
                                          <p:stCondLst>
                                            <p:cond delay="1642"/>
                                          </p:stCondLst>
                                        </p:cTn>
                                        <p:tgtEl>
                                          <p:spTgt spid="3525635">
                                            <p:txEl>
                                              <p:pRg st="1" end="1"/>
                                            </p:txEl>
                                          </p:spTgt>
                                        </p:tgtEl>
                                      </p:cBhvr>
                                      <p:to x="100000" y="90000"/>
                                    </p:animScale>
                                    <p:animScale>
                                      <p:cBhvr>
                                        <p:cTn id="34" dur="166" decel="50000">
                                          <p:stCondLst>
                                            <p:cond delay="1668"/>
                                          </p:stCondLst>
                                        </p:cTn>
                                        <p:tgtEl>
                                          <p:spTgt spid="3525635">
                                            <p:txEl>
                                              <p:pRg st="1" end="1"/>
                                            </p:txEl>
                                          </p:spTgt>
                                        </p:tgtEl>
                                      </p:cBhvr>
                                      <p:to x="100000" y="100000"/>
                                    </p:animScale>
                                    <p:animScale>
                                      <p:cBhvr>
                                        <p:cTn id="35" dur="26">
                                          <p:stCondLst>
                                            <p:cond delay="1808"/>
                                          </p:stCondLst>
                                        </p:cTn>
                                        <p:tgtEl>
                                          <p:spTgt spid="3525635">
                                            <p:txEl>
                                              <p:pRg st="1" end="1"/>
                                            </p:txEl>
                                          </p:spTgt>
                                        </p:tgtEl>
                                      </p:cBhvr>
                                      <p:to x="100000" y="95000"/>
                                    </p:animScale>
                                    <p:animScale>
                                      <p:cBhvr>
                                        <p:cTn id="36" dur="166" decel="50000">
                                          <p:stCondLst>
                                            <p:cond delay="1834"/>
                                          </p:stCondLst>
                                        </p:cTn>
                                        <p:tgtEl>
                                          <p:spTgt spid="352563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25635">
                                            <p:txEl>
                                              <p:pRg st="2" end="2"/>
                                            </p:txEl>
                                          </p:spTgt>
                                        </p:tgtEl>
                                        <p:attrNameLst>
                                          <p:attrName>style.visibility</p:attrName>
                                        </p:attrNameLst>
                                      </p:cBhvr>
                                      <p:to>
                                        <p:strVal val="visible"/>
                                      </p:to>
                                    </p:set>
                                    <p:animEffect transition="in" filter="wipe(down)">
                                      <p:cBhvr>
                                        <p:cTn id="39" dur="580">
                                          <p:stCondLst>
                                            <p:cond delay="0"/>
                                          </p:stCondLst>
                                        </p:cTn>
                                        <p:tgtEl>
                                          <p:spTgt spid="3525635">
                                            <p:txEl>
                                              <p:pRg st="2" end="2"/>
                                            </p:txEl>
                                          </p:spTgt>
                                        </p:tgtEl>
                                      </p:cBhvr>
                                    </p:animEffect>
                                    <p:anim calcmode="lin" valueType="num">
                                      <p:cBhvr>
                                        <p:cTn id="40" dur="1822" tmFilter="0,0; 0.14,0.36; 0.43,0.73; 0.71,0.91; 1.0,1.0">
                                          <p:stCondLst>
                                            <p:cond delay="0"/>
                                          </p:stCondLst>
                                        </p:cTn>
                                        <p:tgtEl>
                                          <p:spTgt spid="352563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563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563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563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563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5635">
                                            <p:txEl>
                                              <p:pRg st="2" end="2"/>
                                            </p:txEl>
                                          </p:spTgt>
                                        </p:tgtEl>
                                      </p:cBhvr>
                                      <p:to x="100000" y="60000"/>
                                    </p:animScale>
                                    <p:animScale>
                                      <p:cBhvr>
                                        <p:cTn id="46" dur="166" decel="50000">
                                          <p:stCondLst>
                                            <p:cond delay="676"/>
                                          </p:stCondLst>
                                        </p:cTn>
                                        <p:tgtEl>
                                          <p:spTgt spid="3525635">
                                            <p:txEl>
                                              <p:pRg st="2" end="2"/>
                                            </p:txEl>
                                          </p:spTgt>
                                        </p:tgtEl>
                                      </p:cBhvr>
                                      <p:to x="100000" y="100000"/>
                                    </p:animScale>
                                    <p:animScale>
                                      <p:cBhvr>
                                        <p:cTn id="47" dur="26">
                                          <p:stCondLst>
                                            <p:cond delay="1312"/>
                                          </p:stCondLst>
                                        </p:cTn>
                                        <p:tgtEl>
                                          <p:spTgt spid="3525635">
                                            <p:txEl>
                                              <p:pRg st="2" end="2"/>
                                            </p:txEl>
                                          </p:spTgt>
                                        </p:tgtEl>
                                      </p:cBhvr>
                                      <p:to x="100000" y="80000"/>
                                    </p:animScale>
                                    <p:animScale>
                                      <p:cBhvr>
                                        <p:cTn id="48" dur="166" decel="50000">
                                          <p:stCondLst>
                                            <p:cond delay="1338"/>
                                          </p:stCondLst>
                                        </p:cTn>
                                        <p:tgtEl>
                                          <p:spTgt spid="3525635">
                                            <p:txEl>
                                              <p:pRg st="2" end="2"/>
                                            </p:txEl>
                                          </p:spTgt>
                                        </p:tgtEl>
                                      </p:cBhvr>
                                      <p:to x="100000" y="100000"/>
                                    </p:animScale>
                                    <p:animScale>
                                      <p:cBhvr>
                                        <p:cTn id="49" dur="26">
                                          <p:stCondLst>
                                            <p:cond delay="1642"/>
                                          </p:stCondLst>
                                        </p:cTn>
                                        <p:tgtEl>
                                          <p:spTgt spid="3525635">
                                            <p:txEl>
                                              <p:pRg st="2" end="2"/>
                                            </p:txEl>
                                          </p:spTgt>
                                        </p:tgtEl>
                                      </p:cBhvr>
                                      <p:to x="100000" y="90000"/>
                                    </p:animScale>
                                    <p:animScale>
                                      <p:cBhvr>
                                        <p:cTn id="50" dur="166" decel="50000">
                                          <p:stCondLst>
                                            <p:cond delay="1668"/>
                                          </p:stCondLst>
                                        </p:cTn>
                                        <p:tgtEl>
                                          <p:spTgt spid="3525635">
                                            <p:txEl>
                                              <p:pRg st="2" end="2"/>
                                            </p:txEl>
                                          </p:spTgt>
                                        </p:tgtEl>
                                      </p:cBhvr>
                                      <p:to x="100000" y="100000"/>
                                    </p:animScale>
                                    <p:animScale>
                                      <p:cBhvr>
                                        <p:cTn id="51" dur="26">
                                          <p:stCondLst>
                                            <p:cond delay="1808"/>
                                          </p:stCondLst>
                                        </p:cTn>
                                        <p:tgtEl>
                                          <p:spTgt spid="3525635">
                                            <p:txEl>
                                              <p:pRg st="2" end="2"/>
                                            </p:txEl>
                                          </p:spTgt>
                                        </p:tgtEl>
                                      </p:cBhvr>
                                      <p:to x="100000" y="95000"/>
                                    </p:animScale>
                                    <p:animScale>
                                      <p:cBhvr>
                                        <p:cTn id="52" dur="166" decel="50000">
                                          <p:stCondLst>
                                            <p:cond delay="1834"/>
                                          </p:stCondLst>
                                        </p:cTn>
                                        <p:tgtEl>
                                          <p:spTgt spid="352563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25635">
                                            <p:txEl>
                                              <p:pRg st="4" end="4"/>
                                            </p:txEl>
                                          </p:spTgt>
                                        </p:tgtEl>
                                        <p:attrNameLst>
                                          <p:attrName>style.visibility</p:attrName>
                                        </p:attrNameLst>
                                      </p:cBhvr>
                                      <p:to>
                                        <p:strVal val="visible"/>
                                      </p:to>
                                    </p:set>
                                    <p:animEffect transition="in" filter="wipe(down)">
                                      <p:cBhvr>
                                        <p:cTn id="55" dur="580">
                                          <p:stCondLst>
                                            <p:cond delay="0"/>
                                          </p:stCondLst>
                                        </p:cTn>
                                        <p:tgtEl>
                                          <p:spTgt spid="3525635">
                                            <p:txEl>
                                              <p:pRg st="4" end="4"/>
                                            </p:txEl>
                                          </p:spTgt>
                                        </p:tgtEl>
                                      </p:cBhvr>
                                    </p:animEffect>
                                    <p:anim calcmode="lin" valueType="num">
                                      <p:cBhvr>
                                        <p:cTn id="56" dur="1822" tmFilter="0,0; 0.14,0.36; 0.43,0.73; 0.71,0.91; 1.0,1.0">
                                          <p:stCondLst>
                                            <p:cond delay="0"/>
                                          </p:stCondLst>
                                        </p:cTn>
                                        <p:tgtEl>
                                          <p:spTgt spid="352563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2563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2563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2563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2563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525635">
                                            <p:txEl>
                                              <p:pRg st="4" end="4"/>
                                            </p:txEl>
                                          </p:spTgt>
                                        </p:tgtEl>
                                      </p:cBhvr>
                                      <p:to x="100000" y="60000"/>
                                    </p:animScale>
                                    <p:animScale>
                                      <p:cBhvr>
                                        <p:cTn id="62" dur="166" decel="50000">
                                          <p:stCondLst>
                                            <p:cond delay="676"/>
                                          </p:stCondLst>
                                        </p:cTn>
                                        <p:tgtEl>
                                          <p:spTgt spid="3525635">
                                            <p:txEl>
                                              <p:pRg st="4" end="4"/>
                                            </p:txEl>
                                          </p:spTgt>
                                        </p:tgtEl>
                                      </p:cBhvr>
                                      <p:to x="100000" y="100000"/>
                                    </p:animScale>
                                    <p:animScale>
                                      <p:cBhvr>
                                        <p:cTn id="63" dur="26">
                                          <p:stCondLst>
                                            <p:cond delay="1312"/>
                                          </p:stCondLst>
                                        </p:cTn>
                                        <p:tgtEl>
                                          <p:spTgt spid="3525635">
                                            <p:txEl>
                                              <p:pRg st="4" end="4"/>
                                            </p:txEl>
                                          </p:spTgt>
                                        </p:tgtEl>
                                      </p:cBhvr>
                                      <p:to x="100000" y="80000"/>
                                    </p:animScale>
                                    <p:animScale>
                                      <p:cBhvr>
                                        <p:cTn id="64" dur="166" decel="50000">
                                          <p:stCondLst>
                                            <p:cond delay="1338"/>
                                          </p:stCondLst>
                                        </p:cTn>
                                        <p:tgtEl>
                                          <p:spTgt spid="3525635">
                                            <p:txEl>
                                              <p:pRg st="4" end="4"/>
                                            </p:txEl>
                                          </p:spTgt>
                                        </p:tgtEl>
                                      </p:cBhvr>
                                      <p:to x="100000" y="100000"/>
                                    </p:animScale>
                                    <p:animScale>
                                      <p:cBhvr>
                                        <p:cTn id="65" dur="26">
                                          <p:stCondLst>
                                            <p:cond delay="1642"/>
                                          </p:stCondLst>
                                        </p:cTn>
                                        <p:tgtEl>
                                          <p:spTgt spid="3525635">
                                            <p:txEl>
                                              <p:pRg st="4" end="4"/>
                                            </p:txEl>
                                          </p:spTgt>
                                        </p:tgtEl>
                                      </p:cBhvr>
                                      <p:to x="100000" y="90000"/>
                                    </p:animScale>
                                    <p:animScale>
                                      <p:cBhvr>
                                        <p:cTn id="66" dur="166" decel="50000">
                                          <p:stCondLst>
                                            <p:cond delay="1668"/>
                                          </p:stCondLst>
                                        </p:cTn>
                                        <p:tgtEl>
                                          <p:spTgt spid="3525635">
                                            <p:txEl>
                                              <p:pRg st="4" end="4"/>
                                            </p:txEl>
                                          </p:spTgt>
                                        </p:tgtEl>
                                      </p:cBhvr>
                                      <p:to x="100000" y="100000"/>
                                    </p:animScale>
                                    <p:animScale>
                                      <p:cBhvr>
                                        <p:cTn id="67" dur="26">
                                          <p:stCondLst>
                                            <p:cond delay="1808"/>
                                          </p:stCondLst>
                                        </p:cTn>
                                        <p:tgtEl>
                                          <p:spTgt spid="3525635">
                                            <p:txEl>
                                              <p:pRg st="4" end="4"/>
                                            </p:txEl>
                                          </p:spTgt>
                                        </p:tgtEl>
                                      </p:cBhvr>
                                      <p:to x="100000" y="95000"/>
                                    </p:animScale>
                                    <p:animScale>
                                      <p:cBhvr>
                                        <p:cTn id="68" dur="166" decel="50000">
                                          <p:stCondLst>
                                            <p:cond delay="1834"/>
                                          </p:stCondLst>
                                        </p:cTn>
                                        <p:tgtEl>
                                          <p:spTgt spid="3525635">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525635">
                                            <p:txEl>
                                              <p:pRg st="5" end="5"/>
                                            </p:txEl>
                                          </p:spTgt>
                                        </p:tgtEl>
                                        <p:attrNameLst>
                                          <p:attrName>style.visibility</p:attrName>
                                        </p:attrNameLst>
                                      </p:cBhvr>
                                      <p:to>
                                        <p:strVal val="visible"/>
                                      </p:to>
                                    </p:set>
                                    <p:animEffect transition="in" filter="wipe(down)">
                                      <p:cBhvr>
                                        <p:cTn id="71" dur="580">
                                          <p:stCondLst>
                                            <p:cond delay="0"/>
                                          </p:stCondLst>
                                        </p:cTn>
                                        <p:tgtEl>
                                          <p:spTgt spid="3525635">
                                            <p:txEl>
                                              <p:pRg st="5" end="5"/>
                                            </p:txEl>
                                          </p:spTgt>
                                        </p:tgtEl>
                                      </p:cBhvr>
                                    </p:animEffect>
                                    <p:anim calcmode="lin" valueType="num">
                                      <p:cBhvr>
                                        <p:cTn id="72" dur="1822" tmFilter="0,0; 0.14,0.36; 0.43,0.73; 0.71,0.91; 1.0,1.0">
                                          <p:stCondLst>
                                            <p:cond delay="0"/>
                                          </p:stCondLst>
                                        </p:cTn>
                                        <p:tgtEl>
                                          <p:spTgt spid="352563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2563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2563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2563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2563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525635">
                                            <p:txEl>
                                              <p:pRg st="5" end="5"/>
                                            </p:txEl>
                                          </p:spTgt>
                                        </p:tgtEl>
                                      </p:cBhvr>
                                      <p:to x="100000" y="60000"/>
                                    </p:animScale>
                                    <p:animScale>
                                      <p:cBhvr>
                                        <p:cTn id="78" dur="166" decel="50000">
                                          <p:stCondLst>
                                            <p:cond delay="676"/>
                                          </p:stCondLst>
                                        </p:cTn>
                                        <p:tgtEl>
                                          <p:spTgt spid="3525635">
                                            <p:txEl>
                                              <p:pRg st="5" end="5"/>
                                            </p:txEl>
                                          </p:spTgt>
                                        </p:tgtEl>
                                      </p:cBhvr>
                                      <p:to x="100000" y="100000"/>
                                    </p:animScale>
                                    <p:animScale>
                                      <p:cBhvr>
                                        <p:cTn id="79" dur="26">
                                          <p:stCondLst>
                                            <p:cond delay="1312"/>
                                          </p:stCondLst>
                                        </p:cTn>
                                        <p:tgtEl>
                                          <p:spTgt spid="3525635">
                                            <p:txEl>
                                              <p:pRg st="5" end="5"/>
                                            </p:txEl>
                                          </p:spTgt>
                                        </p:tgtEl>
                                      </p:cBhvr>
                                      <p:to x="100000" y="80000"/>
                                    </p:animScale>
                                    <p:animScale>
                                      <p:cBhvr>
                                        <p:cTn id="80" dur="166" decel="50000">
                                          <p:stCondLst>
                                            <p:cond delay="1338"/>
                                          </p:stCondLst>
                                        </p:cTn>
                                        <p:tgtEl>
                                          <p:spTgt spid="3525635">
                                            <p:txEl>
                                              <p:pRg st="5" end="5"/>
                                            </p:txEl>
                                          </p:spTgt>
                                        </p:tgtEl>
                                      </p:cBhvr>
                                      <p:to x="100000" y="100000"/>
                                    </p:animScale>
                                    <p:animScale>
                                      <p:cBhvr>
                                        <p:cTn id="81" dur="26">
                                          <p:stCondLst>
                                            <p:cond delay="1642"/>
                                          </p:stCondLst>
                                        </p:cTn>
                                        <p:tgtEl>
                                          <p:spTgt spid="3525635">
                                            <p:txEl>
                                              <p:pRg st="5" end="5"/>
                                            </p:txEl>
                                          </p:spTgt>
                                        </p:tgtEl>
                                      </p:cBhvr>
                                      <p:to x="100000" y="90000"/>
                                    </p:animScale>
                                    <p:animScale>
                                      <p:cBhvr>
                                        <p:cTn id="82" dur="166" decel="50000">
                                          <p:stCondLst>
                                            <p:cond delay="1668"/>
                                          </p:stCondLst>
                                        </p:cTn>
                                        <p:tgtEl>
                                          <p:spTgt spid="3525635">
                                            <p:txEl>
                                              <p:pRg st="5" end="5"/>
                                            </p:txEl>
                                          </p:spTgt>
                                        </p:tgtEl>
                                      </p:cBhvr>
                                      <p:to x="100000" y="100000"/>
                                    </p:animScale>
                                    <p:animScale>
                                      <p:cBhvr>
                                        <p:cTn id="83" dur="26">
                                          <p:stCondLst>
                                            <p:cond delay="1808"/>
                                          </p:stCondLst>
                                        </p:cTn>
                                        <p:tgtEl>
                                          <p:spTgt spid="3525635">
                                            <p:txEl>
                                              <p:pRg st="5" end="5"/>
                                            </p:txEl>
                                          </p:spTgt>
                                        </p:tgtEl>
                                      </p:cBhvr>
                                      <p:to x="100000" y="95000"/>
                                    </p:animScale>
                                    <p:animScale>
                                      <p:cBhvr>
                                        <p:cTn id="84" dur="166" decel="50000">
                                          <p:stCondLst>
                                            <p:cond delay="1834"/>
                                          </p:stCondLst>
                                        </p:cTn>
                                        <p:tgtEl>
                                          <p:spTgt spid="3525635">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525635">
                                            <p:txEl>
                                              <p:pRg st="6" end="6"/>
                                            </p:txEl>
                                          </p:spTgt>
                                        </p:tgtEl>
                                        <p:attrNameLst>
                                          <p:attrName>style.visibility</p:attrName>
                                        </p:attrNameLst>
                                      </p:cBhvr>
                                      <p:to>
                                        <p:strVal val="visible"/>
                                      </p:to>
                                    </p:set>
                                    <p:animEffect transition="in" filter="wipe(down)">
                                      <p:cBhvr>
                                        <p:cTn id="87" dur="580">
                                          <p:stCondLst>
                                            <p:cond delay="0"/>
                                          </p:stCondLst>
                                        </p:cTn>
                                        <p:tgtEl>
                                          <p:spTgt spid="3525635">
                                            <p:txEl>
                                              <p:pRg st="6" end="6"/>
                                            </p:txEl>
                                          </p:spTgt>
                                        </p:tgtEl>
                                      </p:cBhvr>
                                    </p:animEffect>
                                    <p:anim calcmode="lin" valueType="num">
                                      <p:cBhvr>
                                        <p:cTn id="88" dur="1822" tmFilter="0,0; 0.14,0.36; 0.43,0.73; 0.71,0.91; 1.0,1.0">
                                          <p:stCondLst>
                                            <p:cond delay="0"/>
                                          </p:stCondLst>
                                        </p:cTn>
                                        <p:tgtEl>
                                          <p:spTgt spid="3525635">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525635">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525635">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525635">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525635">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525635">
                                            <p:txEl>
                                              <p:pRg st="6" end="6"/>
                                            </p:txEl>
                                          </p:spTgt>
                                        </p:tgtEl>
                                      </p:cBhvr>
                                      <p:to x="100000" y="60000"/>
                                    </p:animScale>
                                    <p:animScale>
                                      <p:cBhvr>
                                        <p:cTn id="94" dur="166" decel="50000">
                                          <p:stCondLst>
                                            <p:cond delay="676"/>
                                          </p:stCondLst>
                                        </p:cTn>
                                        <p:tgtEl>
                                          <p:spTgt spid="3525635">
                                            <p:txEl>
                                              <p:pRg st="6" end="6"/>
                                            </p:txEl>
                                          </p:spTgt>
                                        </p:tgtEl>
                                      </p:cBhvr>
                                      <p:to x="100000" y="100000"/>
                                    </p:animScale>
                                    <p:animScale>
                                      <p:cBhvr>
                                        <p:cTn id="95" dur="26">
                                          <p:stCondLst>
                                            <p:cond delay="1312"/>
                                          </p:stCondLst>
                                        </p:cTn>
                                        <p:tgtEl>
                                          <p:spTgt spid="3525635">
                                            <p:txEl>
                                              <p:pRg st="6" end="6"/>
                                            </p:txEl>
                                          </p:spTgt>
                                        </p:tgtEl>
                                      </p:cBhvr>
                                      <p:to x="100000" y="80000"/>
                                    </p:animScale>
                                    <p:animScale>
                                      <p:cBhvr>
                                        <p:cTn id="96" dur="166" decel="50000">
                                          <p:stCondLst>
                                            <p:cond delay="1338"/>
                                          </p:stCondLst>
                                        </p:cTn>
                                        <p:tgtEl>
                                          <p:spTgt spid="3525635">
                                            <p:txEl>
                                              <p:pRg st="6" end="6"/>
                                            </p:txEl>
                                          </p:spTgt>
                                        </p:tgtEl>
                                      </p:cBhvr>
                                      <p:to x="100000" y="100000"/>
                                    </p:animScale>
                                    <p:animScale>
                                      <p:cBhvr>
                                        <p:cTn id="97" dur="26">
                                          <p:stCondLst>
                                            <p:cond delay="1642"/>
                                          </p:stCondLst>
                                        </p:cTn>
                                        <p:tgtEl>
                                          <p:spTgt spid="3525635">
                                            <p:txEl>
                                              <p:pRg st="6" end="6"/>
                                            </p:txEl>
                                          </p:spTgt>
                                        </p:tgtEl>
                                      </p:cBhvr>
                                      <p:to x="100000" y="90000"/>
                                    </p:animScale>
                                    <p:animScale>
                                      <p:cBhvr>
                                        <p:cTn id="98" dur="166" decel="50000">
                                          <p:stCondLst>
                                            <p:cond delay="1668"/>
                                          </p:stCondLst>
                                        </p:cTn>
                                        <p:tgtEl>
                                          <p:spTgt spid="3525635">
                                            <p:txEl>
                                              <p:pRg st="6" end="6"/>
                                            </p:txEl>
                                          </p:spTgt>
                                        </p:tgtEl>
                                      </p:cBhvr>
                                      <p:to x="100000" y="100000"/>
                                    </p:animScale>
                                    <p:animScale>
                                      <p:cBhvr>
                                        <p:cTn id="99" dur="26">
                                          <p:stCondLst>
                                            <p:cond delay="1808"/>
                                          </p:stCondLst>
                                        </p:cTn>
                                        <p:tgtEl>
                                          <p:spTgt spid="3525635">
                                            <p:txEl>
                                              <p:pRg st="6" end="6"/>
                                            </p:txEl>
                                          </p:spTgt>
                                        </p:tgtEl>
                                      </p:cBhvr>
                                      <p:to x="100000" y="95000"/>
                                    </p:animScale>
                                    <p:animScale>
                                      <p:cBhvr>
                                        <p:cTn id="100" dur="166" decel="50000">
                                          <p:stCondLst>
                                            <p:cond delay="1834"/>
                                          </p:stCondLst>
                                        </p:cTn>
                                        <p:tgtEl>
                                          <p:spTgt spid="3525635">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525635">
                                            <p:txEl>
                                              <p:pRg st="7" end="7"/>
                                            </p:txEl>
                                          </p:spTgt>
                                        </p:tgtEl>
                                        <p:attrNameLst>
                                          <p:attrName>style.visibility</p:attrName>
                                        </p:attrNameLst>
                                      </p:cBhvr>
                                      <p:to>
                                        <p:strVal val="visible"/>
                                      </p:to>
                                    </p:set>
                                    <p:animEffect transition="in" filter="wipe(down)">
                                      <p:cBhvr>
                                        <p:cTn id="103" dur="580">
                                          <p:stCondLst>
                                            <p:cond delay="0"/>
                                          </p:stCondLst>
                                        </p:cTn>
                                        <p:tgtEl>
                                          <p:spTgt spid="3525635">
                                            <p:txEl>
                                              <p:pRg st="7" end="7"/>
                                            </p:txEl>
                                          </p:spTgt>
                                        </p:tgtEl>
                                      </p:cBhvr>
                                    </p:animEffect>
                                    <p:anim calcmode="lin" valueType="num">
                                      <p:cBhvr>
                                        <p:cTn id="104" dur="1822" tmFilter="0,0; 0.14,0.36; 0.43,0.73; 0.71,0.91; 1.0,1.0">
                                          <p:stCondLst>
                                            <p:cond delay="0"/>
                                          </p:stCondLst>
                                        </p:cTn>
                                        <p:tgtEl>
                                          <p:spTgt spid="3525635">
                                            <p:txEl>
                                              <p:pRg st="7" end="7"/>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525635">
                                            <p:txEl>
                                              <p:pRg st="7" end="7"/>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525635">
                                            <p:txEl>
                                              <p:pRg st="7" end="7"/>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525635">
                                            <p:txEl>
                                              <p:pRg st="7" end="7"/>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525635">
                                            <p:txEl>
                                              <p:pRg st="7" end="7"/>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525635">
                                            <p:txEl>
                                              <p:pRg st="7" end="7"/>
                                            </p:txEl>
                                          </p:spTgt>
                                        </p:tgtEl>
                                      </p:cBhvr>
                                      <p:to x="100000" y="60000"/>
                                    </p:animScale>
                                    <p:animScale>
                                      <p:cBhvr>
                                        <p:cTn id="110" dur="166" decel="50000">
                                          <p:stCondLst>
                                            <p:cond delay="676"/>
                                          </p:stCondLst>
                                        </p:cTn>
                                        <p:tgtEl>
                                          <p:spTgt spid="3525635">
                                            <p:txEl>
                                              <p:pRg st="7" end="7"/>
                                            </p:txEl>
                                          </p:spTgt>
                                        </p:tgtEl>
                                      </p:cBhvr>
                                      <p:to x="100000" y="100000"/>
                                    </p:animScale>
                                    <p:animScale>
                                      <p:cBhvr>
                                        <p:cTn id="111" dur="26">
                                          <p:stCondLst>
                                            <p:cond delay="1312"/>
                                          </p:stCondLst>
                                        </p:cTn>
                                        <p:tgtEl>
                                          <p:spTgt spid="3525635">
                                            <p:txEl>
                                              <p:pRg st="7" end="7"/>
                                            </p:txEl>
                                          </p:spTgt>
                                        </p:tgtEl>
                                      </p:cBhvr>
                                      <p:to x="100000" y="80000"/>
                                    </p:animScale>
                                    <p:animScale>
                                      <p:cBhvr>
                                        <p:cTn id="112" dur="166" decel="50000">
                                          <p:stCondLst>
                                            <p:cond delay="1338"/>
                                          </p:stCondLst>
                                        </p:cTn>
                                        <p:tgtEl>
                                          <p:spTgt spid="3525635">
                                            <p:txEl>
                                              <p:pRg st="7" end="7"/>
                                            </p:txEl>
                                          </p:spTgt>
                                        </p:tgtEl>
                                      </p:cBhvr>
                                      <p:to x="100000" y="100000"/>
                                    </p:animScale>
                                    <p:animScale>
                                      <p:cBhvr>
                                        <p:cTn id="113" dur="26">
                                          <p:stCondLst>
                                            <p:cond delay="1642"/>
                                          </p:stCondLst>
                                        </p:cTn>
                                        <p:tgtEl>
                                          <p:spTgt spid="3525635">
                                            <p:txEl>
                                              <p:pRg st="7" end="7"/>
                                            </p:txEl>
                                          </p:spTgt>
                                        </p:tgtEl>
                                      </p:cBhvr>
                                      <p:to x="100000" y="90000"/>
                                    </p:animScale>
                                    <p:animScale>
                                      <p:cBhvr>
                                        <p:cTn id="114" dur="166" decel="50000">
                                          <p:stCondLst>
                                            <p:cond delay="1668"/>
                                          </p:stCondLst>
                                        </p:cTn>
                                        <p:tgtEl>
                                          <p:spTgt spid="3525635">
                                            <p:txEl>
                                              <p:pRg st="7" end="7"/>
                                            </p:txEl>
                                          </p:spTgt>
                                        </p:tgtEl>
                                      </p:cBhvr>
                                      <p:to x="100000" y="100000"/>
                                    </p:animScale>
                                    <p:animScale>
                                      <p:cBhvr>
                                        <p:cTn id="115" dur="26">
                                          <p:stCondLst>
                                            <p:cond delay="1808"/>
                                          </p:stCondLst>
                                        </p:cTn>
                                        <p:tgtEl>
                                          <p:spTgt spid="3525635">
                                            <p:txEl>
                                              <p:pRg st="7" end="7"/>
                                            </p:txEl>
                                          </p:spTgt>
                                        </p:tgtEl>
                                      </p:cBhvr>
                                      <p:to x="100000" y="95000"/>
                                    </p:animScale>
                                    <p:animScale>
                                      <p:cBhvr>
                                        <p:cTn id="116" dur="166" decel="50000">
                                          <p:stCondLst>
                                            <p:cond delay="1834"/>
                                          </p:stCondLst>
                                        </p:cTn>
                                        <p:tgtEl>
                                          <p:spTgt spid="3525635">
                                            <p:txEl>
                                              <p:pRg st="7" end="7"/>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525635">
                                            <p:txEl>
                                              <p:pRg st="8" end="8"/>
                                            </p:txEl>
                                          </p:spTgt>
                                        </p:tgtEl>
                                        <p:attrNameLst>
                                          <p:attrName>style.visibility</p:attrName>
                                        </p:attrNameLst>
                                      </p:cBhvr>
                                      <p:to>
                                        <p:strVal val="visible"/>
                                      </p:to>
                                    </p:set>
                                    <p:animEffect transition="in" filter="wipe(down)">
                                      <p:cBhvr>
                                        <p:cTn id="119" dur="580">
                                          <p:stCondLst>
                                            <p:cond delay="0"/>
                                          </p:stCondLst>
                                        </p:cTn>
                                        <p:tgtEl>
                                          <p:spTgt spid="3525635">
                                            <p:txEl>
                                              <p:pRg st="8" end="8"/>
                                            </p:txEl>
                                          </p:spTgt>
                                        </p:tgtEl>
                                      </p:cBhvr>
                                    </p:animEffect>
                                    <p:anim calcmode="lin" valueType="num">
                                      <p:cBhvr>
                                        <p:cTn id="120" dur="1822" tmFilter="0,0; 0.14,0.36; 0.43,0.73; 0.71,0.91; 1.0,1.0">
                                          <p:stCondLst>
                                            <p:cond delay="0"/>
                                          </p:stCondLst>
                                        </p:cTn>
                                        <p:tgtEl>
                                          <p:spTgt spid="3525635">
                                            <p:txEl>
                                              <p:pRg st="8" end="8"/>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525635">
                                            <p:txEl>
                                              <p:pRg st="8" end="8"/>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525635">
                                            <p:txEl>
                                              <p:pRg st="8" end="8"/>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525635">
                                            <p:txEl>
                                              <p:pRg st="8" end="8"/>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525635">
                                            <p:txEl>
                                              <p:pRg st="8" end="8"/>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525635">
                                            <p:txEl>
                                              <p:pRg st="8" end="8"/>
                                            </p:txEl>
                                          </p:spTgt>
                                        </p:tgtEl>
                                      </p:cBhvr>
                                      <p:to x="100000" y="60000"/>
                                    </p:animScale>
                                    <p:animScale>
                                      <p:cBhvr>
                                        <p:cTn id="126" dur="166" decel="50000">
                                          <p:stCondLst>
                                            <p:cond delay="676"/>
                                          </p:stCondLst>
                                        </p:cTn>
                                        <p:tgtEl>
                                          <p:spTgt spid="3525635">
                                            <p:txEl>
                                              <p:pRg st="8" end="8"/>
                                            </p:txEl>
                                          </p:spTgt>
                                        </p:tgtEl>
                                      </p:cBhvr>
                                      <p:to x="100000" y="100000"/>
                                    </p:animScale>
                                    <p:animScale>
                                      <p:cBhvr>
                                        <p:cTn id="127" dur="26">
                                          <p:stCondLst>
                                            <p:cond delay="1312"/>
                                          </p:stCondLst>
                                        </p:cTn>
                                        <p:tgtEl>
                                          <p:spTgt spid="3525635">
                                            <p:txEl>
                                              <p:pRg st="8" end="8"/>
                                            </p:txEl>
                                          </p:spTgt>
                                        </p:tgtEl>
                                      </p:cBhvr>
                                      <p:to x="100000" y="80000"/>
                                    </p:animScale>
                                    <p:animScale>
                                      <p:cBhvr>
                                        <p:cTn id="128" dur="166" decel="50000">
                                          <p:stCondLst>
                                            <p:cond delay="1338"/>
                                          </p:stCondLst>
                                        </p:cTn>
                                        <p:tgtEl>
                                          <p:spTgt spid="3525635">
                                            <p:txEl>
                                              <p:pRg st="8" end="8"/>
                                            </p:txEl>
                                          </p:spTgt>
                                        </p:tgtEl>
                                      </p:cBhvr>
                                      <p:to x="100000" y="100000"/>
                                    </p:animScale>
                                    <p:animScale>
                                      <p:cBhvr>
                                        <p:cTn id="129" dur="26">
                                          <p:stCondLst>
                                            <p:cond delay="1642"/>
                                          </p:stCondLst>
                                        </p:cTn>
                                        <p:tgtEl>
                                          <p:spTgt spid="3525635">
                                            <p:txEl>
                                              <p:pRg st="8" end="8"/>
                                            </p:txEl>
                                          </p:spTgt>
                                        </p:tgtEl>
                                      </p:cBhvr>
                                      <p:to x="100000" y="90000"/>
                                    </p:animScale>
                                    <p:animScale>
                                      <p:cBhvr>
                                        <p:cTn id="130" dur="166" decel="50000">
                                          <p:stCondLst>
                                            <p:cond delay="1668"/>
                                          </p:stCondLst>
                                        </p:cTn>
                                        <p:tgtEl>
                                          <p:spTgt spid="3525635">
                                            <p:txEl>
                                              <p:pRg st="8" end="8"/>
                                            </p:txEl>
                                          </p:spTgt>
                                        </p:tgtEl>
                                      </p:cBhvr>
                                      <p:to x="100000" y="100000"/>
                                    </p:animScale>
                                    <p:animScale>
                                      <p:cBhvr>
                                        <p:cTn id="131" dur="26">
                                          <p:stCondLst>
                                            <p:cond delay="1808"/>
                                          </p:stCondLst>
                                        </p:cTn>
                                        <p:tgtEl>
                                          <p:spTgt spid="3525635">
                                            <p:txEl>
                                              <p:pRg st="8" end="8"/>
                                            </p:txEl>
                                          </p:spTgt>
                                        </p:tgtEl>
                                      </p:cBhvr>
                                      <p:to x="100000" y="95000"/>
                                    </p:animScale>
                                    <p:animScale>
                                      <p:cBhvr>
                                        <p:cTn id="132" dur="166" decel="50000">
                                          <p:stCondLst>
                                            <p:cond delay="1834"/>
                                          </p:stCondLst>
                                        </p:cTn>
                                        <p:tgtEl>
                                          <p:spTgt spid="3525635">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2087562"/>
          </a:xfrm>
        </p:spPr>
        <p:txBody>
          <a:bodyPr>
            <a:normAutofit/>
          </a:bodyPr>
          <a:lstStyle/>
          <a:p>
            <a:pPr algn="l"/>
            <a:r>
              <a:rPr lang="en-US" dirty="0">
                <a:solidFill>
                  <a:srgbClr val="000099"/>
                </a:solidFill>
              </a:rPr>
              <a:t>Which of the following is a SMART measurement?</a:t>
            </a:r>
          </a:p>
        </p:txBody>
      </p:sp>
      <p:sp>
        <p:nvSpPr>
          <p:cNvPr id="6" name="TPChart" descr="1. got 0, 2. got 0, 3. got 0, 4. got 1, ">
            <a:extLst>
              <a:ext uri="{FF2B5EF4-FFF2-40B4-BE49-F238E27FC236}">
                <a16:creationId xmlns:a16="http://schemas.microsoft.com/office/drawing/2014/main" id="{E2146C56-2EF6-43AF-AFCF-82D12324C989}"/>
              </a:ext>
            </a:extLst>
          </p:cNvPr>
          <p:cNvSpPr/>
          <p:nvPr>
            <p:custDataLst>
              <p:tags r:id="rId2"/>
            </p:custDataLst>
          </p:nvPr>
        </p:nvSpPr>
        <p:spPr bwMode="auto">
          <a:xfrm>
            <a:off x="5257800" y="2362200"/>
            <a:ext cx="3733800" cy="3886200"/>
          </a:xfrm>
          <a:prstGeom prst="rect">
            <a:avLst/>
          </a:prstGeom>
          <a:blipFill>
            <a:blip r:embed="rId5"/>
            <a:stretch>
              <a:fillRect/>
            </a:stretch>
          </a:bli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
        <p:nvSpPr>
          <p:cNvPr id="3" name="TPAnswers"/>
          <p:cNvSpPr>
            <a:spLocks noGrp="1"/>
          </p:cNvSpPr>
          <p:nvPr>
            <p:ph type="body" idx="1"/>
            <p:custDataLst>
              <p:tags r:id="rId3"/>
            </p:custDataLst>
          </p:nvPr>
        </p:nvSpPr>
        <p:spPr>
          <a:xfrm>
            <a:off x="457200" y="2743200"/>
            <a:ext cx="4495800" cy="3733800"/>
          </a:xfrm>
        </p:spPr>
        <p:txBody>
          <a:bodyPr>
            <a:normAutofit fontScale="85000" lnSpcReduction="10000"/>
          </a:bodyPr>
          <a:lstStyle/>
          <a:p>
            <a:pPr marL="514350" indent="-514350">
              <a:buFont typeface="Arial" pitchFamily="34" charset="0"/>
              <a:buAutoNum type="arabicPeriod"/>
            </a:pPr>
            <a:r>
              <a:rPr lang="en-US" dirty="0"/>
              <a:t>27 youth attended 2 sessions of youth leadership group</a:t>
            </a:r>
          </a:p>
          <a:p>
            <a:pPr marL="514350" indent="-514350">
              <a:buFont typeface="Arial" pitchFamily="34" charset="0"/>
              <a:buAutoNum type="arabicPeriod"/>
            </a:pPr>
            <a:r>
              <a:rPr lang="en-US" dirty="0"/>
              <a:t>Ten families were served in the 8 weeks of the program</a:t>
            </a:r>
          </a:p>
          <a:p>
            <a:pPr marL="514350" indent="-514350">
              <a:buFont typeface="Arial" pitchFamily="34" charset="0"/>
              <a:buAutoNum type="arabicPeriod"/>
            </a:pPr>
            <a:r>
              <a:rPr lang="en-US" dirty="0"/>
              <a:t>55 immigrants saw the counsellor in a 2 year span</a:t>
            </a:r>
          </a:p>
          <a:p>
            <a:pPr marL="514350" indent="-514350">
              <a:buFont typeface="Arial" pitchFamily="34" charset="0"/>
              <a:buAutoNum type="arabicPeriod"/>
            </a:pPr>
            <a:r>
              <a:rPr lang="en-US" dirty="0"/>
              <a:t>All of the above</a:t>
            </a:r>
          </a:p>
        </p:txBody>
      </p:sp>
      <p:sp>
        <p:nvSpPr>
          <p:cNvPr id="5" name="TPPolling">
            <a:extLst>
              <a:ext uri="{FF2B5EF4-FFF2-40B4-BE49-F238E27FC236}">
                <a16:creationId xmlns:a16="http://schemas.microsoft.com/office/drawing/2014/main" id="{80C959FA-D99F-49E0-B1FD-0E63A3A28B92}"/>
              </a:ext>
            </a:extLst>
          </p:cNvPr>
          <p:cNvSpPr/>
          <p:nvPr/>
        </p:nvSpPr>
        <p:spPr bwMode="auto">
          <a:xfrm>
            <a:off x="0" y="0"/>
            <a:ext cx="12700" cy="12700"/>
          </a:xfrm>
          <a:prstGeom prst="rect">
            <a:avLst/>
          </a:prstGeom>
          <a:solidFill>
            <a:schemeClr val="accent1">
              <a:alpha val="10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7146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551"/>
            <a:ext cx="8229600" cy="733697"/>
          </a:xfrm>
        </p:spPr>
        <p:txBody>
          <a:bodyPr>
            <a:normAutofit fontScale="90000"/>
          </a:bodyPr>
          <a:lstStyle/>
          <a:p>
            <a:pPr>
              <a:spcBef>
                <a:spcPts val="1200"/>
              </a:spcBef>
            </a:pPr>
            <a:r>
              <a:rPr lang="en-US" dirty="0"/>
              <a:t>        </a:t>
            </a:r>
            <a:r>
              <a:rPr lang="en-US" sz="4000" dirty="0"/>
              <a:t>Exercise  - Services Implementation</a:t>
            </a:r>
          </a:p>
        </p:txBody>
      </p:sp>
      <p:sp>
        <p:nvSpPr>
          <p:cNvPr id="3" name="Content Placeholder 2"/>
          <p:cNvSpPr>
            <a:spLocks noGrp="1"/>
          </p:cNvSpPr>
          <p:nvPr>
            <p:ph idx="1"/>
          </p:nvPr>
        </p:nvSpPr>
        <p:spPr>
          <a:xfrm>
            <a:off x="444500" y="1752600"/>
            <a:ext cx="8229600" cy="4170363"/>
          </a:xfrm>
        </p:spPr>
        <p:txBody>
          <a:bodyPr>
            <a:normAutofit fontScale="85000" lnSpcReduction="20000"/>
          </a:bodyPr>
          <a:lstStyle/>
          <a:p>
            <a:pPr>
              <a:buNone/>
            </a:pPr>
            <a:r>
              <a:rPr lang="en-CA" sz="3600" dirty="0"/>
              <a:t>1. </a:t>
            </a:r>
            <a:r>
              <a:rPr lang="en-CA" sz="3000" dirty="0"/>
              <a:t>Think about your organization’s services, and how it can demonstrate that it is implementing, embedding and contributing to the: </a:t>
            </a:r>
          </a:p>
          <a:p>
            <a:pPr marL="742950" indent="-742950">
              <a:buAutoNum type="alphaLcParenR"/>
            </a:pPr>
            <a:r>
              <a:rPr lang="en-CA" sz="3000" dirty="0"/>
              <a:t>Prevention and Early Intervention Continuum (Universal/Targeted/Intensive) and the</a:t>
            </a:r>
          </a:p>
          <a:p>
            <a:pPr marL="742950" indent="-742950">
              <a:buAutoNum type="alphaLcParenR"/>
            </a:pPr>
            <a:r>
              <a:rPr lang="en-CA" sz="3000" dirty="0"/>
              <a:t>Program distribution for age cohorts </a:t>
            </a:r>
          </a:p>
          <a:p>
            <a:pPr marL="0" indent="0">
              <a:buNone/>
            </a:pPr>
            <a:r>
              <a:rPr lang="en-CA" sz="3000" b="1" dirty="0">
                <a:ln/>
              </a:rPr>
              <a:t>	</a:t>
            </a:r>
            <a:r>
              <a:rPr lang="en-CA" sz="3000" dirty="0">
                <a:ln/>
              </a:rPr>
              <a:t>0 - 6 years - 50-60% </a:t>
            </a:r>
          </a:p>
          <a:p>
            <a:pPr marL="0" indent="0">
              <a:buNone/>
            </a:pPr>
            <a:r>
              <a:rPr lang="en-CA" sz="3000" dirty="0">
                <a:ln/>
              </a:rPr>
              <a:t>	7-13 years - 20-30% </a:t>
            </a:r>
          </a:p>
          <a:p>
            <a:pPr marL="0" indent="0">
              <a:buNone/>
            </a:pPr>
            <a:r>
              <a:rPr lang="en-CA" sz="3000" dirty="0">
                <a:ln/>
              </a:rPr>
              <a:t>	14 + years - 20-30%</a:t>
            </a:r>
          </a:p>
          <a:p>
            <a:pPr marL="0" indent="0">
              <a:buNone/>
            </a:pPr>
            <a:r>
              <a:rPr lang="en-CA" sz="3000" dirty="0">
                <a:ln/>
              </a:rPr>
              <a:t>2. Turn to your left, and share with your neighbor how you think your organization is able to do this.</a:t>
            </a:r>
          </a:p>
          <a:p>
            <a:pPr marL="742950" indent="-742950">
              <a:buAutoNum type="alphaLcParenR"/>
            </a:pPr>
            <a:endParaRPr lang="en-CA" sz="3600" dirty="0"/>
          </a:p>
          <a:p>
            <a:pPr marL="0" indent="0">
              <a:buNone/>
            </a:pPr>
            <a:endParaRPr lang="en-CA" sz="3600" dirty="0"/>
          </a:p>
          <a:p>
            <a:pPr marL="0" indent="0">
              <a:buNone/>
            </a:pPr>
            <a:endParaRPr lang="en-CA" sz="3600" dirty="0"/>
          </a:p>
          <a:p>
            <a:pPr marL="0" indent="0">
              <a:buNone/>
            </a:pPr>
            <a:endParaRPr lang="en-CA" sz="3600" dirty="0"/>
          </a:p>
        </p:txBody>
      </p:sp>
      <p:pic>
        <p:nvPicPr>
          <p:cNvPr id="4" name="Graphic 3" descr="Head with Gear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93700" y="838200"/>
            <a:ext cx="914400" cy="914400"/>
          </a:xfrm>
          <a:prstGeom prst="rect">
            <a:avLst/>
          </a:prstGeom>
        </p:spPr>
      </p:pic>
    </p:spTree>
    <p:custDataLst>
      <p:tags r:id="rId1"/>
    </p:custDataLst>
    <p:extLst>
      <p:ext uri="{BB962C8B-B14F-4D97-AF65-F5344CB8AC3E}">
        <p14:creationId xmlns:p14="http://schemas.microsoft.com/office/powerpoint/2010/main" val="41846097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81000"/>
            <a:ext cx="8229600" cy="1143000"/>
          </a:xfrm>
        </p:spPr>
        <p:txBody>
          <a:bodyPr>
            <a:normAutofit fontScale="90000"/>
          </a:bodyPr>
          <a:lstStyle/>
          <a:p>
            <a:pPr algn="ctr" eaLnBrk="1" hangingPunct="1"/>
            <a:r>
              <a:rPr lang="en-US" sz="4000" b="1" dirty="0">
                <a:solidFill>
                  <a:schemeClr val="accent1"/>
                </a:solidFill>
              </a:rPr>
              <a:t>Three Letters of </a:t>
            </a:r>
            <a:br>
              <a:rPr lang="en-US" sz="4000" b="1" dirty="0">
                <a:solidFill>
                  <a:schemeClr val="accent1"/>
                </a:solidFill>
              </a:rPr>
            </a:br>
            <a:r>
              <a:rPr lang="en-US" sz="4000" b="1" dirty="0">
                <a:solidFill>
                  <a:schemeClr val="accent1"/>
                </a:solidFill>
              </a:rPr>
              <a:t>Collaborative Support</a:t>
            </a:r>
            <a:endParaRPr lang="en-CA" sz="4000" b="1" dirty="0">
              <a:solidFill>
                <a:schemeClr val="accent1"/>
              </a:solidFill>
            </a:endParaRPr>
          </a:p>
        </p:txBody>
      </p:sp>
      <p:sp>
        <p:nvSpPr>
          <p:cNvPr id="3525635" name="Rectangle 3"/>
          <p:cNvSpPr>
            <a:spLocks noGrp="1" noChangeArrowheads="1"/>
          </p:cNvSpPr>
          <p:nvPr>
            <p:ph type="body" idx="1"/>
          </p:nvPr>
        </p:nvSpPr>
        <p:spPr>
          <a:xfrm>
            <a:off x="457200" y="1752600"/>
            <a:ext cx="8686800" cy="4800600"/>
          </a:xfrm>
        </p:spPr>
        <p:txBody>
          <a:bodyPr>
            <a:normAutofit/>
          </a:bodyPr>
          <a:lstStyle/>
          <a:p>
            <a:pPr eaLnBrk="1" hangingPunct="1">
              <a:buFont typeface="Wingdings" pitchFamily="2" charset="2"/>
              <a:buNone/>
            </a:pPr>
            <a:r>
              <a:rPr lang="en-US" dirty="0"/>
              <a:t>The Service Provider must provide a </a:t>
            </a:r>
            <a:r>
              <a:rPr lang="en-US" u="sng" dirty="0"/>
              <a:t>minimum of </a:t>
            </a:r>
          </a:p>
          <a:p>
            <a:pPr eaLnBrk="1" hangingPunct="1">
              <a:buFont typeface="Wingdings" pitchFamily="2" charset="2"/>
              <a:buNone/>
            </a:pPr>
            <a:r>
              <a:rPr lang="en-US" u="sng" dirty="0"/>
              <a:t>three letters of support</a:t>
            </a:r>
            <a:r>
              <a:rPr lang="en-US" dirty="0"/>
              <a:t> from collaborative partners </a:t>
            </a:r>
          </a:p>
          <a:p>
            <a:pPr eaLnBrk="1" hangingPunct="1">
              <a:buFont typeface="Wingdings" pitchFamily="2" charset="2"/>
              <a:buNone/>
            </a:pPr>
            <a:r>
              <a:rPr lang="en-US" dirty="0"/>
              <a:t>in the region where services are to be offered.</a:t>
            </a:r>
          </a:p>
          <a:p>
            <a:pPr eaLnBrk="1" hangingPunct="1">
              <a:buFont typeface="Wingdings" pitchFamily="2" charset="2"/>
              <a:buNone/>
            </a:pPr>
            <a:endParaRPr lang="en-US" sz="2800" dirty="0"/>
          </a:p>
        </p:txBody>
      </p:sp>
    </p:spTree>
    <p:custDataLst>
      <p:tags r:id="rId1"/>
    </p:custDataLst>
    <p:extLst>
      <p:ext uri="{BB962C8B-B14F-4D97-AF65-F5344CB8AC3E}">
        <p14:creationId xmlns:p14="http://schemas.microsoft.com/office/powerpoint/2010/main" val="252322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066800"/>
          </a:xfrm>
        </p:spPr>
        <p:txBody>
          <a:bodyPr/>
          <a:lstStyle/>
          <a:p>
            <a:r>
              <a:rPr lang="en-CA" sz="2800" dirty="0">
                <a:solidFill>
                  <a:srgbClr val="C00000"/>
                </a:solidFill>
              </a:rPr>
              <a:t>AGENDA</a:t>
            </a:r>
            <a:br>
              <a:rPr lang="en-CA" sz="2800" dirty="0">
                <a:solidFill>
                  <a:srgbClr val="C00000"/>
                </a:solidFill>
              </a:rPr>
            </a:br>
            <a:r>
              <a:rPr lang="en-CA" sz="2800" dirty="0">
                <a:solidFill>
                  <a:srgbClr val="C00000"/>
                </a:solidFill>
              </a:rPr>
              <a:t>Writing Great Proposals for Government</a:t>
            </a:r>
          </a:p>
        </p:txBody>
      </p:sp>
      <p:sp>
        <p:nvSpPr>
          <p:cNvPr id="3" name="Content Placeholder 2"/>
          <p:cNvSpPr>
            <a:spLocks noGrp="1"/>
          </p:cNvSpPr>
          <p:nvPr>
            <p:ph idx="1"/>
          </p:nvPr>
        </p:nvSpPr>
        <p:spPr>
          <a:xfrm>
            <a:off x="381000" y="838200"/>
            <a:ext cx="6553200" cy="5715000"/>
          </a:xfrm>
        </p:spPr>
        <p:txBody>
          <a:bodyPr>
            <a:normAutofit fontScale="92500" lnSpcReduction="10000"/>
          </a:bodyPr>
          <a:lstStyle/>
          <a:p>
            <a:pPr marL="0" indent="0">
              <a:buNone/>
            </a:pPr>
            <a:endParaRPr lang="en-CA" sz="1800" dirty="0"/>
          </a:p>
          <a:p>
            <a:pPr marL="0" indent="0">
              <a:buNone/>
            </a:pPr>
            <a:r>
              <a:rPr lang="en-CA" sz="2100" dirty="0"/>
              <a:t>Introductions</a:t>
            </a:r>
          </a:p>
          <a:p>
            <a:pPr marL="0" indent="0">
              <a:buNone/>
            </a:pPr>
            <a:endParaRPr lang="en-CA" sz="2100" dirty="0"/>
          </a:p>
          <a:p>
            <a:pPr marL="0" indent="0">
              <a:buNone/>
            </a:pPr>
            <a:r>
              <a:rPr lang="en-CA" sz="2100" u="sng" dirty="0">
                <a:solidFill>
                  <a:srgbClr val="FF0000"/>
                </a:solidFill>
              </a:rPr>
              <a:t>Rules</a:t>
            </a:r>
          </a:p>
          <a:p>
            <a:pPr marL="457200" indent="-457200">
              <a:buAutoNum type="alphaLcPeriod"/>
            </a:pPr>
            <a:r>
              <a:rPr lang="en-CA" sz="2100" dirty="0"/>
              <a:t>Procurement rules and policy</a:t>
            </a:r>
          </a:p>
          <a:p>
            <a:pPr marL="457200" indent="-457200">
              <a:buAutoNum type="alphaLcPeriod"/>
            </a:pPr>
            <a:r>
              <a:rPr lang="en-CA" sz="2100" dirty="0"/>
              <a:t>Government’s new policy direction </a:t>
            </a:r>
          </a:p>
          <a:p>
            <a:pPr marL="457200" indent="-457200">
              <a:buAutoNum type="alphaLcPeriod"/>
            </a:pPr>
            <a:r>
              <a:rPr lang="en-CA" sz="2100" dirty="0"/>
              <a:t>Update from Children’s Services </a:t>
            </a:r>
          </a:p>
          <a:p>
            <a:pPr marL="457200" lvl="1" indent="0">
              <a:buNone/>
            </a:pPr>
            <a:endParaRPr lang="en-CA" sz="2100" dirty="0"/>
          </a:p>
          <a:p>
            <a:pPr marL="0" indent="0">
              <a:buNone/>
            </a:pPr>
            <a:r>
              <a:rPr lang="en-CA" sz="2100" u="sng" dirty="0">
                <a:solidFill>
                  <a:srgbClr val="FF0000"/>
                </a:solidFill>
              </a:rPr>
              <a:t>Tools</a:t>
            </a:r>
          </a:p>
          <a:p>
            <a:pPr marL="0" indent="0">
              <a:buNone/>
            </a:pPr>
            <a:r>
              <a:rPr lang="en-CA" sz="2100" dirty="0"/>
              <a:t>d. Procurement tools</a:t>
            </a:r>
          </a:p>
          <a:p>
            <a:pPr marL="0" indent="0">
              <a:buNone/>
            </a:pPr>
            <a:r>
              <a:rPr lang="en-CA" sz="2100" dirty="0"/>
              <a:t> 	RFP v. EOI</a:t>
            </a:r>
          </a:p>
          <a:p>
            <a:pPr marL="0" indent="0">
              <a:buNone/>
            </a:pPr>
            <a:r>
              <a:rPr lang="en-CA" sz="2100" dirty="0"/>
              <a:t>	Inputs/Outputs/Outcomes</a:t>
            </a:r>
          </a:p>
          <a:p>
            <a:pPr marL="0" indent="0">
              <a:buNone/>
            </a:pPr>
            <a:r>
              <a:rPr lang="en-CA" sz="2100" dirty="0"/>
              <a:t>e. EOI Submission Requirements</a:t>
            </a:r>
          </a:p>
          <a:p>
            <a:pPr marL="0" indent="0">
              <a:buNone/>
            </a:pPr>
            <a:r>
              <a:rPr lang="en-CA" sz="2100" dirty="0"/>
              <a:t>f.  EOI Evaluation Requirements</a:t>
            </a:r>
          </a:p>
          <a:p>
            <a:pPr marL="0" indent="0">
              <a:buNone/>
            </a:pPr>
            <a:r>
              <a:rPr lang="en-CA" sz="2100" dirty="0"/>
              <a:t>g. EOI Negotiations</a:t>
            </a:r>
          </a:p>
          <a:p>
            <a:pPr marL="0" indent="0">
              <a:buNone/>
            </a:pPr>
            <a:r>
              <a:rPr lang="en-CA" sz="2100" dirty="0"/>
              <a:t>h. Other Considerations</a:t>
            </a:r>
          </a:p>
          <a:p>
            <a:pPr marL="0" indent="0">
              <a:buNone/>
            </a:pPr>
            <a:r>
              <a:rPr lang="en-CA" sz="2100" dirty="0"/>
              <a:t>	</a:t>
            </a:r>
            <a:r>
              <a:rPr lang="en-CA" sz="1900" dirty="0"/>
              <a:t>Collaboration Letters, Q&amp;A, Conflicts of Interest, 	Debriefing</a:t>
            </a:r>
          </a:p>
          <a:p>
            <a:pPr marL="0" indent="0">
              <a:buNone/>
            </a:pPr>
            <a:endParaRPr lang="en-CA" sz="2100" dirty="0"/>
          </a:p>
          <a:p>
            <a:pPr marL="0" indent="0">
              <a:buNone/>
            </a:pPr>
            <a:endParaRPr lang="en-CA" sz="2100" dirty="0"/>
          </a:p>
          <a:p>
            <a:pPr marL="457200" indent="-457200">
              <a:buAutoNum type="alphaLcPeriod"/>
            </a:pPr>
            <a:endParaRPr lang="en-CA" sz="1800" dirty="0"/>
          </a:p>
          <a:p>
            <a:pPr marL="971550" lvl="1" indent="-514350">
              <a:buAutoNum type="alphaLcPeriod"/>
            </a:pPr>
            <a:endParaRPr lang="en-CA"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828800"/>
            <a:ext cx="2143125" cy="3733800"/>
          </a:xfrm>
          <a:prstGeom prst="rect">
            <a:avLst/>
          </a:prstGeom>
        </p:spPr>
      </p:pic>
      <p:sp>
        <p:nvSpPr>
          <p:cNvPr id="5" name="Footer Placeholder 4"/>
          <p:cNvSpPr>
            <a:spLocks noGrp="1"/>
          </p:cNvSpPr>
          <p:nvPr>
            <p:ph type="ftr" sz="quarter" idx="11"/>
          </p:nvPr>
        </p:nvSpPr>
        <p:spPr/>
        <p:txBody>
          <a:bodyPr/>
          <a:lstStyle/>
          <a:p>
            <a:r>
              <a:rPr lang="en-US" dirty="0"/>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9</a:t>
            </a:fld>
            <a:endParaRPr lang="en-US"/>
          </a:p>
        </p:txBody>
      </p:sp>
    </p:spTree>
    <p:custDataLst>
      <p:tags r:id="rId1"/>
    </p:custDataLst>
    <p:extLst>
      <p:ext uri="{BB962C8B-B14F-4D97-AF65-F5344CB8AC3E}">
        <p14:creationId xmlns:p14="http://schemas.microsoft.com/office/powerpoint/2010/main" val="21875078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326" y="411480"/>
            <a:ext cx="8401050" cy="1106424"/>
          </a:xfrm>
        </p:spPr>
        <p:txBody>
          <a:bodyPr>
            <a:normAutofit/>
          </a:bodyPr>
          <a:lstStyle/>
          <a:p>
            <a:r>
              <a:rPr lang="en-US" sz="3100" b="1" dirty="0"/>
              <a:t>NEGOTIATIONS:</a:t>
            </a:r>
          </a:p>
        </p:txBody>
      </p:sp>
      <p:sp>
        <p:nvSpPr>
          <p:cNvPr id="139" name="Rectangle 138">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2" name="Picture 4" descr="Related image">
            <a:extLst>
              <a:ext uri="{FF2B5EF4-FFF2-40B4-BE49-F238E27FC236}">
                <a16:creationId xmlns:a16="http://schemas.microsoft.com/office/drawing/2014/main" id="{8E4172B9-6004-4BD0-B41A-E7B0F138BC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5" r="1" b="1"/>
          <a:stretch/>
        </p:blipFill>
        <p:spPr bwMode="auto">
          <a:xfrm>
            <a:off x="322326" y="1721922"/>
            <a:ext cx="5028668" cy="4520559"/>
          </a:xfrm>
          <a:prstGeom prst="rect">
            <a:avLst/>
          </a:prstGeom>
          <a:noFill/>
          <a:extLst>
            <a:ext uri="{909E8E84-426E-40DD-AFC4-6F175D3DCCD1}">
              <a14:hiddenFill xmlns:a14="http://schemas.microsoft.com/office/drawing/2010/main">
                <a:solidFill>
                  <a:srgbClr val="FFFFFF"/>
                </a:solidFill>
              </a14:hiddenFill>
            </a:ext>
          </a:extLst>
        </p:spPr>
      </p:pic>
      <p:sp useBgFill="1">
        <p:nvSpPr>
          <p:cNvPr id="141" name="Rectangle 140">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54064" y="2020824"/>
            <a:ext cx="2591322" cy="3959352"/>
          </a:xfrm>
        </p:spPr>
        <p:txBody>
          <a:bodyPr anchor="ctr">
            <a:normAutofit/>
          </a:bodyPr>
          <a:lstStyle/>
          <a:p>
            <a:pPr marL="0" indent="0">
              <a:buNone/>
            </a:pPr>
            <a:r>
              <a:rPr lang="en-US" sz="2400" dirty="0"/>
              <a:t>How does the negotiation process work for these grants?</a:t>
            </a:r>
          </a:p>
        </p:txBody>
      </p:sp>
    </p:spTree>
    <p:custDataLst>
      <p:tags r:id="rId1"/>
    </p:custDataLst>
    <p:extLst>
      <p:ext uri="{BB962C8B-B14F-4D97-AF65-F5344CB8AC3E}">
        <p14:creationId xmlns:p14="http://schemas.microsoft.com/office/powerpoint/2010/main" val="41389115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 </a:t>
            </a:r>
            <a:br>
              <a:rPr lang="en-CA" dirty="0"/>
            </a:br>
            <a:r>
              <a:rPr lang="en-CA" dirty="0">
                <a:ln w="0"/>
                <a:solidFill>
                  <a:schemeClr val="accent1"/>
                </a:solidFill>
                <a:effectLst>
                  <a:outerShdw blurRad="38100" dist="25400" dir="5400000" algn="ctr" rotWithShape="0">
                    <a:srgbClr val="6E747A">
                      <a:alpha val="43000"/>
                    </a:srgbClr>
                  </a:outerShdw>
                </a:effectLst>
              </a:rPr>
              <a:t>Negotiation Process</a:t>
            </a:r>
            <a:endParaRPr lang="en-CA" dirty="0"/>
          </a:p>
        </p:txBody>
      </p:sp>
      <p:sp>
        <p:nvSpPr>
          <p:cNvPr id="3" name="Content Placeholder 2"/>
          <p:cNvSpPr>
            <a:spLocks noGrp="1"/>
          </p:cNvSpPr>
          <p:nvPr>
            <p:ph idx="1"/>
          </p:nvPr>
        </p:nvSpPr>
        <p:spPr/>
        <p:txBody>
          <a:bodyPr>
            <a:normAutofit fontScale="92500"/>
            <a:scene3d>
              <a:camera prst="orthographicFront"/>
              <a:lightRig rig="soft" dir="t">
                <a:rot lat="0" lon="0" rev="15600000"/>
              </a:lightRig>
            </a:scene3d>
            <a:sp3d extrusionH="57150" prstMaterial="softEdge">
              <a:bevelT w="25400" h="38100"/>
            </a:sp3d>
          </a:bodyPr>
          <a:lstStyle/>
          <a:p>
            <a:pPr marL="0" indent="0">
              <a:buNone/>
            </a:pPr>
            <a:endParaRPr lang="en-CA" sz="2600" b="1" dirty="0"/>
          </a:p>
          <a:p>
            <a:pPr marL="0" indent="0">
              <a:buNone/>
            </a:pPr>
            <a:endParaRPr lang="en-CA" sz="2600" b="1" dirty="0"/>
          </a:p>
          <a:p>
            <a:pPr marL="0" indent="0">
              <a:buNone/>
            </a:pPr>
            <a:r>
              <a:rPr lang="en-CA" sz="2600" b="1" dirty="0"/>
              <a:t>“Phase 5 – Service and Program Development and Negotiation </a:t>
            </a:r>
          </a:p>
          <a:p>
            <a:pPr marL="0" indent="0">
              <a:buNone/>
            </a:pPr>
            <a:r>
              <a:rPr lang="en-CA" sz="2600" dirty="0"/>
              <a:t>– Family and Community Resiliency Division, Regional personnel, Regional Contract Teams, and qualified proponents </a:t>
            </a:r>
            <a:r>
              <a:rPr lang="en-CA" sz="2600" u="sng" dirty="0"/>
              <a:t>will negotiate and formalize partnerships and collaborations, funding allocation, program components, responsibilities and expectations for the successful implementation</a:t>
            </a:r>
            <a:r>
              <a:rPr lang="en-CA" sz="2600" dirty="0"/>
              <a:t> of FRNs. </a:t>
            </a:r>
            <a:r>
              <a:rPr lang="en-CA" sz="2600" u="sng" dirty="0"/>
              <a:t>Negotiations will involve determining formal collaborations and partnerships</a:t>
            </a:r>
            <a:r>
              <a:rPr lang="en-CA" sz="2600" dirty="0"/>
              <a:t> to ensure the FRNs have the capacity to deliver a full continuum of prevention and early intervention services…” </a:t>
            </a:r>
          </a:p>
          <a:p>
            <a:pPr marL="0" indent="0">
              <a:buNone/>
            </a:pPr>
            <a:endParaRPr lang="en-CA" sz="2800" dirty="0"/>
          </a:p>
          <a:p>
            <a:pPr marL="0" indent="0">
              <a:buNone/>
            </a:pPr>
            <a:endParaRPr lang="en-US" sz="2800" b="1" dirty="0">
              <a:ln w="22225">
                <a:solidFill>
                  <a:schemeClr val="accent2"/>
                </a:solidFill>
                <a:prstDash val="solid"/>
              </a:ln>
            </a:endParaRP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91</a:t>
            </a:fld>
            <a:endParaRPr lang="en-US"/>
          </a:p>
        </p:txBody>
      </p:sp>
      <p:pic>
        <p:nvPicPr>
          <p:cNvPr id="8" name="Picture 4" descr="Related image">
            <a:extLst>
              <a:ext uri="{FF2B5EF4-FFF2-40B4-BE49-F238E27FC236}">
                <a16:creationId xmlns:a16="http://schemas.microsoft.com/office/drawing/2014/main" id="{CD0BC735-49F3-47D0-9C69-2EE37768BDF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5" r="1" b="1"/>
          <a:stretch/>
        </p:blipFill>
        <p:spPr bwMode="auto">
          <a:xfrm>
            <a:off x="7010400" y="178859"/>
            <a:ext cx="2133600"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87834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Children's Services </a:t>
            </a:r>
            <a:br>
              <a:rPr lang="en-CA" dirty="0"/>
            </a:br>
            <a:r>
              <a:rPr lang="en-CA" dirty="0">
                <a:ln w="0"/>
                <a:solidFill>
                  <a:schemeClr val="accent1"/>
                </a:solidFill>
                <a:effectLst>
                  <a:outerShdw blurRad="38100" dist="25400" dir="5400000" algn="ctr" rotWithShape="0">
                    <a:srgbClr val="6E747A">
                      <a:alpha val="43000"/>
                    </a:srgbClr>
                  </a:outerShdw>
                </a:effectLst>
              </a:rPr>
              <a:t>Negotiation Process</a:t>
            </a:r>
            <a:endParaRPr lang="en-CA" dirty="0"/>
          </a:p>
        </p:txBody>
      </p:sp>
      <p:sp>
        <p:nvSpPr>
          <p:cNvPr id="3" name="Content Placeholder 2"/>
          <p:cNvSpPr>
            <a:spLocks noGrp="1"/>
          </p:cNvSpPr>
          <p:nvPr>
            <p:ph idx="1"/>
          </p:nvPr>
        </p:nvSpPr>
        <p:spPr/>
        <p:txBody>
          <a:bodyPr>
            <a:normAutofit/>
            <a:scene3d>
              <a:camera prst="orthographicFront"/>
              <a:lightRig rig="soft" dir="t">
                <a:rot lat="0" lon="0" rev="15600000"/>
              </a:lightRig>
            </a:scene3d>
            <a:sp3d extrusionH="57150" prstMaterial="softEdge">
              <a:bevelT w="25400" h="38100"/>
            </a:sp3d>
          </a:bodyPr>
          <a:lstStyle/>
          <a:p>
            <a:pPr marL="0" indent="0">
              <a:buNone/>
            </a:pPr>
            <a:endParaRPr lang="en-CA" sz="2600" b="1" dirty="0"/>
          </a:p>
          <a:p>
            <a:pPr marL="0" indent="0">
              <a:buNone/>
            </a:pPr>
            <a:r>
              <a:rPr lang="en-CA" sz="2800" dirty="0"/>
              <a:t>Reporting Requirements</a:t>
            </a:r>
          </a:p>
          <a:p>
            <a:pPr marL="0" indent="0">
              <a:buNone/>
            </a:pPr>
            <a:r>
              <a:rPr lang="en-CA" sz="2800" dirty="0"/>
              <a:t> Output and Outcome Requirements  – p.22</a:t>
            </a:r>
          </a:p>
          <a:p>
            <a:pPr>
              <a:buFontTx/>
              <a:buChar char="-"/>
            </a:pPr>
            <a:r>
              <a:rPr lang="en-CA" sz="2800" dirty="0"/>
              <a:t>Make sure you know what kind of reporting requirements are expected, when you are expected to provide them and in what format.</a:t>
            </a:r>
          </a:p>
          <a:p>
            <a:pPr marL="0" indent="0">
              <a:buNone/>
            </a:pPr>
            <a:endParaRPr lang="en-CA" sz="2800" dirty="0"/>
          </a:p>
          <a:p>
            <a:pPr marL="0" indent="0">
              <a:buNone/>
            </a:pPr>
            <a:endParaRPr lang="en-US" sz="2800" b="1" dirty="0">
              <a:ln w="22225">
                <a:solidFill>
                  <a:schemeClr val="accent2"/>
                </a:solidFill>
                <a:prstDash val="solid"/>
              </a:ln>
            </a:endParaRPr>
          </a:p>
        </p:txBody>
      </p:sp>
      <p:sp>
        <p:nvSpPr>
          <p:cNvPr id="5" name="Footer Placeholder 4"/>
          <p:cNvSpPr>
            <a:spLocks noGrp="1"/>
          </p:cNvSpPr>
          <p:nvPr>
            <p:ph type="ftr" sz="quarter" idx="11"/>
          </p:nvPr>
        </p:nvSpPr>
        <p:spPr/>
        <p:txBody>
          <a:bodyPr/>
          <a:lstStyle/>
          <a:p>
            <a:r>
              <a:rPr lang="en-US"/>
              <a:t>Three E Training</a:t>
            </a:r>
          </a:p>
        </p:txBody>
      </p:sp>
      <p:sp>
        <p:nvSpPr>
          <p:cNvPr id="6" name="Slide Number Placeholder 5"/>
          <p:cNvSpPr>
            <a:spLocks noGrp="1"/>
          </p:cNvSpPr>
          <p:nvPr>
            <p:ph type="sldNum" sz="quarter" idx="12"/>
          </p:nvPr>
        </p:nvSpPr>
        <p:spPr/>
        <p:txBody>
          <a:bodyPr/>
          <a:lstStyle/>
          <a:p>
            <a:fld id="{593EB611-E2E0-40C5-A926-7F482A5E023B}" type="slidenum">
              <a:rPr lang="en-US" smtClean="0"/>
              <a:pPr/>
              <a:t>92</a:t>
            </a:fld>
            <a:endParaRPr lang="en-US"/>
          </a:p>
        </p:txBody>
      </p:sp>
      <p:pic>
        <p:nvPicPr>
          <p:cNvPr id="8" name="Picture 4" descr="Related image">
            <a:extLst>
              <a:ext uri="{FF2B5EF4-FFF2-40B4-BE49-F238E27FC236}">
                <a16:creationId xmlns:a16="http://schemas.microsoft.com/office/drawing/2014/main" id="{CD0BC735-49F3-47D0-9C69-2EE37768BDF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5" r="1" b="1"/>
          <a:stretch/>
        </p:blipFill>
        <p:spPr bwMode="auto">
          <a:xfrm>
            <a:off x="7010400" y="178859"/>
            <a:ext cx="2133600"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32271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04800" y="457200"/>
            <a:ext cx="8610600" cy="685800"/>
          </a:xfrm>
          <a:prstGeom prst="rect">
            <a:avLst/>
          </a:prstGeom>
          <a:noFill/>
          <a:ln w="9525">
            <a:noFill/>
            <a:miter lim="800000"/>
            <a:headEnd/>
            <a:tailEnd/>
          </a:ln>
        </p:spPr>
        <p:txBody>
          <a:bodyPr anchor="ctr"/>
          <a:lstStyle/>
          <a:p>
            <a:pPr algn="ctr"/>
            <a:r>
              <a:rPr lang="en-US" sz="4000" dirty="0">
                <a:solidFill>
                  <a:srgbClr val="0070C0"/>
                </a:solidFill>
                <a:latin typeface="Tahoma" pitchFamily="34" charset="0"/>
              </a:rPr>
              <a:t>Negotiating the Contract</a:t>
            </a:r>
          </a:p>
        </p:txBody>
      </p:sp>
      <p:sp>
        <p:nvSpPr>
          <p:cNvPr id="2441219" name="Rectangle 3"/>
          <p:cNvSpPr>
            <a:spLocks noChangeArrowheads="1"/>
          </p:cNvSpPr>
          <p:nvPr/>
        </p:nvSpPr>
        <p:spPr bwMode="auto">
          <a:xfrm>
            <a:off x="304800" y="1600200"/>
            <a:ext cx="8153400" cy="1600200"/>
          </a:xfrm>
          <a:prstGeom prst="rect">
            <a:avLst/>
          </a:prstGeom>
          <a:noFill/>
          <a:ln w="9525">
            <a:noFill/>
            <a:miter lim="800000"/>
            <a:headEnd/>
            <a:tailEnd/>
          </a:ln>
        </p:spPr>
        <p:txBody>
          <a:bodyPr/>
          <a:lstStyle/>
          <a:p>
            <a:pPr marL="342900" indent="-342900">
              <a:spcBef>
                <a:spcPct val="20000"/>
              </a:spcBef>
              <a:spcAft>
                <a:spcPct val="25000"/>
              </a:spcAft>
              <a:buClr>
                <a:schemeClr val="accent2"/>
              </a:buClr>
              <a:buFont typeface="Wingdings" pitchFamily="2" charset="2"/>
              <a:buChar char="Ø"/>
            </a:pPr>
            <a:r>
              <a:rPr lang="en-US" sz="3200" b="0" dirty="0">
                <a:latin typeface="Arial" pitchFamily="34" charset="0"/>
              </a:rPr>
              <a:t>Determine if expectations are still the same, or if some areas need to be re-adjusted </a:t>
            </a:r>
            <a:r>
              <a:rPr lang="en-US" sz="3200" b="0" i="1" dirty="0">
                <a:latin typeface="Arial" pitchFamily="34" charset="0"/>
              </a:rPr>
              <a:t> </a:t>
            </a:r>
          </a:p>
          <a:p>
            <a:pPr marL="342900" indent="-342900">
              <a:spcBef>
                <a:spcPct val="20000"/>
              </a:spcBef>
              <a:buClr>
                <a:schemeClr val="accent2"/>
              </a:buClr>
              <a:buFont typeface="Wingdings" pitchFamily="2" charset="2"/>
              <a:buChar char="Ø"/>
            </a:pPr>
            <a:r>
              <a:rPr lang="en-GB" sz="3200" b="0" dirty="0">
                <a:latin typeface="Arial" pitchFamily="34" charset="0"/>
              </a:rPr>
              <a:t>Resolve outstanding issues</a:t>
            </a:r>
            <a:endParaRPr lang="en-US" sz="3200" b="0" dirty="0">
              <a:latin typeface="Arial" pitchFamily="34" charset="0"/>
            </a:endParaRPr>
          </a:p>
          <a:p>
            <a:pPr marL="342900" indent="-342900">
              <a:spcBef>
                <a:spcPct val="20000"/>
              </a:spcBef>
              <a:buClr>
                <a:schemeClr val="accent2"/>
              </a:buClr>
              <a:buFont typeface="Wingdings" pitchFamily="2" charset="2"/>
              <a:buChar char="Ø"/>
            </a:pPr>
            <a:r>
              <a:rPr lang="en-US" sz="3200" b="0" dirty="0">
                <a:latin typeface="Arial" pitchFamily="34" charset="0"/>
              </a:rPr>
              <a:t>Mutual agreement on risks and mitigations</a:t>
            </a:r>
          </a:p>
          <a:p>
            <a:pPr marL="342900" indent="-342900">
              <a:spcBef>
                <a:spcPct val="20000"/>
              </a:spcBef>
              <a:buClr>
                <a:schemeClr val="accent2"/>
              </a:buClr>
              <a:buFont typeface="Wingdings" pitchFamily="2" charset="2"/>
              <a:buChar char="Ø"/>
            </a:pPr>
            <a:r>
              <a:rPr lang="en-US" sz="3200" b="0" dirty="0">
                <a:latin typeface="Arial" pitchFamily="34" charset="0"/>
              </a:rPr>
              <a:t>Make sure what was asked for in the proposal, matches what is being asked for in the contract you are signing</a:t>
            </a:r>
          </a:p>
          <a:p>
            <a:pPr marL="342900" indent="-342900">
              <a:spcBef>
                <a:spcPct val="20000"/>
              </a:spcBef>
              <a:buClr>
                <a:schemeClr val="accent2"/>
              </a:buClr>
              <a:buFont typeface="Wingdings" pitchFamily="2" charset="2"/>
              <a:buChar char="§"/>
            </a:pPr>
            <a:endParaRPr lang="en-GB" sz="3200" b="0" dirty="0">
              <a:latin typeface="Arial" pitchFamily="34" charset="0"/>
            </a:endParaRPr>
          </a:p>
          <a:p>
            <a:pPr marL="342900" indent="-342900">
              <a:spcBef>
                <a:spcPct val="20000"/>
              </a:spcBef>
              <a:buClr>
                <a:schemeClr val="accent2"/>
              </a:buClr>
              <a:buFont typeface="Wingdings" pitchFamily="2" charset="2"/>
              <a:buNone/>
            </a:pPr>
            <a:endParaRPr lang="en-US" sz="3000" b="0" dirty="0">
              <a:latin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41219"/>
                                        </p:tgtEl>
                                        <p:attrNameLst>
                                          <p:attrName>style.visibility</p:attrName>
                                        </p:attrNameLst>
                                      </p:cBhvr>
                                      <p:to>
                                        <p:strVal val="visible"/>
                                      </p:to>
                                    </p:set>
                                    <p:anim calcmode="lin" valueType="num">
                                      <p:cBhvr additive="base">
                                        <p:cTn id="7" dur="500" fill="hold"/>
                                        <p:tgtEl>
                                          <p:spTgt spid="2441219"/>
                                        </p:tgtEl>
                                        <p:attrNameLst>
                                          <p:attrName>ppt_x</p:attrName>
                                        </p:attrNameLst>
                                      </p:cBhvr>
                                      <p:tavLst>
                                        <p:tav tm="0">
                                          <p:val>
                                            <p:strVal val="0-#ppt_w/2"/>
                                          </p:val>
                                        </p:tav>
                                        <p:tav tm="100000">
                                          <p:val>
                                            <p:strVal val="#ppt_x"/>
                                          </p:val>
                                        </p:tav>
                                      </p:tavLst>
                                    </p:anim>
                                    <p:anim calcmode="lin" valueType="num">
                                      <p:cBhvr additive="base">
                                        <p:cTn id="8" dur="500" fill="hold"/>
                                        <p:tgtEl>
                                          <p:spTgt spid="2441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1219"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04800" y="457200"/>
            <a:ext cx="8610600" cy="685800"/>
          </a:xfrm>
          <a:prstGeom prst="rect">
            <a:avLst/>
          </a:prstGeom>
          <a:noFill/>
          <a:ln w="9525">
            <a:noFill/>
            <a:miter lim="800000"/>
            <a:headEnd/>
            <a:tailEnd/>
          </a:ln>
        </p:spPr>
        <p:txBody>
          <a:bodyPr anchor="ctr"/>
          <a:lstStyle/>
          <a:p>
            <a:pPr algn="ctr"/>
            <a:r>
              <a:rPr lang="en-US" sz="4000" dirty="0">
                <a:solidFill>
                  <a:srgbClr val="0070C0"/>
                </a:solidFill>
                <a:latin typeface="Tahoma" pitchFamily="34" charset="0"/>
              </a:rPr>
              <a:t>Negotiating the Contract</a:t>
            </a:r>
          </a:p>
        </p:txBody>
      </p:sp>
      <p:sp>
        <p:nvSpPr>
          <p:cNvPr id="2441219" name="Rectangle 3"/>
          <p:cNvSpPr>
            <a:spLocks noChangeArrowheads="1"/>
          </p:cNvSpPr>
          <p:nvPr/>
        </p:nvSpPr>
        <p:spPr bwMode="auto">
          <a:xfrm>
            <a:off x="304800" y="1143000"/>
            <a:ext cx="8153400" cy="2057400"/>
          </a:xfrm>
          <a:prstGeom prst="rect">
            <a:avLst/>
          </a:prstGeom>
          <a:noFill/>
          <a:ln w="9525">
            <a:noFill/>
            <a:miter lim="800000"/>
            <a:headEnd/>
            <a:tailEnd/>
          </a:ln>
        </p:spPr>
        <p:txBody>
          <a:bodyPr/>
          <a:lstStyle/>
          <a:p>
            <a:pPr>
              <a:spcBef>
                <a:spcPct val="20000"/>
              </a:spcBef>
              <a:buClr>
                <a:schemeClr val="accent2"/>
              </a:buClr>
            </a:pPr>
            <a:r>
              <a:rPr lang="en-GB" sz="2800" dirty="0">
                <a:latin typeface="Arial" pitchFamily="34" charset="0"/>
              </a:rPr>
              <a:t>RISKS</a:t>
            </a:r>
            <a:endParaRPr lang="en-GB" sz="2800" b="0" dirty="0">
              <a:latin typeface="Arial" pitchFamily="34" charset="0"/>
            </a:endParaRPr>
          </a:p>
          <a:p>
            <a:pPr marL="800100" lvl="1" indent="-342900">
              <a:spcBef>
                <a:spcPct val="20000"/>
              </a:spcBef>
              <a:buClr>
                <a:schemeClr val="accent2"/>
              </a:buClr>
              <a:buFont typeface="Wingdings" pitchFamily="2" charset="2"/>
              <a:buChar char="§"/>
            </a:pPr>
            <a:r>
              <a:rPr lang="en-GB" sz="2800" dirty="0">
                <a:latin typeface="Arial" pitchFamily="34" charset="0"/>
              </a:rPr>
              <a:t>Are there risks already identified in the EOI?</a:t>
            </a:r>
          </a:p>
          <a:p>
            <a:pPr marL="800100" lvl="1" indent="-342900">
              <a:spcBef>
                <a:spcPct val="20000"/>
              </a:spcBef>
              <a:buClr>
                <a:schemeClr val="accent2"/>
              </a:buClr>
              <a:buFont typeface="Wingdings" pitchFamily="2" charset="2"/>
              <a:buChar char="§"/>
            </a:pPr>
            <a:r>
              <a:rPr lang="en-GB" sz="2800" b="0" dirty="0">
                <a:latin typeface="Arial" pitchFamily="34" charset="0"/>
              </a:rPr>
              <a:t>Are there risks that you are aware of by virtue of your expertise?</a:t>
            </a:r>
          </a:p>
          <a:p>
            <a:pPr marL="1257300" lvl="2" indent="-342900">
              <a:spcBef>
                <a:spcPct val="20000"/>
              </a:spcBef>
              <a:buClr>
                <a:schemeClr val="accent2"/>
              </a:buClr>
              <a:buFont typeface="Wingdings" pitchFamily="2" charset="2"/>
              <a:buChar char="§"/>
            </a:pPr>
            <a:r>
              <a:rPr lang="en-GB" sz="2800" dirty="0">
                <a:latin typeface="Arial" pitchFamily="34" charset="0"/>
              </a:rPr>
              <a:t>Budget? (</a:t>
            </a:r>
            <a:r>
              <a:rPr lang="en-GB" sz="2800" dirty="0" err="1">
                <a:latin typeface="Arial" pitchFamily="34" charset="0"/>
              </a:rPr>
              <a:t>eg.</a:t>
            </a:r>
            <a:r>
              <a:rPr lang="en-GB" sz="2800" dirty="0">
                <a:latin typeface="Arial" pitchFamily="34" charset="0"/>
              </a:rPr>
              <a:t> Staff retention if underfunded)</a:t>
            </a:r>
          </a:p>
          <a:p>
            <a:pPr marL="1257300" lvl="2" indent="-342900">
              <a:spcBef>
                <a:spcPct val="20000"/>
              </a:spcBef>
              <a:buClr>
                <a:schemeClr val="accent2"/>
              </a:buClr>
              <a:buFont typeface="Wingdings" pitchFamily="2" charset="2"/>
              <a:buChar char="§"/>
            </a:pPr>
            <a:r>
              <a:rPr lang="en-GB" sz="2800" b="0" dirty="0">
                <a:latin typeface="Arial" pitchFamily="34" charset="0"/>
              </a:rPr>
              <a:t>To clients? (</a:t>
            </a:r>
            <a:r>
              <a:rPr lang="en-GB" sz="2800" b="0" dirty="0" err="1">
                <a:latin typeface="Arial" pitchFamily="34" charset="0"/>
              </a:rPr>
              <a:t>eg</a:t>
            </a:r>
            <a:r>
              <a:rPr lang="en-GB" sz="2800" dirty="0" err="1">
                <a:latin typeface="Arial" pitchFamily="34" charset="0"/>
              </a:rPr>
              <a:t>.</a:t>
            </a:r>
            <a:r>
              <a:rPr lang="en-GB" sz="2800" dirty="0">
                <a:latin typeface="Arial" pitchFamily="34" charset="0"/>
              </a:rPr>
              <a:t> Won’t be able to access services)</a:t>
            </a:r>
            <a:endParaRPr lang="en-GB" sz="2800" b="0" dirty="0">
              <a:latin typeface="Arial" pitchFamily="34" charset="0"/>
            </a:endParaRPr>
          </a:p>
          <a:p>
            <a:pPr marL="1257300" lvl="2" indent="-342900">
              <a:spcBef>
                <a:spcPct val="20000"/>
              </a:spcBef>
              <a:buClr>
                <a:schemeClr val="accent2"/>
              </a:buClr>
              <a:buFont typeface="Wingdings" pitchFamily="2" charset="2"/>
              <a:buChar char="§"/>
            </a:pPr>
            <a:r>
              <a:rPr lang="en-GB" sz="2800" dirty="0">
                <a:latin typeface="Arial" pitchFamily="34" charset="0"/>
              </a:rPr>
              <a:t>To you or other organizations?</a:t>
            </a:r>
            <a:endParaRPr lang="en-GB" sz="2800" b="0" dirty="0">
              <a:latin typeface="Arial" pitchFamily="34" charset="0"/>
            </a:endParaRPr>
          </a:p>
          <a:p>
            <a:pPr marL="800100" lvl="1" indent="-342900">
              <a:spcBef>
                <a:spcPct val="20000"/>
              </a:spcBef>
              <a:buClr>
                <a:schemeClr val="accent2"/>
              </a:buClr>
              <a:buFont typeface="Wingdings" pitchFamily="2" charset="2"/>
              <a:buChar char="§"/>
            </a:pPr>
            <a:r>
              <a:rPr lang="en-GB" sz="2800" dirty="0">
                <a:latin typeface="Arial" pitchFamily="34" charset="0"/>
              </a:rPr>
              <a:t>Mitigating and managing risk</a:t>
            </a:r>
          </a:p>
          <a:p>
            <a:pPr marL="1257300" lvl="2" indent="-342900">
              <a:spcBef>
                <a:spcPct val="20000"/>
              </a:spcBef>
              <a:buClr>
                <a:schemeClr val="accent2"/>
              </a:buClr>
              <a:buFont typeface="Wingdings" pitchFamily="2" charset="2"/>
              <a:buChar char="§"/>
            </a:pPr>
            <a:r>
              <a:rPr lang="en-GB" sz="2800" b="0" dirty="0">
                <a:latin typeface="Arial" pitchFamily="34" charset="0"/>
              </a:rPr>
              <a:t>What do you propose?</a:t>
            </a:r>
          </a:p>
          <a:p>
            <a:pPr marL="342900" indent="-342900">
              <a:spcBef>
                <a:spcPct val="20000"/>
              </a:spcBef>
              <a:buClr>
                <a:schemeClr val="accent2"/>
              </a:buClr>
              <a:buFont typeface="Wingdings" pitchFamily="2" charset="2"/>
              <a:buNone/>
            </a:pPr>
            <a:endParaRPr lang="en-US" sz="3000" b="0" dirty="0">
              <a:latin typeface="Arial" pitchFamily="34" charset="0"/>
            </a:endParaRPr>
          </a:p>
        </p:txBody>
      </p:sp>
    </p:spTree>
    <p:custDataLst>
      <p:tags r:id="rId1"/>
    </p:custDataLst>
    <p:extLst>
      <p:ext uri="{BB962C8B-B14F-4D97-AF65-F5344CB8AC3E}">
        <p14:creationId xmlns:p14="http://schemas.microsoft.com/office/powerpoint/2010/main" val="280196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41219"/>
                                        </p:tgtEl>
                                        <p:attrNameLst>
                                          <p:attrName>style.visibility</p:attrName>
                                        </p:attrNameLst>
                                      </p:cBhvr>
                                      <p:to>
                                        <p:strVal val="visible"/>
                                      </p:to>
                                    </p:set>
                                    <p:anim calcmode="lin" valueType="num">
                                      <p:cBhvr additive="base">
                                        <p:cTn id="7" dur="500" fill="hold"/>
                                        <p:tgtEl>
                                          <p:spTgt spid="2441219"/>
                                        </p:tgtEl>
                                        <p:attrNameLst>
                                          <p:attrName>ppt_x</p:attrName>
                                        </p:attrNameLst>
                                      </p:cBhvr>
                                      <p:tavLst>
                                        <p:tav tm="0">
                                          <p:val>
                                            <p:strVal val="0-#ppt_w/2"/>
                                          </p:val>
                                        </p:tav>
                                        <p:tav tm="100000">
                                          <p:val>
                                            <p:strVal val="#ppt_x"/>
                                          </p:val>
                                        </p:tav>
                                      </p:tavLst>
                                    </p:anim>
                                    <p:anim calcmode="lin" valueType="num">
                                      <p:cBhvr additive="base">
                                        <p:cTn id="8" dur="500" fill="hold"/>
                                        <p:tgtEl>
                                          <p:spTgt spid="2441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1219"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ChangeArrowheads="1"/>
          </p:cNvSpPr>
          <p:nvPr/>
        </p:nvSpPr>
        <p:spPr bwMode="auto">
          <a:xfrm>
            <a:off x="0" y="533400"/>
            <a:ext cx="9144000" cy="533400"/>
          </a:xfrm>
          <a:prstGeom prst="rect">
            <a:avLst/>
          </a:prstGeom>
          <a:noFill/>
          <a:ln w="9525">
            <a:noFill/>
            <a:miter lim="800000"/>
            <a:headEnd/>
            <a:tailEnd/>
          </a:ln>
        </p:spPr>
        <p:txBody>
          <a:bodyPr anchor="ctr"/>
          <a:lstStyle/>
          <a:p>
            <a:pPr algn="ctr"/>
            <a:r>
              <a:rPr lang="en-US" sz="4000" dirty="0">
                <a:solidFill>
                  <a:srgbClr val="0070C0"/>
                </a:solidFill>
                <a:latin typeface="Tahoma" pitchFamily="34" charset="0"/>
              </a:rPr>
              <a:t>Before signing the grant agreement</a:t>
            </a:r>
            <a:r>
              <a:rPr lang="en-US" sz="3600" dirty="0">
                <a:solidFill>
                  <a:srgbClr val="0070C0"/>
                </a:solidFill>
                <a:latin typeface="Tahoma" pitchFamily="34" charset="0"/>
              </a:rPr>
              <a:t> ….</a:t>
            </a:r>
          </a:p>
        </p:txBody>
      </p:sp>
      <p:sp>
        <p:nvSpPr>
          <p:cNvPr id="1785859" name="Rectangle 1027"/>
          <p:cNvSpPr>
            <a:spLocks noChangeArrowheads="1"/>
          </p:cNvSpPr>
          <p:nvPr/>
        </p:nvSpPr>
        <p:spPr bwMode="auto">
          <a:xfrm>
            <a:off x="533400" y="1524000"/>
            <a:ext cx="4419600" cy="5029200"/>
          </a:xfrm>
          <a:prstGeom prst="rect">
            <a:avLst/>
          </a:prstGeom>
          <a:noFill/>
          <a:ln w="9525">
            <a:noFill/>
            <a:miter lim="800000"/>
            <a:headEnd/>
            <a:tailEnd/>
          </a:ln>
        </p:spPr>
        <p:txBody>
          <a:bodyPr/>
          <a:lstStyle/>
          <a:p>
            <a:pPr marL="342900" indent="-342900">
              <a:spcBef>
                <a:spcPct val="20000"/>
              </a:spcBef>
              <a:spcAft>
                <a:spcPct val="25000"/>
              </a:spcAft>
              <a:buClr>
                <a:schemeClr val="accent2"/>
              </a:buClr>
              <a:buFontTx/>
              <a:buChar char="-"/>
            </a:pPr>
            <a:r>
              <a:rPr lang="en-US" sz="2400" b="0" dirty="0">
                <a:latin typeface="Arial" pitchFamily="34" charset="0"/>
              </a:rPr>
              <a:t>Service Provider should be a legal entity</a:t>
            </a:r>
          </a:p>
          <a:p>
            <a:pPr marL="342900" indent="-342900">
              <a:spcBef>
                <a:spcPct val="20000"/>
              </a:spcBef>
              <a:spcAft>
                <a:spcPct val="25000"/>
              </a:spcAft>
              <a:buClr>
                <a:schemeClr val="accent2"/>
              </a:buClr>
            </a:pPr>
            <a:r>
              <a:rPr lang="en-US" sz="2400" b="0" dirty="0">
                <a:latin typeface="Arial" pitchFamily="34" charset="0"/>
              </a:rPr>
              <a:t>- Term of contract versus date signed</a:t>
            </a:r>
          </a:p>
          <a:p>
            <a:pPr marL="342900" indent="-342900">
              <a:spcBef>
                <a:spcPct val="20000"/>
              </a:spcBef>
              <a:spcAft>
                <a:spcPct val="25000"/>
              </a:spcAft>
              <a:buClr>
                <a:schemeClr val="accent2"/>
              </a:buClr>
            </a:pPr>
            <a:r>
              <a:rPr lang="en-US" sz="2400" b="0" dirty="0">
                <a:latin typeface="Arial" pitchFamily="34" charset="0"/>
              </a:rPr>
              <a:t>- Total contract value</a:t>
            </a:r>
          </a:p>
          <a:p>
            <a:pPr marL="342900" indent="-342900">
              <a:spcBef>
                <a:spcPct val="20000"/>
              </a:spcBef>
              <a:spcAft>
                <a:spcPct val="25000"/>
              </a:spcAft>
              <a:buClr>
                <a:schemeClr val="accent2"/>
              </a:buClr>
            </a:pPr>
            <a:r>
              <a:rPr lang="en-US" sz="2400" b="0" dirty="0">
                <a:latin typeface="Arial" pitchFamily="34" charset="0"/>
              </a:rPr>
              <a:t>- Key contacts</a:t>
            </a:r>
          </a:p>
          <a:p>
            <a:pPr marL="342900" indent="-342900">
              <a:spcBef>
                <a:spcPct val="20000"/>
              </a:spcBef>
              <a:spcAft>
                <a:spcPct val="25000"/>
              </a:spcAft>
              <a:buClr>
                <a:schemeClr val="accent2"/>
              </a:buClr>
            </a:pPr>
            <a:r>
              <a:rPr lang="en-US" sz="2400" b="0" dirty="0">
                <a:latin typeface="Arial" pitchFamily="34" charset="0"/>
              </a:rPr>
              <a:t>-  If required, changes to boilerplate terms and conditions </a:t>
            </a:r>
          </a:p>
          <a:p>
            <a:pPr marL="342900" indent="-342900">
              <a:spcBef>
                <a:spcPct val="20000"/>
              </a:spcBef>
              <a:buClr>
                <a:schemeClr val="accent2"/>
              </a:buClr>
            </a:pPr>
            <a:r>
              <a:rPr lang="en-US" sz="2400" b="0" dirty="0">
                <a:latin typeface="Arial" pitchFamily="34" charset="0"/>
              </a:rPr>
              <a:t>- Process/activity requirements</a:t>
            </a:r>
          </a:p>
        </p:txBody>
      </p:sp>
      <p:sp>
        <p:nvSpPr>
          <p:cNvPr id="1785861" name="Text Box 1029"/>
          <p:cNvSpPr txBox="1">
            <a:spLocks noChangeArrowheads="1"/>
          </p:cNvSpPr>
          <p:nvPr/>
        </p:nvSpPr>
        <p:spPr bwMode="auto">
          <a:xfrm>
            <a:off x="4648200" y="1295400"/>
            <a:ext cx="4495800" cy="4154984"/>
          </a:xfrm>
          <a:prstGeom prst="rect">
            <a:avLst/>
          </a:prstGeom>
          <a:noFill/>
          <a:ln w="9525">
            <a:noFill/>
            <a:miter lim="800000"/>
            <a:headEnd/>
            <a:tailEnd/>
          </a:ln>
        </p:spPr>
        <p:txBody>
          <a:bodyPr wrap="square">
            <a:spAutoFit/>
          </a:bodyPr>
          <a:lstStyle/>
          <a:p>
            <a:r>
              <a:rPr lang="en-US" sz="2400" b="0" dirty="0">
                <a:latin typeface="Arial" pitchFamily="34" charset="0"/>
              </a:rPr>
              <a:t> - Reporting requirements</a:t>
            </a:r>
          </a:p>
          <a:p>
            <a:pPr algn="ctr">
              <a:buFontTx/>
              <a:buChar char="•"/>
            </a:pPr>
            <a:endParaRPr lang="en-US" sz="2400" b="0" dirty="0">
              <a:latin typeface="Arial" pitchFamily="34" charset="0"/>
            </a:endParaRPr>
          </a:p>
          <a:p>
            <a:r>
              <a:rPr lang="en-US" sz="2400" b="0" dirty="0">
                <a:latin typeface="Arial" pitchFamily="34" charset="0"/>
              </a:rPr>
              <a:t> - Monitoring activities</a:t>
            </a:r>
          </a:p>
          <a:p>
            <a:pPr>
              <a:buFontTx/>
              <a:buChar char="•"/>
            </a:pPr>
            <a:endParaRPr lang="en-US" sz="2400" b="0" dirty="0">
              <a:latin typeface="Arial" pitchFamily="34" charset="0"/>
            </a:endParaRPr>
          </a:p>
          <a:p>
            <a:r>
              <a:rPr lang="en-US" sz="2400" b="0" dirty="0">
                <a:latin typeface="Arial" pitchFamily="34" charset="0"/>
              </a:rPr>
              <a:t> - Evaluation plans</a:t>
            </a:r>
          </a:p>
          <a:p>
            <a:pPr>
              <a:buFontTx/>
              <a:buChar char="•"/>
            </a:pPr>
            <a:endParaRPr lang="en-US" sz="2400" b="0" dirty="0">
              <a:latin typeface="Arial" pitchFamily="34" charset="0"/>
            </a:endParaRPr>
          </a:p>
          <a:p>
            <a:r>
              <a:rPr lang="en-US" sz="2400" b="0" dirty="0">
                <a:latin typeface="Arial" pitchFamily="34" charset="0"/>
              </a:rPr>
              <a:t> - Identify all deliverables :</a:t>
            </a:r>
          </a:p>
          <a:p>
            <a:pPr>
              <a:buFontTx/>
              <a:buChar char="•"/>
            </a:pPr>
            <a:endParaRPr lang="en-US" sz="2400" b="0" dirty="0">
              <a:latin typeface="Arial" pitchFamily="34" charset="0"/>
            </a:endParaRPr>
          </a:p>
          <a:p>
            <a:r>
              <a:rPr lang="en-US" sz="2400" b="0" dirty="0">
                <a:latin typeface="Arial" pitchFamily="34" charset="0"/>
              </a:rPr>
              <a:t>      * Units purchased</a:t>
            </a:r>
          </a:p>
          <a:p>
            <a:r>
              <a:rPr lang="en-US" sz="2400" b="0" dirty="0">
                <a:latin typeface="Arial" pitchFamily="34" charset="0"/>
              </a:rPr>
              <a:t>      * Cost per unit</a:t>
            </a:r>
          </a:p>
          <a:p>
            <a:pPr>
              <a:buFontTx/>
              <a:buChar char="•"/>
            </a:pPr>
            <a:endParaRPr lang="en-US" sz="2400" dirty="0">
              <a:latin typeface="Arial" pitchFamily="34" charset="0"/>
            </a:endParaRPr>
          </a:p>
        </p:txBody>
      </p:sp>
      <p:pic>
        <p:nvPicPr>
          <p:cNvPr id="5" name="Picture 4" descr="Related image">
            <a:extLst>
              <a:ext uri="{FF2B5EF4-FFF2-40B4-BE49-F238E27FC236}">
                <a16:creationId xmlns:a16="http://schemas.microsoft.com/office/drawing/2014/main" id="{CB036829-E804-4504-81E0-9FCD6F274D1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5" r="1" b="1"/>
          <a:stretch/>
        </p:blipFill>
        <p:spPr bwMode="auto">
          <a:xfrm>
            <a:off x="7162800" y="504929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85859"/>
                                        </p:tgtEl>
                                        <p:attrNameLst>
                                          <p:attrName>style.visibility</p:attrName>
                                        </p:attrNameLst>
                                      </p:cBhvr>
                                      <p:to>
                                        <p:strVal val="visible"/>
                                      </p:to>
                                    </p:set>
                                    <p:anim calcmode="lin" valueType="num">
                                      <p:cBhvr additive="base">
                                        <p:cTn id="7" dur="500" fill="hold"/>
                                        <p:tgtEl>
                                          <p:spTgt spid="1785859"/>
                                        </p:tgtEl>
                                        <p:attrNameLst>
                                          <p:attrName>ppt_x</p:attrName>
                                        </p:attrNameLst>
                                      </p:cBhvr>
                                      <p:tavLst>
                                        <p:tav tm="0">
                                          <p:val>
                                            <p:strVal val="0-#ppt_w/2"/>
                                          </p:val>
                                        </p:tav>
                                        <p:tav tm="100000">
                                          <p:val>
                                            <p:strVal val="#ppt_x"/>
                                          </p:val>
                                        </p:tav>
                                      </p:tavLst>
                                    </p:anim>
                                    <p:anim calcmode="lin" valueType="num">
                                      <p:cBhvr additive="base">
                                        <p:cTn id="8" dur="500" fill="hold"/>
                                        <p:tgtEl>
                                          <p:spTgt spid="17858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85861"/>
                                        </p:tgtEl>
                                        <p:attrNameLst>
                                          <p:attrName>style.visibility</p:attrName>
                                        </p:attrNameLst>
                                      </p:cBhvr>
                                      <p:to>
                                        <p:strVal val="visible"/>
                                      </p:to>
                                    </p:set>
                                    <p:anim calcmode="lin" valueType="num">
                                      <p:cBhvr additive="base">
                                        <p:cTn id="13" dur="500" fill="hold"/>
                                        <p:tgtEl>
                                          <p:spTgt spid="1785861"/>
                                        </p:tgtEl>
                                        <p:attrNameLst>
                                          <p:attrName>ppt_x</p:attrName>
                                        </p:attrNameLst>
                                      </p:cBhvr>
                                      <p:tavLst>
                                        <p:tav tm="0">
                                          <p:val>
                                            <p:strVal val="0-#ppt_w/2"/>
                                          </p:val>
                                        </p:tav>
                                        <p:tav tm="100000">
                                          <p:val>
                                            <p:strVal val="#ppt_x"/>
                                          </p:val>
                                        </p:tav>
                                      </p:tavLst>
                                    </p:anim>
                                    <p:anim calcmode="lin" valueType="num">
                                      <p:cBhvr additive="base">
                                        <p:cTn id="14" dur="500" fill="hold"/>
                                        <p:tgtEl>
                                          <p:spTgt spid="17858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59" grpId="0" autoUpdateAnimBg="0"/>
      <p:bldP spid="1785861"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00"/>
          </a:xfrm>
        </p:spPr>
        <p:txBody>
          <a:bodyPr>
            <a:normAutofit fontScale="90000"/>
          </a:bodyPr>
          <a:lstStyle/>
          <a:p>
            <a:br>
              <a:rPr lang="en-CA" sz="4000" b="1" dirty="0">
                <a:solidFill>
                  <a:srgbClr val="0070C0"/>
                </a:solidFill>
              </a:rPr>
            </a:br>
            <a:br>
              <a:rPr lang="en-CA" sz="4000" b="1" dirty="0">
                <a:solidFill>
                  <a:srgbClr val="0070C0"/>
                </a:solidFill>
              </a:rPr>
            </a:br>
            <a:br>
              <a:rPr lang="en-CA" sz="4000" b="1" dirty="0">
                <a:solidFill>
                  <a:srgbClr val="0070C0"/>
                </a:solidFill>
              </a:rPr>
            </a:br>
            <a:br>
              <a:rPr lang="en-CA" sz="4000" b="1" dirty="0">
                <a:solidFill>
                  <a:srgbClr val="0070C0"/>
                </a:solidFill>
              </a:rPr>
            </a:br>
            <a:r>
              <a:rPr lang="en-US" sz="4000" dirty="0">
                <a:solidFill>
                  <a:srgbClr val="0070C0"/>
                </a:solidFill>
                <a:latin typeface="Tahoma" pitchFamily="34" charset="0"/>
              </a:rPr>
              <a:t>Negotiating the Contract</a:t>
            </a:r>
            <a:br>
              <a:rPr lang="en-US" sz="4000" dirty="0">
                <a:solidFill>
                  <a:srgbClr val="0070C0"/>
                </a:solidFill>
                <a:latin typeface="Tahoma" pitchFamily="34" charset="0"/>
              </a:rPr>
            </a:br>
            <a:br>
              <a:rPr lang="en-CA" sz="4000" b="1" dirty="0">
                <a:solidFill>
                  <a:srgbClr val="0070C0"/>
                </a:solidFill>
              </a:rPr>
            </a:br>
            <a:r>
              <a:rPr lang="en-CA" sz="4000" dirty="0"/>
              <a:t>Negotiation is a slight adjustment to the contract… should not be </a:t>
            </a:r>
            <a:br>
              <a:rPr lang="en-CA" sz="4000" dirty="0"/>
            </a:br>
            <a:r>
              <a:rPr lang="en-CA" sz="4000" dirty="0"/>
              <a:t>major changes to services. </a:t>
            </a:r>
            <a:br>
              <a:rPr lang="en-CA" sz="4000" dirty="0"/>
            </a:br>
            <a:br>
              <a:rPr lang="en-CA" sz="4000" dirty="0"/>
            </a:br>
            <a:r>
              <a:rPr lang="en-CA" sz="4000" dirty="0"/>
              <a:t>Make sure you capture all changes to your original proposal in writing!</a:t>
            </a:r>
            <a:br>
              <a:rPr lang="en-CA" dirty="0"/>
            </a:br>
            <a:br>
              <a:rPr lang="en-CA" sz="3200" dirty="0"/>
            </a:br>
            <a:br>
              <a:rPr lang="en-CA" sz="3200" i="1" dirty="0"/>
            </a:br>
            <a:br>
              <a:rPr lang="en-CA" sz="2800" i="1" dirty="0"/>
            </a:br>
            <a:br>
              <a:rPr lang="en-CA" sz="2800" dirty="0"/>
            </a:br>
            <a:br>
              <a:rPr lang="en-CA" sz="2800" dirty="0"/>
            </a:br>
            <a:endParaRPr lang="en-CA" sz="2800" dirty="0"/>
          </a:p>
        </p:txBody>
      </p:sp>
      <p:sp>
        <p:nvSpPr>
          <p:cNvPr id="3" name="Subtitle 2"/>
          <p:cNvSpPr>
            <a:spLocks noGrp="1"/>
          </p:cNvSpPr>
          <p:nvPr>
            <p:ph type="subTitle" idx="1"/>
          </p:nvPr>
        </p:nvSpPr>
        <p:spPr>
          <a:xfrm flipV="1">
            <a:off x="1143000" y="4038600"/>
            <a:ext cx="6400800" cy="304800"/>
          </a:xfrm>
        </p:spPr>
        <p:txBody>
          <a:bodyPr>
            <a:normAutofit fontScale="47500" lnSpcReduction="20000"/>
          </a:bodyPr>
          <a:lstStyle/>
          <a:p>
            <a:endParaRPr lang="en-CA" dirty="0"/>
          </a:p>
        </p:txBody>
      </p:sp>
      <p:pic>
        <p:nvPicPr>
          <p:cNvPr id="4" name="Picture 4" descr="Related image">
            <a:extLst>
              <a:ext uri="{FF2B5EF4-FFF2-40B4-BE49-F238E27FC236}">
                <a16:creationId xmlns:a16="http://schemas.microsoft.com/office/drawing/2014/main" id="{78CBA93D-38BF-453A-B256-C27C3E41DF1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5" r="1" b="1"/>
          <a:stretch/>
        </p:blipFill>
        <p:spPr bwMode="auto">
          <a:xfrm>
            <a:off x="7239000" y="-3386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284933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018902"/>
            <a:ext cx="8229600" cy="733697"/>
          </a:xfrm>
        </p:spPr>
        <p:txBody>
          <a:bodyPr>
            <a:normAutofit fontScale="90000"/>
          </a:bodyPr>
          <a:lstStyle/>
          <a:p>
            <a:pPr>
              <a:spcBef>
                <a:spcPts val="1200"/>
              </a:spcBef>
            </a:pPr>
            <a:r>
              <a:rPr lang="en-US" dirty="0"/>
              <a:t>        Exercise  - Identifying Risk</a:t>
            </a:r>
          </a:p>
        </p:txBody>
      </p:sp>
      <p:sp>
        <p:nvSpPr>
          <p:cNvPr id="3" name="Content Placeholder 2"/>
          <p:cNvSpPr>
            <a:spLocks noGrp="1"/>
          </p:cNvSpPr>
          <p:nvPr>
            <p:ph idx="1"/>
          </p:nvPr>
        </p:nvSpPr>
        <p:spPr>
          <a:xfrm>
            <a:off x="444500" y="1752600"/>
            <a:ext cx="8229600" cy="4170363"/>
          </a:xfrm>
        </p:spPr>
        <p:txBody>
          <a:bodyPr>
            <a:normAutofit fontScale="92500" lnSpcReduction="10000"/>
          </a:bodyPr>
          <a:lstStyle/>
          <a:p>
            <a:pPr marL="0" indent="0">
              <a:buNone/>
            </a:pPr>
            <a:r>
              <a:rPr lang="en-CA" sz="3600" dirty="0"/>
              <a:t>At your tables, for your targeted client population, </a:t>
            </a:r>
          </a:p>
          <a:p>
            <a:pPr marL="0" lvl="0" indent="0">
              <a:buNone/>
            </a:pPr>
            <a:endParaRPr lang="en-CA" sz="3600" dirty="0"/>
          </a:p>
          <a:p>
            <a:pPr marL="0" lvl="0" indent="0">
              <a:buNone/>
            </a:pPr>
            <a:r>
              <a:rPr lang="en-CA" dirty="0"/>
              <a:t>1. What is </a:t>
            </a:r>
            <a:r>
              <a:rPr lang="en-CA" u="sng" dirty="0"/>
              <a:t>one risk (vulnerability)</a:t>
            </a:r>
            <a:r>
              <a:rPr lang="en-CA" dirty="0"/>
              <a:t> of this community that </a:t>
            </a:r>
            <a:r>
              <a:rPr lang="en-CA" u="sng" dirty="0"/>
              <a:t>you can identify</a:t>
            </a:r>
            <a:r>
              <a:rPr lang="en-CA" dirty="0"/>
              <a:t>?</a:t>
            </a:r>
          </a:p>
          <a:p>
            <a:pPr marL="0" indent="0">
              <a:buNone/>
            </a:pPr>
            <a:r>
              <a:rPr lang="en-CA" dirty="0"/>
              <a:t> </a:t>
            </a:r>
          </a:p>
          <a:p>
            <a:pPr marL="0" indent="0">
              <a:buNone/>
            </a:pPr>
            <a:r>
              <a:rPr lang="en-CA" dirty="0"/>
              <a:t>2. How can your organization assist with that risk (vulnerability) and manage or mitigate that risk?</a:t>
            </a:r>
          </a:p>
          <a:p>
            <a:pPr marL="0" indent="0">
              <a:buNone/>
            </a:pPr>
            <a:endParaRPr lang="en-CA" sz="3600" dirty="0"/>
          </a:p>
          <a:p>
            <a:pPr marL="0" indent="0">
              <a:buNone/>
            </a:pPr>
            <a:endParaRPr lang="en-CA" sz="3600" dirty="0"/>
          </a:p>
        </p:txBody>
      </p:sp>
      <p:pic>
        <p:nvPicPr>
          <p:cNvPr id="4" name="Graphic 3" descr="Head with Gear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93700" y="838200"/>
            <a:ext cx="914400" cy="914400"/>
          </a:xfrm>
          <a:prstGeom prst="rect">
            <a:avLst/>
          </a:prstGeom>
        </p:spPr>
      </p:pic>
    </p:spTree>
    <p:custDataLst>
      <p:tags r:id="rId1"/>
    </p:custDataLst>
    <p:extLst>
      <p:ext uri="{BB962C8B-B14F-4D97-AF65-F5344CB8AC3E}">
        <p14:creationId xmlns:p14="http://schemas.microsoft.com/office/powerpoint/2010/main" val="37324668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326" y="411480"/>
            <a:ext cx="8401050" cy="1106424"/>
          </a:xfrm>
        </p:spPr>
        <p:txBody>
          <a:bodyPr>
            <a:normAutofit/>
          </a:bodyPr>
          <a:lstStyle/>
          <a:p>
            <a:r>
              <a:rPr lang="en-US" sz="3100" b="1"/>
              <a:t>OTHER CONSIDERATIONS:</a:t>
            </a:r>
          </a:p>
        </p:txBody>
      </p:sp>
      <p:sp>
        <p:nvSpPr>
          <p:cNvPr id="73" name="Rectangle 7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482" name="Picture 2" descr="Related image">
            <a:extLst>
              <a:ext uri="{FF2B5EF4-FFF2-40B4-BE49-F238E27FC236}">
                <a16:creationId xmlns:a16="http://schemas.microsoft.com/office/drawing/2014/main" id="{980F70C7-D6A1-4C8D-87C7-761ABAB3CD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4972" y="1719072"/>
            <a:ext cx="4381621" cy="4261104"/>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54064" y="2020824"/>
            <a:ext cx="2591322" cy="3959352"/>
          </a:xfrm>
        </p:spPr>
        <p:txBody>
          <a:bodyPr anchor="ctr">
            <a:normAutofit/>
          </a:bodyPr>
          <a:lstStyle/>
          <a:p>
            <a:pPr marL="0" indent="0">
              <a:buNone/>
            </a:pPr>
            <a:r>
              <a:rPr lang="en-US" sz="3600" dirty="0"/>
              <a:t>Other things you need to think about</a:t>
            </a:r>
          </a:p>
        </p:txBody>
      </p:sp>
    </p:spTree>
    <p:custDataLst>
      <p:tags r:id="rId1"/>
    </p:custDataLst>
    <p:extLst>
      <p:ext uri="{BB962C8B-B14F-4D97-AF65-F5344CB8AC3E}">
        <p14:creationId xmlns:p14="http://schemas.microsoft.com/office/powerpoint/2010/main" val="2648247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ctr"/>
            <a:r>
              <a:rPr lang="en-US" sz="3600" dirty="0">
                <a:solidFill>
                  <a:schemeClr val="hlink"/>
                </a:solidFill>
                <a:latin typeface="Tahoma" pitchFamily="34" charset="0"/>
              </a:rPr>
              <a:t> </a:t>
            </a:r>
            <a:r>
              <a:rPr lang="en-US" sz="3600" b="1" dirty="0">
                <a:solidFill>
                  <a:schemeClr val="accent1"/>
                </a:solidFill>
                <a:latin typeface="Calibri" panose="020F0502020204030204" pitchFamily="34" charset="0"/>
                <a:cs typeface="Calibri" panose="020F0502020204030204" pitchFamily="34" charset="0"/>
              </a:rPr>
              <a:t>Service provider </a:t>
            </a:r>
          </a:p>
          <a:p>
            <a:pPr algn="ctr"/>
            <a:r>
              <a:rPr lang="en-US" sz="3600" b="1" dirty="0">
                <a:solidFill>
                  <a:schemeClr val="accent1"/>
                </a:solidFill>
                <a:latin typeface="Calibri" panose="020F0502020204030204" pitchFamily="34" charset="0"/>
                <a:cs typeface="Calibri" panose="020F0502020204030204" pitchFamily="34" charset="0"/>
              </a:rPr>
              <a:t>Q &amp; A sessions</a:t>
            </a:r>
            <a:endParaRPr lang="en-US" sz="4000" b="1" i="1" dirty="0">
              <a:solidFill>
                <a:schemeClr val="accent1"/>
              </a:solidFill>
              <a:latin typeface="Calibri" panose="020F0502020204030204" pitchFamily="34" charset="0"/>
              <a:cs typeface="Calibri" panose="020F0502020204030204" pitchFamily="34" charset="0"/>
            </a:endParaRPr>
          </a:p>
        </p:txBody>
      </p:sp>
      <p:sp>
        <p:nvSpPr>
          <p:cNvPr id="112643" name="Rectangle 3"/>
          <p:cNvSpPr>
            <a:spLocks noChangeArrowheads="1"/>
          </p:cNvSpPr>
          <p:nvPr/>
        </p:nvSpPr>
        <p:spPr bwMode="auto">
          <a:xfrm>
            <a:off x="609600" y="1371600"/>
            <a:ext cx="8153400" cy="4495800"/>
          </a:xfrm>
          <a:prstGeom prst="rect">
            <a:avLst/>
          </a:prstGeom>
          <a:noFill/>
          <a:ln w="9525">
            <a:noFill/>
            <a:miter lim="800000"/>
            <a:headEnd/>
            <a:tailEnd/>
          </a:ln>
        </p:spPr>
        <p:txBody>
          <a:bodyPr/>
          <a:lstStyle/>
          <a:p>
            <a:pPr>
              <a:spcBef>
                <a:spcPct val="20000"/>
              </a:spcBef>
              <a:spcAft>
                <a:spcPct val="25000"/>
              </a:spcAft>
              <a:buClr>
                <a:schemeClr val="accent2"/>
              </a:buClr>
            </a:pPr>
            <a:r>
              <a:rPr lang="en-US" sz="2800" b="0" dirty="0">
                <a:latin typeface="Arial" pitchFamily="34" charset="0"/>
              </a:rPr>
              <a:t>***IMPORTANT***</a:t>
            </a:r>
          </a:p>
          <a:p>
            <a:pPr marL="342900" indent="-342900">
              <a:spcBef>
                <a:spcPct val="20000"/>
              </a:spcBef>
              <a:spcAft>
                <a:spcPct val="25000"/>
              </a:spcAft>
              <a:buClr>
                <a:schemeClr val="accent2"/>
              </a:buClr>
              <a:buFont typeface="Wingdings" pitchFamily="2" charset="2"/>
              <a:buChar char="§"/>
            </a:pPr>
            <a:r>
              <a:rPr lang="en-US" sz="2800" b="0" dirty="0">
                <a:latin typeface="Arial" pitchFamily="34" charset="0"/>
              </a:rPr>
              <a:t>If you have further questions must send to EOI facilitator at least three days before EOI closing</a:t>
            </a:r>
          </a:p>
          <a:p>
            <a:pPr marL="342900" indent="-342900">
              <a:spcBef>
                <a:spcPct val="20000"/>
              </a:spcBef>
              <a:spcAft>
                <a:spcPct val="25000"/>
              </a:spcAft>
              <a:buClr>
                <a:schemeClr val="accent2"/>
              </a:buClr>
              <a:buFont typeface="Wingdings" pitchFamily="2" charset="2"/>
              <a:buChar char="§"/>
            </a:pPr>
            <a:r>
              <a:rPr lang="en-US" sz="2800" b="0" dirty="0">
                <a:latin typeface="Arial" pitchFamily="34" charset="0"/>
              </a:rPr>
              <a:t>Read all the Q&amp;A’s for updated information, and more detailed explanations</a:t>
            </a:r>
          </a:p>
          <a:p>
            <a:pPr marL="342900" indent="-342900">
              <a:spcBef>
                <a:spcPct val="20000"/>
              </a:spcBef>
              <a:spcAft>
                <a:spcPct val="25000"/>
              </a:spcAft>
              <a:buClr>
                <a:schemeClr val="accent2"/>
              </a:buClr>
              <a:buFont typeface="Wingdings" pitchFamily="2" charset="2"/>
              <a:buChar char="§"/>
            </a:pPr>
            <a:r>
              <a:rPr lang="en-US" sz="2800" b="0" dirty="0">
                <a:latin typeface="Arial" pitchFamily="34" charset="0"/>
              </a:rPr>
              <a:t>Updated once per week, see p. 36, section 11.7</a:t>
            </a:r>
          </a:p>
          <a:p>
            <a:pPr marL="800100" lvl="1" indent="-342900">
              <a:spcBef>
                <a:spcPct val="20000"/>
              </a:spcBef>
              <a:spcAft>
                <a:spcPct val="25000"/>
              </a:spcAft>
              <a:buClr>
                <a:schemeClr val="accent2"/>
              </a:buClr>
              <a:buFont typeface="Wingdings" pitchFamily="2" charset="2"/>
              <a:buChar char="§"/>
            </a:pPr>
            <a:r>
              <a:rPr lang="en-US" sz="2800" b="0" dirty="0">
                <a:latin typeface="Arial" pitchFamily="34" charset="0"/>
              </a:rPr>
              <a:t>Dec.20, Jan.3, 10, 15, 2020</a:t>
            </a:r>
          </a:p>
          <a:p>
            <a:pPr marL="342900" indent="-342900">
              <a:spcBef>
                <a:spcPct val="20000"/>
              </a:spcBef>
              <a:spcAft>
                <a:spcPct val="25000"/>
              </a:spcAft>
              <a:buClr>
                <a:schemeClr val="accent2"/>
              </a:buClr>
              <a:buFont typeface="Wingdings" pitchFamily="2" charset="2"/>
              <a:buChar char="§"/>
            </a:pPr>
            <a:endParaRPr lang="en-US" sz="2800" b="0" dirty="0">
              <a:latin typeface="Arial" pitchFamily="34" charset="0"/>
            </a:endParaRPr>
          </a:p>
          <a:p>
            <a:pPr marL="342900" indent="-342900">
              <a:spcBef>
                <a:spcPct val="20000"/>
              </a:spcBef>
              <a:spcAft>
                <a:spcPct val="25000"/>
              </a:spcAft>
              <a:buClr>
                <a:schemeClr val="accent2"/>
              </a:buClr>
              <a:buFont typeface="Wingdings" pitchFamily="2" charset="2"/>
              <a:buChar char="§"/>
            </a:pPr>
            <a:endParaRPr lang="en-US" sz="2800" b="0" dirty="0">
              <a:latin typeface="Arial" pitchFamily="34" charset="0"/>
            </a:endParaRPr>
          </a:p>
          <a:p>
            <a:pPr marL="342900" indent="-342900">
              <a:spcBef>
                <a:spcPct val="20000"/>
              </a:spcBef>
              <a:buClr>
                <a:schemeClr val="accent2"/>
              </a:buClr>
              <a:buFont typeface="Wingdings" pitchFamily="2" charset="2"/>
              <a:buChar char="§"/>
            </a:pPr>
            <a:endParaRPr lang="en-US" sz="3000" b="0" dirty="0">
              <a:latin typeface="Arial" pitchFamily="34" charset="0"/>
            </a:endParaRPr>
          </a:p>
        </p:txBody>
      </p:sp>
      <p:sp>
        <p:nvSpPr>
          <p:cNvPr id="5" name="TextBox 4"/>
          <p:cNvSpPr txBox="1"/>
          <p:nvPr/>
        </p:nvSpPr>
        <p:spPr>
          <a:xfrm>
            <a:off x="4876800" y="2514600"/>
            <a:ext cx="4267200" cy="523220"/>
          </a:xfrm>
          <a:prstGeom prst="rect">
            <a:avLst/>
          </a:prstGeom>
          <a:noFill/>
        </p:spPr>
        <p:txBody>
          <a:bodyPr wrap="square">
            <a:spAutoFit/>
          </a:bodyPr>
          <a:lstStyle/>
          <a:p>
            <a:pPr>
              <a:defRPr/>
            </a:pPr>
            <a:r>
              <a:rPr lang="en-US" sz="2800" dirty="0">
                <a:solidFill>
                  <a:srgbClr val="C00000"/>
                </a:solidFill>
                <a:latin typeface="+mn-lt"/>
              </a:rPr>
              <a:t>       </a:t>
            </a:r>
            <a:endParaRPr lang="en-US" sz="2800" i="1" dirty="0">
              <a:solidFill>
                <a:srgbClr val="C00000"/>
              </a:solidFill>
              <a:latin typeface="+mn-lt"/>
            </a:endParaRPr>
          </a:p>
        </p:txBody>
      </p:sp>
    </p:spTree>
    <p:custDataLst>
      <p:tags r:id="rId1"/>
    </p:custDataLst>
    <p:extLst>
      <p:ext uri="{BB962C8B-B14F-4D97-AF65-F5344CB8AC3E}">
        <p14:creationId xmlns:p14="http://schemas.microsoft.com/office/powerpoint/2010/main" val="253829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c1635863-e519-428f-915d-99bec6967aa8"/>
  <p:tag name="ARTICULATE_PROJECT_OPEN" val="0"/>
  <p:tag name="ARTICULATE_SLIDE_COUNT" val="113"/>
  <p:tag name="WASPOLLED" val="C466E25683C140219C4C8FFC0B671B52"/>
  <p:tag name="TPVERSION" val="8"/>
  <p:tag name="TPFULLVERSION" val="8.2.6.7"/>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SLIDEGUID" val="817A677750BE401AA2A5C6F70D4CA20E"/>
  <p:tag name="SLIDEID" val="817A677750BE401AA2A5C6F70D4CA20E"/>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If you have a history with a proponent, do they have to include a detailed description of their experience?"/>
  <p:tag name="ANSWERSALIAS" val="Yes as the evaluation only considers information in their proposal.|smicln|No, we’ll look after those proponents who we have been happy with in the past."/>
  <p:tag name="RESPONSECOUNT" val="11"/>
  <p:tag name="SLICED" val="False"/>
  <p:tag name="RESPONSES" val="1;1;-;-;1;1;1;-;1;1;-;1;1;1;1;"/>
  <p:tag name="CHARTSTRINGSTD" val="11 0"/>
  <p:tag name="CHARTSTRINGREV" val="0 11"/>
  <p:tag name="CHARTSTRINGSTDPER" val="1 0"/>
  <p:tag name="CHARTSTRINGREVPER" val="0 1"/>
  <p:tag name="VALUES" val="No Value|smicln|No Value"/>
  <p:tag name="RESPONSESGATHERED" val="False"/>
  <p:tag name="TOTALRESPONSES" val="0"/>
  <p:tag name="TYPE" val="MultiChoiceSlide"/>
  <p:tag name="ARTICULATE_SLIDE_THUMBNAIL_REFRESH" val="1"/>
  <p:tag name="TPQUESTIONXML" val="﻿&lt;?xml version=&quot;1.0&quot; encoding=&quot;utf-8&quot;?&gt;&#10;&lt;questionlist&gt;&#10;    &lt;properties&gt;&#10;        &lt;guid&gt;243A07793E154AF69D6512F621A7975B&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9431066A1C8482080EE84D61DFC8AFF&lt;/guid&gt;&#10;            &lt;repollguid&gt;B89767576EAA450EBCE5CE5E37E7C82D&lt;/repollguid&gt;&#10;            &lt;sourceid&gt;E0C1EAE1F5CB4EA18667CD4F99BC8821&lt;/sourceid&gt;&#10;            &lt;questiontext&gt;Which of the following is a SMART measurement?&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BF22068A2ADE4EDDA640FEE1C462114F&lt;/guid&gt;&#10;                    &lt;answertext&gt;27 youth attended 2 sessions of youth leadership group&lt;/answertext&gt;&#10;                    &lt;valuetype&gt;0&lt;/valuetype&gt;&#10;                &lt;/answer&gt;&#10;                &lt;answer&gt;&#10;                    &lt;guid&gt;38D21ABECB594251A174D3758629A5AB&lt;/guid&gt;&#10;                    &lt;answertext&gt;Ten families were served in the 8 weeks of the program&lt;/answertext&gt;&#10;                    &lt;valuetype&gt;0&lt;/valuetype&gt;&#10;                &lt;/answer&gt;&#10;                &lt;answer&gt;&#10;                    &lt;guid&gt;12359039C4494A0AA351442317F9F151&lt;/guid&gt;&#10;                    &lt;answertext&gt;55 immigrants saw the counsellor in a 2 year span&lt;/answertext&gt;&#10;                    &lt;valuetype&gt;0&lt;/valuetype&gt;&#10;                &lt;/answer&gt;&#10;                &lt;answer&gt;&#10;                    &lt;guid&gt;155E8B41CF964130ADAD9380057E7E45&lt;/guid&gt;&#10;                    &lt;answertext&gt;All of the abov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Which of the following is a SMART measurement?[;crlf;]8[;]22[;]8[;]False[;]0[;][;crlf;]4[;]4[;]0[;]0[;crlf;]0[;]0[;]27 youth attended 2 sessions of youth leadership group1[;]27 youth attended 2 sessions of youth leadership group[;][;crlf;]0[;]0[;]Ten families were served in the 8 weeks of the program2[;]Ten families were served in the 8 weeks of the program[;][;crlf;]0[;]0[;]55 immigrants saw the counsellor in a 2 year span3[;]55 immigrants saw the counsellor in a 2 year span[;][;crlf;]8[;]0[;]All of the above4[;]All of the above[;]"/>
  <p:tag name="HASRESULTS" val="True"/>
  <p:tag name="LIVECHARTING" val="False"/>
  <p:tag name="AUTOOPENPOLL" val="True"/>
  <p:tag name="AUTOFORMATCHART" val="True"/>
</p:tagLst>
</file>

<file path=ppt/tags/tag109.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Lst>
</file>

<file path=ppt/tags/tag11.xml><?xml version="1.0" encoding="utf-8"?>
<p:tagLst xmlns:a="http://schemas.openxmlformats.org/drawingml/2006/main" xmlns:r="http://schemas.openxmlformats.org/officeDocument/2006/relationships" xmlns:p="http://schemas.openxmlformats.org/presentationml/2006/main">
  <p:tag name="SLIDEGUID" val="A3EEFC1A3EAC4170A897C03C58DFFEA7"/>
  <p:tag name="SLIDEID" val="A3EEFC1A3EAC4170A897C03C58DFFEA7"/>
  <p:tag name="SLIDEORDER" val="1"/>
  <p:tag name="SLIDETYPE" val="Q"/>
  <p:tag name="DEMOGRAPHIC" val="False"/>
  <p:tag name="SPEEDSCORING" val="False"/>
  <p:tag name="QUESTIONALIAS" val="What is your opinion?The voting technology helped keep me interested in the course material."/>
  <p:tag name="ANSWERSALIAS" val="True|smicln|False"/>
  <p:tag name="DELIMITERS" val="3.1"/>
  <p:tag name="RESPONSECOUNT" val="12"/>
  <p:tag name="SLICED" val="False"/>
  <p:tag name="RESPONSES" val="1;1;1;1;1;1;1;1;-;1;-;1;1;1;"/>
  <p:tag name="CHARTSTRINGSTD" val="12 0"/>
  <p:tag name="CHARTSTRINGREV" val="0 12"/>
  <p:tag name="CHARTSTRINGSTDPER" val="1 0"/>
  <p:tag name="CHARTSTRINGREVPER" val="0 1"/>
  <p:tag name="VALUEFORMAT" val="0%"/>
  <p:tag name="VALUES" val="No Value|smicln|No Value"/>
  <p:tag name="RESPONSESGATHERED" val="False"/>
  <p:tag name="TOTALRESPONSES" val="0"/>
  <p:tag name="TYPE" val="MultiChoiceSlide"/>
  <p:tag name="TPQUESTIONXML" val="﻿&lt;?xml version=&quot;1.0&quot; encoding=&quot;utf-8&quot;?&gt;&#10;&lt;questionlist&gt;&#10;    &lt;properties&gt;&#10;        &lt;guid&gt;A5CAAF3E9B744872937E286769B6F73D&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3B19D98DCFB49869A260581227F6B03&lt;/guid&gt;&#10;            &lt;repollguid&gt;481D026E4D77499CB2C8A4050FB8D5A3&lt;/repollguid&gt;&#10;            &lt;sourceid&gt;E7852B757CCD4F3C8F794769DA76CF5C&lt;/sourceid&gt;&#10;            &lt;questiontext&gt;Practice voting…What is your opinion?I am already very excited about Christma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EBA73CD47E8D48888E7918DF2FBEBCCC&lt;/guid&gt;&#10;                    &lt;answertext&gt;True&lt;/answertext&gt;&#10;                    &lt;valuetype&gt;0&lt;/valuetype&gt;&#10;                &lt;/answer&gt;&#10;                &lt;answer&gt;&#10;                    &lt;guid&gt;F299C9BB237644CA8EA1BCC03BD599C8&lt;/guid&gt;&#10;                    &lt;answertext&gt;Fals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RTICULATE_SLIDE_THUMBNAIL_REFRESH" val="1"/>
  <p:tag name="LIVECHARTING" val="False"/>
  <p:tag name="AUTOOPENPOLL" val="True"/>
  <p:tag name="AUTOFORMATCHART" val="True"/>
  <p:tag name="RESULTS" val="Practice voting…What is your opinion?I am already very excited about Christmas![;crlf;]21[;]21[;]21[;]False[;]0[;][;crlf;]1.38095238095238[;]1[;]0.485620906056456[;]0.235827664399093[;crlf;]13[;]0[;]True1[;]True[;][;crlf;]8[;]0[;]False2[;]False[;]"/>
  <p:tag name="HASRESULTS" val="True"/>
</p:tagLst>
</file>

<file path=ppt/tags/tag110.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46"/>
  <p:tag name="FONTSIZE" val="32"/>
  <p:tag name="BULLETTYPE" val="ppBulletArabicPeriod"/>
  <p:tag name="ANSWERTEXT" val="Yes as the evaluation only considers information in their proposal.&#10;No, we’ll look after those proponents who we have been happy with in the past."/>
  <p:tag name="ZEROBASED" val="False"/>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SLIDEGUID" val="3FC3ABC2367E49E4870BA7F1354B8D6A"/>
  <p:tag name="SLIDEID" val="3FC3ABC2367E49E4870BA7F1354B8D6A"/>
  <p:tag name="SLIDEORDER" val="1"/>
  <p:tag name="SLIDETYPE" val="Q"/>
  <p:tag name="DEMOGRAPHIC" val="False"/>
  <p:tag name="SPEEDSCORING" val="False"/>
  <p:tag name="DELIMITERS" val="3.1"/>
  <p:tag name="QUESTIONALIAS" val="I must answer all questions forwarded by a proponent?"/>
  <p:tag name="ANSWERSALIAS" val="True|smicln|False"/>
  <p:tag name="RESPONSECOUNT" val="14"/>
  <p:tag name="SLICED" val="False"/>
  <p:tag name="RESPONSES" val="1;2;1;-;2;2;2;2;2;1;2;1;1;1;2;"/>
  <p:tag name="CHARTSTRINGSTD" val="6 8"/>
  <p:tag name="CHARTSTRINGREV" val="8 6"/>
  <p:tag name="CHARTSTRINGSTDPER" val="0.428571428571429 0.571428571428571"/>
  <p:tag name="CHARTSTRINGREVPER" val="0.571428571428571 0.428571428571429"/>
  <p:tag name="VALUEFORMAT" val="0%"/>
  <p:tag name="VALUES" val="No Value|smicln|No Value"/>
  <p:tag name="RESPONSESGATHERED" val="False"/>
  <p:tag name="TOTALRESPONSES" val="0"/>
  <p:tag name="TYPE" val="MultiChoiceSlide"/>
  <p:tag name="HASRESULTS" val="False"/>
  <p:tag name="TPQUESTIONXML" val="﻿&lt;?xml version=&quot;1.0&quot; encoding=&quot;utf-8&quot;?&gt;&#10;&lt;questionlist&gt;&#10;    &lt;properties&gt;&#10;        &lt;guid&gt;DA2E98F64AF5419A870B26159B639CB0&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6AE867A891E4DDD90C2E566A7677205&lt;/guid&gt;&#10;            &lt;repollguid&gt;70B0AE46E66D4CAFB0D4E0757B92464C&lt;/repollguid&gt;&#10;            &lt;sourceid&gt;9524D968297B4940BC85F37A5A62B635&lt;/sourceid&gt;&#10;            &lt;questiontext&gt;CS must answer all questions forwarded by proponents, 3 days before the EOI close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129337AA9B1442239CFFD4815F89236F&lt;/guid&gt;&#10;                    &lt;answertext&gt;True &lt;/answertext&gt;&#10;                    &lt;valuetype&gt;0&lt;/valuetype&gt;&#10;                &lt;/answer&gt;&#10;                &lt;answer&gt;&#10;                    &lt;guid&gt;EC9817DDE48B49C0AD10C9083AF35DCF&lt;/guid&gt;&#10;                    &lt;answertext&gt;Fals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RTICULATE_SLIDE_THUMBNAIL_REFRESH" val="1"/>
  <p:tag name="LIVECHARTING" val="False"/>
  <p:tag name="AUTOOPENPOLL" val="True"/>
  <p:tag name="AUTOFORMATCHART" val="True"/>
</p:tagLst>
</file>

<file path=ppt/tags/tag129.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Lst>
</file>

<file path=ppt/tags/tag13.xml><?xml version="1.0" encoding="utf-8"?>
<p:tagLst xmlns:a="http://schemas.openxmlformats.org/drawingml/2006/main" xmlns:r="http://schemas.openxmlformats.org/officeDocument/2006/relationships" xmlns:p="http://schemas.openxmlformats.org/presentationml/2006/main">
  <p:tag name="OLDNUMANSWERS" val="2"/>
  <p:tag name="TEXTLENGTH" val="10"/>
  <p:tag name="FONTSIZE" val="32"/>
  <p:tag name="BULLETTYPE" val="ppBulletArabicPeriod"/>
  <p:tag name="ANSWERTEXT" val="True&#10;False"/>
  <p:tag name="ZEROBASED" val="False"/>
</p:tagLst>
</file>

<file path=ppt/tags/tag130.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 name="ZEROBASED" val="False"/>
</p:tagLst>
</file>

<file path=ppt/tags/tag131.xml><?xml version="1.0" encoding="utf-8"?>
<p:tagLst xmlns:a="http://schemas.openxmlformats.org/drawingml/2006/main" xmlns:r="http://schemas.openxmlformats.org/officeDocument/2006/relationships" xmlns:p="http://schemas.openxmlformats.org/presentationml/2006/main">
  <p:tag name="SLIDEGUID" val="0E8461D8493E4E80AF641CFA50CBB492"/>
  <p:tag name="SLIDEID" val="0E8461D8493E4E80AF641CFA50CBB492"/>
  <p:tag name="SLIDEORDER" val="1"/>
  <p:tag name="SLIDETYPE" val="Q"/>
  <p:tag name="DEMOGRAPHIC" val="False"/>
  <p:tag name="SPEEDSCORING" val="False"/>
  <p:tag name="DELIMITERS" val="3.1"/>
  <p:tag name="QUESTIONALIAS" val="My biggest risk during the Award phase is failing to capture everything in the written agreement."/>
  <p:tag name="ANSWERSALIAS" val="True|smicln|False"/>
  <p:tag name="RESPONSECOUNT" val="12"/>
  <p:tag name="SLICED" val="False"/>
  <p:tag name="RESPONSES" val="1;-;-;1;1;1;1;1;1;2;1;1;1;1;-;"/>
  <p:tag name="CHARTSTRINGSTD" val="11 1"/>
  <p:tag name="CHARTSTRINGREV" val="1 11"/>
  <p:tag name="CHARTSTRINGSTDPER" val="0.916666666666667 0.0833333333333333"/>
  <p:tag name="CHARTSTRINGREVPER" val="0.0833333333333333 0.916666666666667"/>
  <p:tag name="VALUEFORMAT" val="0%"/>
  <p:tag name="VALUES" val="No Value|smicln|No Value"/>
  <p:tag name="RESPONSESGATHERED" val="False"/>
  <p:tag name="TOTALRESPONSES" val="0"/>
  <p:tag name="TYPE" val="MultiChoiceSlide"/>
  <p:tag name="TPQUESTIONXML" val="﻿&lt;?xml version=&quot;1.0&quot; encoding=&quot;utf-8&quot;?&gt;&#10;&lt;questionlist&gt;&#10;    &lt;properties&gt;&#10;        &lt;guid&gt;C270A66A054841699FB1E55C5329C0F9&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FC5FD1D1C854839A61B9CE1C5410C45&lt;/guid&gt;&#10;            &lt;repollguid&gt;21E591AF4D4843A18114533A9B08262D&lt;/repollguid&gt;&#10;            &lt;sourceid&gt;3A4707E0BA594B6C9D32727224806460&lt;/sourceid&gt;&#10;            &lt;questiontext&gt;Discussing any risks you perceive in providing services to the government, should lessen potential risks to both partie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1D8B8EBA8403482D83FBAB6521141BD8&lt;/guid&gt;&#10;                    &lt;answertext&gt;True &lt;/answertext&gt;&#10;                    &lt;valuetype&gt;0&lt;/valuetype&gt;&#10;                &lt;/answer&gt;&#10;                &lt;answer&gt;&#10;                    &lt;guid&gt;DF78879883274D56ACC00F35B57E444A&lt;/guid&gt;&#10;                    &lt;answertext&gt;Fals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RTICULATE_SLIDE_THUMBNAIL_REFRESH" val="1"/>
  <p:tag name="LIVECHARTING" val="False"/>
  <p:tag name="AUTOOPENPOLL" val="True"/>
  <p:tag name="AUTOFORMATCHART" val="True"/>
  <p:tag name="RESULTS" val="Discussing any risks you perceive in providing services to the government, should lessen potential risks to both parties.[;crlf;]10[;]22[;]10[;]False[;]0[;][;crlf;]1.2[;]1[;]0.4[;]0.16[;crlf;]8[;]0[;]True1[;]True[;][;crlf;]2[;]0[;]False2[;]False[;]"/>
  <p:tag name="HASRESULTS" val="True"/>
</p:tagLst>
</file>

<file path=ppt/tags/tag132.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Lst>
</file>

<file path=ppt/tags/tag133.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 name="ZEROBASED" val="False"/>
</p:tagLst>
</file>

<file path=ppt/tags/tag134.xml><?xml version="1.0" encoding="utf-8"?>
<p:tagLst xmlns:a="http://schemas.openxmlformats.org/drawingml/2006/main" xmlns:r="http://schemas.openxmlformats.org/officeDocument/2006/relationships" xmlns:p="http://schemas.openxmlformats.org/presentationml/2006/main">
  <p:tag name="SLIDEGUID" val="817A677750BE401AA2A5C6F70D4CA20E"/>
  <p:tag name="SLIDEID" val="817A677750BE401AA2A5C6F70D4CA20E"/>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If you have a history with a proponent, do they have to include a detailed description of their experience?"/>
  <p:tag name="ANSWERSALIAS" val="Yes as the evaluation only considers information in their proposal.|smicln|No, we’ll look after those proponents who we have been happy with in the past."/>
  <p:tag name="RESPONSECOUNT" val="11"/>
  <p:tag name="SLICED" val="False"/>
  <p:tag name="RESPONSES" val="1;1;-;-;1;1;1;-;1;1;-;1;1;1;1;"/>
  <p:tag name="CHARTSTRINGSTD" val="11 0"/>
  <p:tag name="CHARTSTRINGREV" val="0 11"/>
  <p:tag name="CHARTSTRINGSTDPER" val="1 0"/>
  <p:tag name="CHARTSTRINGREVPER" val="0 1"/>
  <p:tag name="VALUES" val="No Value|smicln|No Value"/>
  <p:tag name="RESPONSESGATHERED" val="False"/>
  <p:tag name="TOTALRESPONSES" val="0"/>
  <p:tag name="TYPE" val="MultiChoiceSlide"/>
  <p:tag name="ARTICULATE_SLIDE_THUMBNAIL_REFRESH" val="1"/>
  <p:tag name="TPQUESTIONXML" val="﻿&lt;?xml version=&quot;1.0&quot; encoding=&quot;utf-8&quot;?&gt;&#10;&lt;questionlist&gt;&#10;    &lt;properties&gt;&#10;        &lt;guid&gt;243A07793E154AF69D6512F621A7975B&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2C4DFAA447248888F2E62A6329899CF&lt;/guid&gt;&#10;            &lt;repollguid&gt;B89767576EAA450EBCE5CE5E37E7C82D&lt;/repollguid&gt;&#10;            &lt;sourceid&gt;E0C1EAE1F5CB4EA18667CD4F99BC8821&lt;/sourceid&gt;&#10;            &lt;questiontext&gt;If you have provided the same service to the government before, do you still have to include a detailed description of your experienc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BF22068A2ADE4EDDA640FEE1C462114F&lt;/guid&gt;&#10;                    &lt;answertext&gt;Yes as each procurement evaluation only considers the information contained in this proposal on this specific process.&lt;/answertext&gt;&#10;                    &lt;valuetype&gt;0&lt;/valuetype&gt;&#10;                &lt;/answer&gt;&#10;                &lt;answer&gt;&#10;                    &lt;guid&gt;38D21ABECB594251A174D3758629A5AB&lt;/guid&gt;&#10;                    &lt;answertext&gt;No, govt will look to those service providers who they have been happy with in the pas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If you have provided the same service to the government before, do you still have to include a detailed description of your experience?[;crlf;]8[;]22[;]8[;]False[;]0[;][;crlf;]1[;]1[;]0[;]0[;crlf;]8[;]0[;]Yes as each procurement evaluation only considers the information contained in this proposal on this specific process.1[;]Yes as each procurement evaluation only considers the information contained in this proposal on this specific process.[;][;crlf;]0[;]0[;]No, govt will look to those service providers who they have been happy with in the past.2[;]No, govt will look to those service providers who they have been happy with in the past.[;]"/>
  <p:tag name="HASRESULTS" val="True"/>
</p:tagLst>
</file>

<file path=ppt/tags/tag135.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Lst>
</file>

<file path=ppt/tags/tag136.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46"/>
  <p:tag name="FONTSIZE" val="32"/>
  <p:tag name="BULLETTYPE" val="ppBulletArabicPeriod"/>
  <p:tag name="ANSWERTEXT" val="Yes as the evaluation only considers information in their proposal.&#10;No, we’ll look after those proponents who we have been happy with in the past."/>
  <p:tag name="ZEROBASED" val="False"/>
</p:tagLst>
</file>

<file path=ppt/tags/tag137.xml><?xml version="1.0" encoding="utf-8"?>
<p:tagLst xmlns:a="http://schemas.openxmlformats.org/drawingml/2006/main" xmlns:r="http://schemas.openxmlformats.org/officeDocument/2006/relationships" xmlns:p="http://schemas.openxmlformats.org/presentationml/2006/main">
  <p:tag name="SLIDEGUID" val="736536AACB224D17AFB20AFC5F8E2C01"/>
  <p:tag name="SLIDEID" val="736536AACB224D17AFB20AFC5F8E2C01"/>
  <p:tag name="SLIDEORDER" val="1"/>
  <p:tag name="SLIDETYPE" val="Q"/>
  <p:tag name="DEMOGRAPHIC" val="False"/>
  <p:tag name="SPEEDSCORING" val="False"/>
  <p:tag name="QUESTIONALIAS" val="The more specific the RFP, the more realistic the proposal and the pricing."/>
  <p:tag name="ANSWERSALIAS" val="True|smicln|False"/>
  <p:tag name="DELIMITERS" val="3.1"/>
  <p:tag name="RESPONSECOUNT" val="13"/>
  <p:tag name="SLICED" val="False"/>
  <p:tag name="RESPONSES" val="1;2;1;1;1;1;1;1;1;2;-;1;1;1;"/>
  <p:tag name="CHARTSTRINGSTD" val="11 2"/>
  <p:tag name="CHARTSTRINGREV" val="2 11"/>
  <p:tag name="CHARTSTRINGSTDPER" val="0.846153846153846 0.153846153846154"/>
  <p:tag name="CHARTSTRINGREVPER" val="0.153846153846154 0.846153846153846"/>
  <p:tag name="VALUEFORMAT" val="0%"/>
  <p:tag name="VALUES" val="No Value|smicln|No Value"/>
  <p:tag name="RESPONSESGATHERED" val="False"/>
  <p:tag name="TOTALRESPONSES" val="0"/>
  <p:tag name="TYPE" val="MultiChoiceSlide"/>
  <p:tag name="TPQUESTIONXML" val="﻿&lt;?xml version=&quot;1.0&quot; encoding=&quot;utf-8&quot;?&gt;&#10;&lt;questionlist&gt;&#10;    &lt;properties&gt;&#10;        &lt;guid&gt;5E6252ACF94740C6B44AD97C079FEF3F&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0F2E28634DB49D2838963179040E89A&lt;/guid&gt;&#10;            &lt;repollguid&gt;B67A671288064979801897E5107EF7C5&lt;/repollguid&gt;&#10;            &lt;sourceid&gt;A527CBB5563B4A42B60529A5C801E463&lt;/sourceid&gt;&#10;            &lt;questiontext&gt;Well framed proposal budgets will  result in a more accurate pricing for govt&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F02DBD951CB64217A19CB4A3B136EF85&lt;/guid&gt;&#10;                    &lt;answertext&gt;True &lt;/answertext&gt;&#10;                    &lt;valuetype&gt;0&lt;/valuetype&gt;&#10;                &lt;/answer&gt;&#10;                &lt;answer&gt;&#10;                    &lt;guid&gt;76D1C81F335F4BEB87E866E326CE8950&lt;/guid&gt;&#10;                    &lt;answertext&gt;Fals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RTICULATE_SLIDE_THUMBNAIL_REFRESH" val="1"/>
  <p:tag name="LIVECHARTING" val="False"/>
  <p:tag name="AUTOOPENPOLL" val="True"/>
  <p:tag name="AUTOFORMATCHART" val="True"/>
  <p:tag name="RESULTS" val="Well framed proposal budgets will  result in a more accurate pricing for govt[;crlf;]3[;]22[;]3[;]False[;]0[;][;crlf;]1[;]1[;]0[;]0[;crlf;]3[;]0[;]True1[;]True[;][;crlf;]0[;]0[;]False2[;]False[;]"/>
  <p:tag name="HASRESULTS" val="True"/>
</p:tagLst>
</file>

<file path=ppt/tags/tag138.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Lst>
</file>

<file path=ppt/tags/tag139.xml><?xml version="1.0" encoding="utf-8"?>
<p:tagLst xmlns:a="http://schemas.openxmlformats.org/drawingml/2006/main" xmlns:r="http://schemas.openxmlformats.org/officeDocument/2006/relationships" xmlns:p="http://schemas.openxmlformats.org/presentationml/2006/main">
  <p:tag name="OLDNUMANSWERS" val="2"/>
  <p:tag name="TEXTLENGTH" val="10"/>
  <p:tag name="FONTSIZE" val="32"/>
  <p:tag name="BULLETTYPE" val="ppBulletArabicPeriod"/>
  <p:tag name="ANSWERTEXT" val="True&#10;False"/>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SLIDEGUID" val="A3EEFC1A3EAC4170A897C03C58DFFEA7"/>
  <p:tag name="SLIDEID" val="A3EEFC1A3EAC4170A897C03C58DFFEA7"/>
  <p:tag name="SLIDEORDER" val="1"/>
  <p:tag name="SLIDETYPE" val="Q"/>
  <p:tag name="DEMOGRAPHIC" val="False"/>
  <p:tag name="SPEEDSCORING" val="False"/>
  <p:tag name="QUESTIONALIAS" val="What is your opinion?The voting technology helped keep me interested in the course material."/>
  <p:tag name="ANSWERSALIAS" val="True|smicln|False"/>
  <p:tag name="DELIMITERS" val="3.1"/>
  <p:tag name="RESPONSECOUNT" val="12"/>
  <p:tag name="SLICED" val="False"/>
  <p:tag name="RESPONSES" val="1;1;1;1;1;1;1;1;-;1;-;1;1;1;"/>
  <p:tag name="CHARTSTRINGSTD" val="12 0"/>
  <p:tag name="CHARTSTRINGREV" val="0 12"/>
  <p:tag name="CHARTSTRINGSTDPER" val="1 0"/>
  <p:tag name="CHARTSTRINGREVPER" val="0 1"/>
  <p:tag name="VALUEFORMAT" val="0%"/>
  <p:tag name="VALUES" val="No Value|smicln|No Value"/>
  <p:tag name="RESPONSESGATHERED" val="False"/>
  <p:tag name="TOTALRESPONSES" val="0"/>
  <p:tag name="TYPE" val="MultiChoiceSlide"/>
  <p:tag name="ARTICULATE_SLIDE_THUMBNAIL_REFRESH" val="1"/>
  <p:tag name="TPQUESTIONXML" val="﻿&lt;?xml version=&quot;1.0&quot; encoding=&quot;utf-8&quot;?&gt;&#10;&lt;questionlist&gt;&#10;    &lt;properties&gt;&#10;        &lt;guid&gt;A5CAAF3E9B744872937E286769B6F73D&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1862D79BA664F4E9CEBC17B6CD33177&lt;/guid&gt;&#10;            &lt;repollguid&gt;481D026E4D77499CB2C8A4050FB8D5A3&lt;/repollguid&gt;&#10;            &lt;sourceid&gt;E7852B757CCD4F3C8F794769DA76CF5C&lt;/sourceid&gt;&#10;            &lt;questiontext&gt;Practice voting…What is your opinion?The room temperature i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EBA73CD47E8D48888E7918DF2FBEBCCC&lt;/guid&gt;&#10;                    &lt;answertext&gt;Perfect for optimal learning&lt;/answertext&gt;&#10;                    &lt;valuetype&gt;0&lt;/valuetype&gt;&#10;                &lt;/answer&gt;&#10;                &lt;answer&gt;&#10;                    &lt;guid&gt;F299C9BB237644CA8EA1BCC03BD599C8&lt;/guid&gt;&#10;                    &lt;answertext&gt;Too hot&lt;/answertext&gt;&#10;                    &lt;valuetype&gt;0&lt;/valuetype&gt;&#10;                &lt;/answer&gt;&#10;                &lt;answer&gt;&#10;                    &lt;guid&gt;1B816E96387E46C192B61D7D240DC07D&lt;/guid&gt;&#10;                    &lt;answertext&gt;Too cold&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Practice voting…What is your opinion?The room temperature is…..[;crlf;]20[;]22[;]20[;]False[;]0[;][;crlf;]1.65[;]1[;]0.909670269933013[;]0.8275[;crlf;]13[;]0[;]Perfect for optimal learning1[;]Perfect for optimal learning[;][;crlf;]1[;]0[;]Too hot2[;]Too hot[;][;crlf;]6[;]0[;]Too cold3[;]Too cold[;]"/>
  <p:tag name="HASRESULTS" val="True"/>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16.xml><?xml version="1.0" encoding="utf-8"?>
<p:tagLst xmlns:a="http://schemas.openxmlformats.org/drawingml/2006/main" xmlns:r="http://schemas.openxmlformats.org/officeDocument/2006/relationships" xmlns:p="http://schemas.openxmlformats.org/presentationml/2006/main">
  <p:tag name="OLDNUMANSWERS" val="2"/>
  <p:tag name="TEXTLENGTH" val="10"/>
  <p:tag name="FONTSIZE" val="32"/>
  <p:tag name="BULLETTYPE" val="ppBulletArabicPeriod"/>
  <p:tag name="ANSWERTEXT" val="True&#10;False"/>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SLIDEGUID" val="A3EEFC1A3EAC4170A897C03C58DFFEA7"/>
  <p:tag name="SLIDEID" val="A3EEFC1A3EAC4170A897C03C58DFFEA7"/>
  <p:tag name="SLIDEORDER" val="1"/>
  <p:tag name="SLIDETYPE" val="Q"/>
  <p:tag name="DEMOGRAPHIC" val="False"/>
  <p:tag name="SPEEDSCORING" val="False"/>
  <p:tag name="QUESTIONALIAS" val="What is your opinion?The voting technology helped keep me interested in the course material."/>
  <p:tag name="ANSWERSALIAS" val="True|smicln|False"/>
  <p:tag name="DELIMITERS" val="3.1"/>
  <p:tag name="RESPONSECOUNT" val="12"/>
  <p:tag name="SLICED" val="False"/>
  <p:tag name="RESPONSES" val="1;1;1;1;1;1;1;1;-;1;-;1;1;1;"/>
  <p:tag name="CHARTSTRINGSTD" val="12 0"/>
  <p:tag name="CHARTSTRINGREV" val="0 12"/>
  <p:tag name="CHARTSTRINGSTDPER" val="1 0"/>
  <p:tag name="CHARTSTRINGREVPER" val="0 1"/>
  <p:tag name="VALUEFORMAT" val="0%"/>
  <p:tag name="VALUES" val="No Value|smicln|No Value"/>
  <p:tag name="RESPONSESGATHERED" val="False"/>
  <p:tag name="TOTALRESPONSES" val="0"/>
  <p:tag name="TYPE" val="MultiChoiceSlide"/>
  <p:tag name="ARTICULATE_SLIDE_THUMBNAIL_REFRESH" val="1"/>
  <p:tag name="TPQUESTIONXML" val="﻿&lt;?xml version=&quot;1.0&quot; encoding=&quot;utf-8&quot;?&gt;&#10;&lt;questionlist&gt;&#10;    &lt;properties&gt;&#10;        &lt;guid&gt;A5CAAF3E9B744872937E286769B6F73D&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DBAF57E17714AD79FDBCF184EF3E0BC&lt;/guid&gt;&#10;            &lt;repollguid&gt;481D026E4D77499CB2C8A4050FB8D5A3&lt;/repollguid&gt;&#10;            &lt;sourceid&gt;E7852B757CCD4F3C8F794769DA76CF5C&lt;/sourceid&gt;&#10;            &lt;questiontext&gt;Practice voting…What is your opinion?I love applying for funding through new  government processe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EBA73CD47E8D48888E7918DF2FBEBCCC&lt;/guid&gt;&#10;                    &lt;answertext&gt;True&lt;/answertext&gt;&#10;                    &lt;valuetype&gt;0&lt;/valuetype&gt;&#10;                &lt;/answer&gt;&#10;                &lt;answer&gt;&#10;                    &lt;guid&gt;F299C9BB237644CA8EA1BCC03BD599C8&lt;/guid&gt;&#10;                    &lt;answertext&gt;Fals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Practice voting…What is your opinion?I love applying for funding through new  government processes![;crlf;]18[;]22[;]18[;]False[;]0[;][;crlf;]1.83333333333333[;]2[;]0.372677996249965[;]0.138888888888889[;crlf;]3[;]0[;]True1[;]True[;][;crlf;]15[;]0[;]False2[;]False[;]"/>
  <p:tag name="HASRESULTS" val="True"/>
</p:tagLst>
</file>

<file path=ppt/tags/tag18.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19.xml><?xml version="1.0" encoding="utf-8"?>
<p:tagLst xmlns:a="http://schemas.openxmlformats.org/drawingml/2006/main" xmlns:r="http://schemas.openxmlformats.org/officeDocument/2006/relationships" xmlns:p="http://schemas.openxmlformats.org/presentationml/2006/main">
  <p:tag name="OLDNUMANSWERS" val="2"/>
  <p:tag name="TEXTLENGTH" val="10"/>
  <p:tag name="FONTSIZE" val="32"/>
  <p:tag name="BULLETTYPE" val="ppBulletArabicPeriod"/>
  <p:tag name="ANSWERTEXT" val="True&#10;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SLIDEGUID" val="75026FD09040446DA877001FA782DF3E"/>
  <p:tag name="SLIDEID" val="75026FD09040446DA877001FA782DF3E"/>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RESPONSECOUNT" val="12"/>
  <p:tag name="SLICED" val="False"/>
  <p:tag name="RESPONSES" val="1;1;1;1;1;1;1;1;1;-;-;1;1;2;"/>
  <p:tag name="CHARTSTRINGSTD" val="11 1"/>
  <p:tag name="CHARTSTRINGREV" val="1 11"/>
  <p:tag name="CHARTSTRINGSTDPER" val="0.916666666666667 0.0833333333333333"/>
  <p:tag name="CHARTSTRINGREVPER" val="0.0833333333333333 0.916666666666667"/>
  <p:tag name="VALUES" val="No Value|smicln|No Value"/>
  <p:tag name="RESPONSESGATHERED" val="False"/>
  <p:tag name="TOTALRESPONSES" val="0"/>
  <p:tag name="TYPE" val="MultiChoiceSlide"/>
  <p:tag name="ARTICULATE_SLIDE_THUMBNAIL_REFRESH" val="1"/>
  <p:tag name="TPQUESTIONXML" val="﻿&lt;?xml version=&quot;1.0&quot; encoding=&quot;utf-8&quot;?&gt;&#10;&lt;questionlist&gt;&#10;    &lt;properties&gt;&#10;        &lt;guid&gt;B7FB9505E5D949B084C8AD93F92F05A5&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F2DAEDEB4014DB3B2540CCFC85FD8A6&lt;/guid&gt;&#10;            &lt;repollguid&gt;FCB1BEDED1984B91A18BF2BC41B53997&lt;/repollguid&gt;&#10;            &lt;sourceid&gt;001EAFF6C0424A3CB3E4127CCE914648&lt;/sourceid&gt;&#10;            &lt;questiontext&gt;Which of the following are part of the objectives of this EOI (page 8 of EOI)?&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30EA70EB9D44937BC0E907F1570A626&lt;/guid&gt;&#10;                    &lt;answertext&gt;Establish approach that respects and reflects culture, language and spirituality of people served&lt;/answertext&gt;&#10;                    &lt;valuetype&gt;0&lt;/valuetype&gt;&#10;                &lt;/answer&gt;&#10;                &lt;answer&gt;&#10;                    &lt;guid&gt;72F7A9716F93416889313A8E1E6BA8EC&lt;/guid&gt;&#10;                    &lt;answertext&gt;Formalize commitment to development and embedding of output and outcome monitoring and reporting process &lt;/answertext&gt;&#10;                    &lt;valuetype&gt;0&lt;/valuetype&gt;&#10;                &lt;/answer&gt;&#10;                &lt;answer&gt;&#10;                    &lt;guid&gt;5716AA22DDD14F79AB87D849DA072265&lt;/guid&gt;&#10;                    &lt;answertext&gt;Develop collaborative and cooperative referral pathways with CI system to prevent need for CI services&lt;/answertext&gt;&#10;                    &lt;valuetype&gt;0&lt;/valuetype&gt;&#10;                &lt;/answer&gt;&#10;                &lt;answer&gt;&#10;                    &lt;guid&gt;08C1AACEE09F44BF8AB39F62825A7946&lt;/guid&gt;&#10;                    &lt;answertext&gt;All of the abov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of the following are part of the objectives of this EOI (page 8 of EOI)?[;crlf;]18[;]22[;]18[;]False[;]0[;][;crlf;]3.83333333333333[;]4[;]0.687184270936277[;]0.472222222222222[;crlf;]1[;]0[;]Establish approach that respects and reflects culture, language and spirituality of people served1[;]Establish approach that respects and reflects culture, language and spirituality of people served[;][;crlf;]0[;]0[;]Formalize commitment to development and embedding of output and outcome monitoring and reporting process 2[;]Formalize commitment to development and embedding of output and outcome monitoring and reporting process [;][;crlf;]0[;]0[;]Develop collaborative and cooperative referral pathways with CI system to prevent need for CI services3[;]Develop collaborative and cooperative referral pathways with CI system to prevent need for CI services[;][;crlf;]17[;]0[;]All of the above4[;]All of the above[;]"/>
  <p:tag name="HASRESULTS" val="True"/>
</p:tagLst>
</file>

<file path=ppt/tags/tag48.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SLIDEGUID" val="75026FD09040446DA877001FA782DF3E"/>
  <p:tag name="SLIDEID" val="75026FD09040446DA877001FA782DF3E"/>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RESPONSECOUNT" val="12"/>
  <p:tag name="SLICED" val="False"/>
  <p:tag name="RESPONSES" val="1;1;1;1;1;1;1;1;1;-;-;1;1;2;"/>
  <p:tag name="CHARTSTRINGSTD" val="11 1"/>
  <p:tag name="CHARTSTRINGREV" val="1 11"/>
  <p:tag name="CHARTSTRINGSTDPER" val="0.916666666666667 0.0833333333333333"/>
  <p:tag name="CHARTSTRINGREVPER" val="0.0833333333333333 0.916666666666667"/>
  <p:tag name="VALUES" val="No Value|smicln|No Value"/>
  <p:tag name="RESPONSESGATHERED" val="False"/>
  <p:tag name="TOTALRESPONSES" val="0"/>
  <p:tag name="TYPE" val="MultiChoiceSlide"/>
  <p:tag name="ARTICULATE_SLIDE_THUMBNAIL_REFRESH" val="1"/>
  <p:tag name="TPQUESTIONXML" val="﻿&lt;?xml version=&quot;1.0&quot; encoding=&quot;utf-8&quot;?&gt;&#10;&lt;questionlist&gt;&#10;    &lt;properties&gt;&#10;        &lt;guid&gt;B7FB9505E5D949B084C8AD93F92F05A5&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42BB8F2F032440EB57AAC589333088A&lt;/guid&gt;&#10;            &lt;repollguid&gt;FCB1BEDED1984B91A18BF2BC41B53997&lt;/repollguid&gt;&#10;            &lt;sourceid&gt;001EAFF6C0424A3CB3E4127CCE914648&lt;/sourceid&gt;&#10;            &lt;questiontext&gt;How many objectives of this EOI (page 8) are ther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30EA70EB9D44937BC0E907F1570A626&lt;/guid&gt;&#10;                    &lt;answertext&gt;FIVE&lt;/answertext&gt;&#10;                    &lt;valuetype&gt;0&lt;/valuetype&gt;&#10;                &lt;/answer&gt;&#10;                &lt;answer&gt;&#10;                    &lt;guid&gt;72F7A9716F93416889313A8E1E6BA8EC&lt;/guid&gt;&#10;                    &lt;answertext&gt;SEVEN&lt;/answertext&gt;&#10;                    &lt;valuetype&gt;0&lt;/valuetype&gt;&#10;                &lt;/answer&gt;&#10;                &lt;answer&gt;&#10;                    &lt;guid&gt;5716AA22DDD14F79AB87D849DA072265&lt;/guid&gt;&#10;                    &lt;answertext&gt;EIGHT&lt;/answertext&gt;&#10;                    &lt;valuetype&gt;0&lt;/valuetype&gt;&#10;                &lt;/answer&gt;&#10;                &lt;answer&gt;&#10;                    &lt;guid&gt;92361F4047AB4E45B689DFA32782595A&lt;/guid&gt;&#10;                    &lt;answertext&gt;NIN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How many objectives of this EOI (page 8) are there?[;crlf;]14[;]22[;]14[;]False[;]0[;][;crlf;]4[;]4[;]0[;]0[;crlf;]0[;]0[;]FIVE1[;]FIVE[;][;crlf;]0[;]0[;]SEVEN2[;]SEVEN[;][;crlf;]0[;]0[;]EIGHT3[;]EIGHT[;][;crlf;]14[;]0[;]NINE4[;]NINE[;]"/>
  <p:tag name="HASRESULTS" val="True"/>
</p:tagLst>
</file>

<file path=ppt/tags/tag51.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 name="ZEROBASED" val="False"/>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SLIDEGUID" val="75026FD09040446DA877001FA782DF3E"/>
  <p:tag name="SLIDEID" val="75026FD09040446DA877001FA782DF3E"/>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RESPONSECOUNT" val="12"/>
  <p:tag name="SLICED" val="False"/>
  <p:tag name="RESPONSES" val="1;1;1;1;1;1;1;1;1;-;-;1;1;2;"/>
  <p:tag name="CHARTSTRINGSTD" val="11 1"/>
  <p:tag name="CHARTSTRINGREV" val="1 11"/>
  <p:tag name="CHARTSTRINGSTDPER" val="0.916666666666667 0.0833333333333333"/>
  <p:tag name="CHARTSTRINGREVPER" val="0.0833333333333333 0.916666666666667"/>
  <p:tag name="VALUES" val="No Value|smicln|No Value"/>
  <p:tag name="RESPONSESGATHERED" val="False"/>
  <p:tag name="TOTALRESPONSES" val="0"/>
  <p:tag name="TYPE" val="MultiChoiceSlide"/>
  <p:tag name="ARTICULATE_SLIDE_THUMBNAIL_REFRESH" val="1"/>
  <p:tag name="TPQUESTIONXML" val="﻿&lt;?xml version=&quot;1.0&quot; encoding=&quot;utf-8&quot;?&gt;&#10;&lt;questionlist&gt;&#10;    &lt;properties&gt;&#10;        &lt;guid&gt;B7FB9505E5D949B084C8AD93F92F05A5&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4BCC18CC9594AAABDE09E01D8C228ED&lt;/guid&gt;&#10;            &lt;repollguid&gt;FCB1BEDED1984B91A18BF2BC41B53997&lt;/repollguid&gt;&#10;            &lt;sourceid&gt;001EAFF6C0424A3CB3E4127CCE914648&lt;/sourceid&gt;&#10;            &lt;questiontext&gt;Examples of inputs ar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30EA70EB9D44937BC0E907F1570A626&lt;/guid&gt;&#10;                    &lt;answertext&gt;If a region is S, M or L&lt;/answertext&gt;&#10;                    &lt;valuetype&gt;0&lt;/valuetype&gt;&#10;                &lt;/answer&gt;&#10;                &lt;answer&gt;&#10;                    &lt;guid&gt;72F7A9716F93416889313A8E1E6BA8EC&lt;/guid&gt;&#10;                    &lt;answertext&gt;How many immigrant clients are in a region&lt;/answertext&gt;&#10;                    &lt;valuetype&gt;0&lt;/valuetype&gt;&#10;                &lt;/answer&gt;&#10;                &lt;answer&gt;&#10;                    &lt;guid&gt;5716AA22DDD14F79AB87D849DA072265&lt;/guid&gt;&#10;                    &lt;answertext&gt;Estimated funding for each region&lt;/answertext&gt;&#10;                    &lt;valuetype&gt;0&lt;/valuetype&gt;&#10;                &lt;/answer&gt;&#10;                &lt;answer&gt;&#10;                    &lt;guid&gt;90C20CB3EFF845B9AF20F9A768215D95&lt;/guid&gt;&#10;                    &lt;answertext&gt;Number of 0-6 years clients in each region&lt;/answertext&gt;&#10;                    &lt;valuetype&gt;0&lt;/valuetype&gt;&#10;                &lt;/answer&gt;&#10;                &lt;answer&gt;&#10;                    &lt;guid&gt;22CFAB913C5F429FAEAC6B509FF79561&lt;/guid&gt;&#10;                    &lt;answertext&gt;All of the abov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Examples of inputs are…[;crlf;]13[;]22[;]13[;]False[;]0[;][;crlf;]4.84615384615385[;]5[;]0.532938710021193[;]0.284023668639053[;crlf;]0[;]0[;]If a region is S, M or L1[;]If a region is S, M or L[;][;crlf;]0[;]0[;]How many immigrant clients are in a region2[;]How many immigrant clients are in a region[;][;crlf;]1[;]0[;]Estimated funding for each region3[;]Estimated funding for each region[;][;crlf;]0[;]0[;]Number of 0-6 years clients in each region4[;]Number of 0-6 years clients in each region[;][;crlf;]12[;]0[;]All of the above5[;]All of the above[;]"/>
  <p:tag name="HASRESULTS" val="True"/>
</p:tagLst>
</file>

<file path=ppt/tags/tag56.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57.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 name="ZEROBASED" val="False"/>
</p:tagLst>
</file>

<file path=ppt/tags/tag58.xml><?xml version="1.0" encoding="utf-8"?>
<p:tagLst xmlns:a="http://schemas.openxmlformats.org/drawingml/2006/main" xmlns:r="http://schemas.openxmlformats.org/officeDocument/2006/relationships" xmlns:p="http://schemas.openxmlformats.org/presentationml/2006/main">
  <p:tag name="SLIDEGUID" val="75026FD09040446DA877001FA782DF3E"/>
  <p:tag name="SLIDEID" val="75026FD09040446DA877001FA782DF3E"/>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RESPONSECOUNT" val="12"/>
  <p:tag name="SLICED" val="False"/>
  <p:tag name="RESPONSES" val="1;1;1;1;1;1;1;1;1;-;-;1;1;2;"/>
  <p:tag name="CHARTSTRINGSTD" val="11 1"/>
  <p:tag name="CHARTSTRINGREV" val="1 11"/>
  <p:tag name="CHARTSTRINGSTDPER" val="0.916666666666667 0.0833333333333333"/>
  <p:tag name="CHARTSTRINGREVPER" val="0.0833333333333333 0.916666666666667"/>
  <p:tag name="VALUES" val="No Value|smicln|No Value"/>
  <p:tag name="RESPONSESGATHERED" val="False"/>
  <p:tag name="TOTALRESPONSES" val="0"/>
  <p:tag name="TYPE" val="MultiChoiceSlide"/>
  <p:tag name="ARTICULATE_SLIDE_THUMBNAIL_REFRESH" val="1"/>
  <p:tag name="LIVECHARTING" val="False"/>
  <p:tag name="AUTOOPENPOLL" val="True"/>
  <p:tag name="AUTOFORMATCHART" val="True"/>
  <p:tag name="TPQUESTIONXML" val="﻿&lt;?xml version=&quot;1.0&quot; encoding=&quot;utf-8&quot;?&gt;&#10;&lt;questionlist&gt;&#10;    &lt;properties&gt;&#10;        &lt;guid&gt;B7FB9505E5D949B084C8AD93F92F05A5&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096171170FD441CB0F8FFEAAB2934BF&lt;/guid&gt;&#10;            &lt;repollguid&gt;FCB1BEDED1984B91A18BF2BC41B53997&lt;/repollguid&gt;&#10;            &lt;sourceid&gt;001EAFF6C0424A3CB3E4127CCE914648&lt;/sourceid&gt;&#10;            &lt;questiontext&gt;My organization offers programs/services in…&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30EA70EB9D44937BC0E907F1570A626&lt;/guid&gt;&#10;                    &lt;answertext&gt;Early intervention sector&lt;/answertext&gt;&#10;                    &lt;valuetype&gt;0&lt;/valuetype&gt;&#10;                &lt;/answer&gt;&#10;                &lt;answer&gt;&#10;                    &lt;guid&gt;72F7A9716F93416889313A8E1E6BA8EC&lt;/guid&gt;&#10;                    &lt;answertext&gt;Prevention&lt;/answertext&gt;&#10;                    &lt;valuetype&gt;0&lt;/valuetype&gt;&#10;                &lt;/answer&gt;&#10;                &lt;answer&gt;&#10;                    &lt;guid&gt;5716AA22DDD14F79AB87D849DA072265&lt;/guid&gt;&#10;                    &lt;answertext&gt;Early childhood development&lt;/answertext&gt;&#10;                    &lt;valuetype&gt;0&lt;/valuetype&gt;&#10;                &lt;/answer&gt;&#10;                &lt;answer&gt;&#10;                    &lt;guid&gt;90C20CB3EFF845B9AF20F9A768215D95&lt;/guid&gt;&#10;                    &lt;answertext&gt;Community-based prevention&lt;/answertext&gt;&#10;                    &lt;valuetype&gt;0&lt;/valuetype&gt;&#10;                &lt;/answer&gt;&#10;                &lt;answer&gt;&#10;                    &lt;guid&gt;1C9DC515480A41E0BFE4B0A0E0B6D335&lt;/guid&gt;&#10;                    &lt;answertext&gt;Community capacity building services&lt;/answertext&gt;&#10;                    &lt;valuetype&gt;0&lt;/valuetype&gt;&#10;                &lt;/answer&gt;&#10;                &lt;answer&gt;&#10;                    &lt;guid&gt;273F5BFD08CD40C0B6C7C9F717E08928&lt;/guid&gt;&#10;                    &lt;answertext&gt;All of the abov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My organization offers programs/services in…[;crlf;]18[;]22[;]18[;]False[;]0[;][;crlf;]5.55555555555556[;]6[;]1.11665284679121[;]1.24691358024691[;crlf;]0[;]0[;]Early intervention sector1[;]Early intervention sector[;][;crlf;]1[;]0[;]Prevention2[;]Prevention[;][;crlf;]1[;]0[;]Early childhood development3[;]Early childhood development[;][;crlf;]0[;]0[;]Community-based prevention4[;]Community-based prevention[;][;crlf;]1[;]0[;]Community capacity building services5[;]Community capacity building services[;][;crlf;]15[;]0[;]All of the above6[;]All of the above[;]"/>
  <p:tag name="HASRESULTS" val="True"/>
</p:tagLst>
</file>

<file path=ppt/tags/tag59.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 name="ZEROBASED" val="False"/>
</p:tagLst>
</file>

<file path=ppt/tags/tag61.xml><?xml version="1.0" encoding="utf-8"?>
<p:tagLst xmlns:a="http://schemas.openxmlformats.org/drawingml/2006/main" xmlns:r="http://schemas.openxmlformats.org/officeDocument/2006/relationships" xmlns:p="http://schemas.openxmlformats.org/presentationml/2006/main">
  <p:tag name="SLIDEGUID" val="75026FD09040446DA877001FA782DF3E"/>
  <p:tag name="SLIDEID" val="75026FD09040446DA877001FA782DF3E"/>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RESPONSECOUNT" val="12"/>
  <p:tag name="SLICED" val="False"/>
  <p:tag name="RESPONSES" val="1;1;1;1;1;1;1;1;1;-;-;1;1;2;"/>
  <p:tag name="CHARTSTRINGSTD" val="11 1"/>
  <p:tag name="CHARTSTRINGREV" val="1 11"/>
  <p:tag name="CHARTSTRINGSTDPER" val="0.916666666666667 0.0833333333333333"/>
  <p:tag name="CHARTSTRINGREVPER" val="0.0833333333333333 0.916666666666667"/>
  <p:tag name="VALUES" val="No Value|smicln|No Value"/>
  <p:tag name="RESPONSESGATHERED" val="False"/>
  <p:tag name="TOTALRESPONSES" val="0"/>
  <p:tag name="TYPE" val="MultiChoiceSlide"/>
  <p:tag name="ARTICULATE_SLIDE_THUMBNAIL_REFRESH" val="1"/>
  <p:tag name="TPQUESTIONXML" val="﻿&lt;?xml version=&quot;1.0&quot; encoding=&quot;utf-8&quot;?&gt;&#10;&lt;questionlist&gt;&#10;    &lt;properties&gt;&#10;        &lt;guid&gt;B7FB9505E5D949B084C8AD93F92F05A5&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87D657970ED4A649632B43A84C9BC0E&lt;/guid&gt;&#10;            &lt;repollguid&gt;FCB1BEDED1984B91A18BF2BC41B53997&lt;/repollguid&gt;&#10;            &lt;sourceid&gt;001EAFF6C0424A3CB3E4127CCE914648&lt;/sourceid&gt;&#10;            &lt;questiontext&gt;Examples of outputs (deliverables) ar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30EA70EB9D44937BC0E907F1570A626&lt;/guid&gt;&#10;                    &lt;answertext&gt;How many clients my organization has served in a month&lt;/answertext&gt;&#10;                    &lt;valuetype&gt;0&lt;/valuetype&gt;&#10;                &lt;/answer&gt;&#10;                &lt;answer&gt;&#10;                    &lt;guid&gt;72F7A9716F93416889313A8E1E6BA8EC&lt;/guid&gt;&#10;                    &lt;answertext&gt;Dollars my organization spent on a part-time worker&lt;/answertext&gt;&#10;                    &lt;valuetype&gt;0&lt;/valuetype&gt;&#10;                &lt;/answer&gt;&#10;                &lt;answer&gt;&#10;                    &lt;guid&gt;5716AA22DDD14F79AB87D849DA072265&lt;/guid&gt;&#10;                    &lt;answertext&gt;How many sessions were offered per week&lt;/answertext&gt;&#10;                    &lt;valuetype&gt;0&lt;/valuetype&gt;&#10;                &lt;/answer&gt;&#10;                &lt;answer&gt;&#10;                    &lt;guid&gt;90C20CB3EFF845B9AF20F9A768215D95&lt;/guid&gt;&#10;                    &lt;answertext&gt;All of the abov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Examples of outputs (deliverables) are…[;crlf;]15[;]22[;]15[;]False[;]0[;][;crlf;]3.66666666666667[;]4[;]0.788810637746616[;]0.622222222222222[;crlf;]1[;]0[;]How many clients my organization has served in a month1[;]How many clients my organization has served in a month[;][;crlf;]0[;]0[;]Dollars my organization spent on a part-time worker2[;]Dollars my organization spent on a part-time worker[;][;crlf;]2[;]0[;]How many sessions were offered per week3[;]How many sessions were offered per week[;][;crlf;]12[;]0[;]All of the above4[;]All of the above[;]"/>
  <p:tag name="HASRESULTS" val="True"/>
</p:tagLst>
</file>

<file path=ppt/tags/tag62.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 name="ZEROBASED"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SLIDEGUID" val="75026FD09040446DA877001FA782DF3E"/>
  <p:tag name="SLIDEID" val="75026FD09040446DA877001FA782DF3E"/>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RESPONSECOUNT" val="12"/>
  <p:tag name="SLICED" val="False"/>
  <p:tag name="RESPONSES" val="1;1;1;1;1;1;1;1;1;-;-;1;1;2;"/>
  <p:tag name="CHARTSTRINGSTD" val="11 1"/>
  <p:tag name="CHARTSTRINGREV" val="1 11"/>
  <p:tag name="CHARTSTRINGSTDPER" val="0.916666666666667 0.0833333333333333"/>
  <p:tag name="CHARTSTRINGREVPER" val="0.0833333333333333 0.916666666666667"/>
  <p:tag name="VALUES" val="No Value|smicln|No Value"/>
  <p:tag name="RESPONSESGATHERED" val="False"/>
  <p:tag name="TOTALRESPONSES" val="0"/>
  <p:tag name="TYPE" val="MultiChoiceSlide"/>
  <p:tag name="ARTICULATE_SLIDE_THUMBNAIL_REFRESH" val="1"/>
  <p:tag name="LIVECHARTING" val="False"/>
  <p:tag name="AUTOOPENPOLL" val="True"/>
  <p:tag name="AUTOFORMATCHART" val="True"/>
  <p:tag name="TPQUESTIONXML" val="﻿&lt;?xml version=&quot;1.0&quot; encoding=&quot;utf-8&quot;?&gt;&#10;&lt;questionlist&gt;&#10;    &lt;properties&gt;&#10;        &lt;guid&gt;B7FB9505E5D949B084C8AD93F92F05A5&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94D0DD5F7704AEAA0D517432D260F43&lt;/guid&gt;&#10;            &lt;repollguid&gt;FCB1BEDED1984B91A18BF2BC41B53997&lt;/repollguid&gt;&#10;            &lt;sourceid&gt;001EAFF6C0424A3CB3E4127CCE914648&lt;/sourceid&gt;&#10;            &lt;questiontext&gt;For my proposal to qualify, I need to focus on the achieving minimum scores (3.5/6) in each relevant section&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30EA70EB9D44937BC0E907F1570A626&lt;/guid&gt;&#10;                    &lt;answertext&gt;True&lt;/answertext&gt;&#10;                    &lt;valuetype&gt;0&lt;/valuetype&gt;&#10;                &lt;/answer&gt;&#10;                &lt;answer&gt;&#10;                    &lt;guid&gt;72F7A9716F93416889313A8E1E6BA8EC&lt;/guid&gt;&#10;                    &lt;answertext&gt;False&lt;/answertext&gt;&#10;                    &lt;valuetype&gt;0&lt;/valuetype&gt;&#10;                &lt;/answer&gt;&#10;                &lt;answer&gt;&#10;                    &lt;guid&gt;5716AA22DDD14F79AB87D849DA072265&lt;/guid&gt;&#10;                    &lt;answertext&gt;Minimums don’t count because its not an RFP proposal&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For my proposal to qualify, I need to focus on the achieving minimum scores (3.5/6) in each relevant section[;crlf;]13[;]22[;]13[;]False[;]0[;][;crlf;]1.07692307692308[;]1[;]0.266469355010596[;]0.0710059171597633[;crlf;]12[;]0[;]True1[;]True[;][;crlf;]1[;]0[;]False2[;]False[;][;crlf;]0[;]0[;]Minimums don’t count because its not an RFP proposal3[;]Minimums don’t count because its not an RFP proposal[;]"/>
  <p:tag name="HASRESULTS" val="True"/>
</p:tagLst>
</file>

<file path=ppt/tags/tag88.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89.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SLIDEGUID" val="75026FD09040446DA877001FA782DF3E"/>
  <p:tag name="SLIDEID" val="75026FD09040446DA877001FA782DF3E"/>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RESPONSECOUNT" val="12"/>
  <p:tag name="SLICED" val="False"/>
  <p:tag name="RESPONSES" val="1;1;1;1;1;1;1;1;1;-;-;1;1;2;"/>
  <p:tag name="CHARTSTRINGSTD" val="11 1"/>
  <p:tag name="CHARTSTRINGREV" val="1 11"/>
  <p:tag name="CHARTSTRINGSTDPER" val="0.916666666666667 0.0833333333333333"/>
  <p:tag name="CHARTSTRINGREVPER" val="0.0833333333333333 0.916666666666667"/>
  <p:tag name="VALUES" val="No Value|smicln|No Value"/>
  <p:tag name="RESPONSESGATHERED" val="False"/>
  <p:tag name="TOTALRESPONSES" val="0"/>
  <p:tag name="TYPE" val="MultiChoiceSlide"/>
  <p:tag name="ARTICULATE_SLIDE_THUMBNAIL_REFRESH" val="1"/>
  <p:tag name="TPQUESTIONXML" val="﻿&lt;?xml version=&quot;1.0&quot; encoding=&quot;utf-8&quot;?&gt;&#10;&lt;questionlist&gt;&#10;    &lt;properties&gt;&#10;        &lt;guid&gt;B7FB9505E5D949B084C8AD93F92F05A5&lt;/guid&gt;&#10;        &lt;description /&gt;&#10;        &lt;date&gt;11/1/2015 5:36: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C2BDDB3E6E942D7B0A3358A3673BE54&lt;/guid&gt;&#10;            &lt;repollguid&gt;FCB1BEDED1984B91A18BF2BC41B53997&lt;/repollguid&gt;&#10;            &lt;sourceid&gt;001EAFF6C0424A3CB3E4127CCE914648&lt;/sourceid&gt;&#10;            &lt;questiontext&gt;Which are mandatory criteria in this EOI?&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30EA70EB9D44937BC0E907F1570A626&lt;/guid&gt;&#10;                    &lt;answertext&gt; Must be submitted Jan. 20, 2020 no later than 2:00 pm &lt;/answertext&gt;&#10;                    &lt;valuetype&gt;0&lt;/valuetype&gt;&#10;                &lt;/answer&gt;&#10;                &lt;answer&gt;&#10;                    &lt;guid&gt;72F7A9716F93416889313A8E1E6BA8EC&lt;/guid&gt;&#10;                    &lt;answertext&gt;Must be submitted in a sealed envelope and clearly marked with name of EOI and closing date&lt;/answertext&gt;&#10;                    &lt;valuetype&gt;0&lt;/valuetype&gt;&#10;                &lt;/answer&gt;&#10;                &lt;answer&gt;&#10;                    &lt;guid&gt;5716AA22DDD14F79AB87D849DA072265&lt;/guid&gt;&#10;                    &lt;answertext&gt;Must be completed cover page and signed by organization&lt;/answertext&gt;&#10;                    &lt;valuetype&gt;0&lt;/valuetype&gt;&#10;                &lt;/answer&gt;&#10;                &lt;answer&gt;&#10;                    &lt;guid&gt;90C20CB3EFF845B9AF20F9A768215D95&lt;/guid&gt;&#10;                    &lt;answertext&gt;Must have three formal letter from collaborative partners&lt;/answertext&gt;&#10;                    &lt;valuetype&gt;0&lt;/valuetype&gt;&#10;                &lt;/answer&gt;&#10;                &lt;answer&gt;&#10;                    &lt;guid&gt;9756BFCC88FA4FAAAA580FD6BC4C12DC&lt;/guid&gt;&#10;                    &lt;answertext&gt;All of the abov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are mandatory criteria in this EOI?[;crlf;]17[;]22[;]17[;]False[;]0[;][;crlf;]4.70588235294118[;]5[;]0.955769224074819[;]0.913494809688581[;crlf;]1[;]0[;] Must be submitted Jan. 20, 2020 no later than 2:00 pm 1[;] Must be submitted Jan. 20, 2020 no later than 2:00 pm [;][;crlf;]0[;]0[;]Must be submitted in a sealed envelope and clearly marked with name of EOI and closing date2[;]Must be submitted in a sealed envelope and clearly marked with name of EOI and closing date[;][;crlf;]0[;]0[;]Must be completed cover page and signed by organization3[;]Must be completed cover page and signed by organization[;][;crlf;]1[;]0[;]Must have three formal letter from collaborative partners4[;]Must have three formal letter from collaborative partners[;][;crlf;]15[;]0[;]All of the above5[;]All of the above[;]"/>
  <p:tag name="HASRESULTS" val="True"/>
</p:tagLst>
</file>

<file path=ppt/tags/tag91.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1"/>
  <p:tag name="COLORTYPE" val="SCHEME"/>
  <p:tag name="DEFINEDCOLORS" val="3,6,10,45,32,50,13,4,9,55,1"/>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92.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 name="ZEROBASED" val="False"/>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6371</Words>
  <Application>Microsoft Office PowerPoint</Application>
  <PresentationFormat>On-screen Show (4:3)</PresentationFormat>
  <Paragraphs>938</Paragraphs>
  <Slides>113</Slides>
  <Notes>40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113</vt:i4>
      </vt:variant>
    </vt:vector>
  </HeadingPairs>
  <TitlesOfParts>
    <vt:vector size="120" baseType="lpstr">
      <vt:lpstr>Arial</vt:lpstr>
      <vt:lpstr>Calibri</vt:lpstr>
      <vt:lpstr>Lucida Handwriting</vt:lpstr>
      <vt:lpstr>Tahoma</vt:lpstr>
      <vt:lpstr>Times New Roman</vt:lpstr>
      <vt:lpstr>Wingdings</vt:lpstr>
      <vt:lpstr>Office Theme</vt:lpstr>
      <vt:lpstr>Writing Great Proposals  for Government    Understanding EOI Rules &amp;  Tools for Service Providers   ALIGN MEMBERS December 17 &amp; 19, 2019  </vt:lpstr>
      <vt:lpstr>Learning Outcomes  for this Workshop</vt:lpstr>
      <vt:lpstr>Timeline for today</vt:lpstr>
      <vt:lpstr> Kara Thompson, BA, LLB </vt:lpstr>
      <vt:lpstr> Kara Thompson, BA, LLB </vt:lpstr>
      <vt:lpstr>Introductions</vt:lpstr>
      <vt:lpstr>Today its all about you! PLEASE ASK QUESTIONS</vt:lpstr>
      <vt:lpstr>Todays Purpose:  Giving you information, and getting you comfortable with preparing a proposal for the EOI</vt:lpstr>
      <vt:lpstr>AGENDA Writing Great Proposals for Government</vt:lpstr>
      <vt:lpstr>Practice voting… What is your opinion?  I am already very excited about Christmas!</vt:lpstr>
      <vt:lpstr>Practice voting… What is your opinion?  The room temperature is…..</vt:lpstr>
      <vt:lpstr>Practice voting… What is your opinion?  I love applying for funding through new  government processes!</vt:lpstr>
      <vt:lpstr>Procurement Rules </vt:lpstr>
      <vt:lpstr>Procurement Rules Why does government have to do it? </vt:lpstr>
      <vt:lpstr>Procurement Rules Why does government have to do it? FAIRNESS, OPENESS, TRANSPARENCY</vt:lpstr>
      <vt:lpstr>Trade Agreement Thresholds</vt:lpstr>
      <vt:lpstr>Procurement Policy Why does government have to do it? FAIRNESS, OPENESS, TRANSPARENCY</vt:lpstr>
      <vt:lpstr>Procurement Policy  Children’s Services  Procurement and Contract Resources</vt:lpstr>
      <vt:lpstr>Procurement Policy  Children’s Services  Procurement and Contract Resources</vt:lpstr>
      <vt:lpstr>Children’s Services  New Direction for 2020</vt:lpstr>
      <vt:lpstr>Children’s Services “Retooling” Direction</vt:lpstr>
      <vt:lpstr>Children’s Services “Retooling” Direction</vt:lpstr>
      <vt:lpstr>Children’s Services “Retooling” Direction</vt:lpstr>
      <vt:lpstr>Children’s Services “Retooling” Direction</vt:lpstr>
      <vt:lpstr>Children’s Services “Retooling” Direction</vt:lpstr>
      <vt:lpstr>Children’s Services “Retooling” Direction</vt:lpstr>
      <vt:lpstr>Children’s Services “Retooling” Direction</vt:lpstr>
      <vt:lpstr>Children’s Services “Retooling” Direction - Practice</vt:lpstr>
      <vt:lpstr>Children’s Services “Retooling” Direction</vt:lpstr>
      <vt:lpstr>Children's Services Procurement Options   </vt:lpstr>
      <vt:lpstr>Procurement Terminology  Common Procurement Tools</vt:lpstr>
      <vt:lpstr>Common Procurement Tools Expression of Interest</vt:lpstr>
      <vt:lpstr>Expression of Interest (EOI) Grant application </vt:lpstr>
      <vt:lpstr>Expression of Interest (EOI) Grant application</vt:lpstr>
      <vt:lpstr>Contracts and Grants What’s the difference?</vt:lpstr>
      <vt:lpstr>Expression of Interest (EOI) Grant application</vt:lpstr>
      <vt:lpstr>Expression of Interest (EOI) </vt:lpstr>
      <vt:lpstr>Common Procurement Tools Request for Proposal (RFP)</vt:lpstr>
      <vt:lpstr>Common Procurement Tools Request for Proposal (RFP)</vt:lpstr>
      <vt:lpstr>Which of the following are part of the objectives of this EOI (page 8 of EOI)?</vt:lpstr>
      <vt:lpstr>How many objectives of this EOI (page 8) are there?</vt:lpstr>
      <vt:lpstr>        Exercise  - New Model</vt:lpstr>
      <vt:lpstr>PowerPoint Presentation</vt:lpstr>
      <vt:lpstr>Examples of inputs are…</vt:lpstr>
      <vt:lpstr>My organization offers programs/services in…</vt:lpstr>
      <vt:lpstr>Examples of outputs (deliverables) are…</vt:lpstr>
      <vt:lpstr>PowerPoint Presentation</vt:lpstr>
      <vt:lpstr>Outputs vs. Outcomes</vt:lpstr>
      <vt:lpstr>CHILDREN’S SERVICES – BUSINESS PLAN  OUTCOMES  IN CS BUSINESS PLAN 2019-2022     KEY STRATEGIES AND  PERFORMANCE MEASURES</vt:lpstr>
      <vt:lpstr>CHILDREN’S SERVICES – BUSINESS PLAN OUTCOMES, KEY STRATEGIES AND  PERFORMANCE MEASURES</vt:lpstr>
      <vt:lpstr>CHILDREN’S SERVICES – BUSINESS PLAN OUTCOMES, KEY STRATEGIES AND  PERFORMANCE MEASURES</vt:lpstr>
      <vt:lpstr>CHILDREN’S SERVICES – BUSINESS PLAN OUTCOMES, KEY STRATEGIES AND  PERFORMANCE MEASURES</vt:lpstr>
      <vt:lpstr>        Exercise  - Outcomes</vt:lpstr>
      <vt:lpstr>Your Proposal - Emphasize Outcomes! OUTCOMES, KEY STRATEGIES AND  PERFORMANCE MEASURES</vt:lpstr>
      <vt:lpstr>Children's Services  EOI Submission Process </vt:lpstr>
      <vt:lpstr>Children's Services  EOI Submission Process</vt:lpstr>
      <vt:lpstr>Children's Services  EOI Submission Process</vt:lpstr>
      <vt:lpstr>Children's Services  EOI Submission Process</vt:lpstr>
      <vt:lpstr>Children's Services  EOI Submission Process</vt:lpstr>
      <vt:lpstr>Children's Services  New EOI Evaluation Process</vt:lpstr>
      <vt:lpstr>Children's Services  New EOI Evaluation Process</vt:lpstr>
      <vt:lpstr>Children's Services  New EOI Evaluation Process</vt:lpstr>
      <vt:lpstr>Children's Services  New EOI Evaluation Process</vt:lpstr>
      <vt:lpstr>Expression of Interest (EOI) SCORING</vt:lpstr>
      <vt:lpstr>Expression of Interest (EOI) SCORING</vt:lpstr>
      <vt:lpstr>Expression of Interest (EOI) SCORING … continued</vt:lpstr>
      <vt:lpstr>Evaluation Criteria</vt:lpstr>
      <vt:lpstr>Evaluation Criteria What’s the difference?</vt:lpstr>
      <vt:lpstr>Evaluation Criteria Mandatory and Desirable Criteria</vt:lpstr>
      <vt:lpstr>For my proposal to qualify, I need to focus on the achieving minimum scores (3.5/6) in each relevant section</vt:lpstr>
      <vt:lpstr>Which are mandatory criteria in this EOI?</vt:lpstr>
      <vt:lpstr>Evaluation Criteria Desirable Criteria</vt:lpstr>
      <vt:lpstr>Evaluation Criteria Desirable Criteria</vt:lpstr>
      <vt:lpstr>Evaluation Criteria  Responding to  Desirable Criteria</vt:lpstr>
      <vt:lpstr>Evaluation Criteria Desirable Criteria</vt:lpstr>
      <vt:lpstr>Outcome and Performance Measurement</vt:lpstr>
      <vt:lpstr>Outcome and Performance Measurement</vt:lpstr>
      <vt:lpstr>Outcome and Performance Measurement</vt:lpstr>
      <vt:lpstr>        Exercise  - Outcomes</vt:lpstr>
      <vt:lpstr>Outcome and Performance Measurement</vt:lpstr>
      <vt:lpstr>Outcome and Performance Measurement</vt:lpstr>
      <vt:lpstr>Outcome and Performance Measurement</vt:lpstr>
      <vt:lpstr>Outcome and Performance Measurement</vt:lpstr>
      <vt:lpstr>        Exercise  - Program Outcomes</vt:lpstr>
      <vt:lpstr>Outcome and Performance Measurement</vt:lpstr>
      <vt:lpstr>Outcome and Performance Measurement</vt:lpstr>
      <vt:lpstr>Which of the following is a SMART measurement?</vt:lpstr>
      <vt:lpstr>        Exercise  - Services Implementation</vt:lpstr>
      <vt:lpstr>Three Letters of  Collaborative Support</vt:lpstr>
      <vt:lpstr>NEGOTIATIONS:</vt:lpstr>
      <vt:lpstr>Children's Services  Negotiation Process</vt:lpstr>
      <vt:lpstr>Children's Services  Negotiation Process</vt:lpstr>
      <vt:lpstr>PowerPoint Presentation</vt:lpstr>
      <vt:lpstr>PowerPoint Presentation</vt:lpstr>
      <vt:lpstr>PowerPoint Presentation</vt:lpstr>
      <vt:lpstr>    Negotiating the Contract  Negotiation is a slight adjustment to the contract… should not be  major changes to services.   Make sure you capture all changes to your original proposal in writing!      </vt:lpstr>
      <vt:lpstr>        Exercise  - Identifying Risk</vt:lpstr>
      <vt:lpstr>OTHER CONSIDERATIONS:</vt:lpstr>
      <vt:lpstr>PowerPoint Presentation</vt:lpstr>
      <vt:lpstr>PowerPoint Presentation</vt:lpstr>
      <vt:lpstr>Other Service Provider Considerations</vt:lpstr>
      <vt:lpstr>Awareness of Conflict of  Interest Guidelines</vt:lpstr>
      <vt:lpstr>Debriefing Process</vt:lpstr>
      <vt:lpstr>REVIEW</vt:lpstr>
      <vt:lpstr>CS must answer all questions forwarded by proponents, 3 days before the EOI closes.</vt:lpstr>
      <vt:lpstr>Discussing any risks you perceive in providing services to the government, should lessen potential risks to both parties.</vt:lpstr>
      <vt:lpstr>If you have provided the same service to the government before, do you still have to include a detailed description of your experience?</vt:lpstr>
      <vt:lpstr>Well framed proposal budgets will  result in a more accurate  pricing for govt</vt:lpstr>
      <vt:lpstr>        Exercise  - Top Tip</vt:lpstr>
      <vt:lpstr>Now go and submit your  best proposal!</vt:lpstr>
      <vt:lpstr>Top five tips!               </vt:lpstr>
      <vt:lpstr>Top five tips! …continued…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Great Proposals  for Government    Understanding EOI Rules &amp;  Tools for Service Providers   ALIGN MEMBERS December 17 &amp; 19, 2019</dc:title>
  <dc:creator>Kara Thompson</dc:creator>
  <cp:lastModifiedBy>user</cp:lastModifiedBy>
  <cp:revision>37</cp:revision>
  <cp:lastPrinted>2019-12-19T06:01:02Z</cp:lastPrinted>
  <dcterms:created xsi:type="dcterms:W3CDTF">2019-12-18T20:43:18Z</dcterms:created>
  <dcterms:modified xsi:type="dcterms:W3CDTF">2020-12-19T06:48:27Z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805B01F5-C5B8-4A80-B5F6-0BFC1A70A70A</vt:lpwstr>
  </property>
  <property fmtid="{D5CDD505-2E9C-101B-9397-08002B2CF9AE}" pid="3" name="ArticulatePath">
    <vt:lpwstr>FINAL ALIGN.workshop.Dec.17.19</vt:lpwstr>
  </property>
</Properties>
</file>