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ags/tag1.xml" ContentType="application/vnd.openxmlformats-officedocument.presentationml.tags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2.xml" ContentType="application/vnd.openxmlformats-officedocument.presentationml.tags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tags/tag3.xml" ContentType="application/vnd.openxmlformats-officedocument.presentationml.tags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86" r:id="rId2"/>
    <p:sldId id="259" r:id="rId3"/>
    <p:sldId id="257" r:id="rId4"/>
    <p:sldId id="276" r:id="rId5"/>
    <p:sldId id="258" r:id="rId6"/>
    <p:sldId id="277" r:id="rId7"/>
    <p:sldId id="261" r:id="rId8"/>
    <p:sldId id="279" r:id="rId9"/>
    <p:sldId id="278" r:id="rId10"/>
    <p:sldId id="283" r:id="rId11"/>
    <p:sldId id="272" r:id="rId12"/>
    <p:sldId id="260" r:id="rId13"/>
    <p:sldId id="284" r:id="rId14"/>
    <p:sldId id="262" r:id="rId15"/>
    <p:sldId id="263" r:id="rId16"/>
    <p:sldId id="264" r:id="rId17"/>
    <p:sldId id="282" r:id="rId18"/>
    <p:sldId id="265" r:id="rId19"/>
    <p:sldId id="266" r:id="rId20"/>
    <p:sldId id="267" r:id="rId21"/>
    <p:sldId id="268" r:id="rId22"/>
    <p:sldId id="269" r:id="rId23"/>
    <p:sldId id="270" r:id="rId24"/>
    <p:sldId id="274" r:id="rId25"/>
    <p:sldId id="275" r:id="rId26"/>
    <p:sldId id="287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756" autoAdjust="0"/>
    <p:restoredTop sz="94660"/>
  </p:normalViewPr>
  <p:slideViewPr>
    <p:cSldViewPr>
      <p:cViewPr varScale="1">
        <p:scale>
          <a:sx n="78" d="100"/>
          <a:sy n="78" d="100"/>
        </p:scale>
        <p:origin x="1267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-2556" y="-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3984101-595D-4C27-8DE6-5D95A6FDBFF7}" type="doc">
      <dgm:prSet loTypeId="urn:microsoft.com/office/officeart/2005/8/layout/process2" loCatId="process" qsTypeId="urn:microsoft.com/office/officeart/2005/8/quickstyle/simple5" qsCatId="simple" csTypeId="urn:microsoft.com/office/officeart/2005/8/colors/accent3_2" csCatId="accent3" phldr="1"/>
      <dgm:spPr/>
    </dgm:pt>
    <dgm:pt modelId="{39C4F968-A121-4EA2-A580-E7032A8C38CB}">
      <dgm:prSet phldrT="[Text]" custT="1"/>
      <dgm:spPr/>
      <dgm:t>
        <a:bodyPr/>
        <a:lstStyle/>
        <a:p>
          <a:r>
            <a:rPr lang="en-US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Outcomes</a:t>
          </a:r>
        </a:p>
      </dgm:t>
    </dgm:pt>
    <dgm:pt modelId="{7F61969D-0460-40FC-A819-4B5FE0A08798}" type="parTrans" cxnId="{03F03387-438D-42B4-A035-186540260E25}">
      <dgm:prSet/>
      <dgm:spPr/>
      <dgm:t>
        <a:bodyPr/>
        <a:lstStyle/>
        <a:p>
          <a:endParaRPr lang="en-US"/>
        </a:p>
      </dgm:t>
    </dgm:pt>
    <dgm:pt modelId="{B491D759-3C0A-4916-85B5-C5BE15B98875}" type="sibTrans" cxnId="{03F03387-438D-42B4-A035-186540260E25}">
      <dgm:prSet/>
      <dgm:spPr>
        <a:solidFill>
          <a:srgbClr val="0000FF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CA9C62F2-DA84-4B3D-9249-B36CC3FC79CB}">
      <dgm:prSet phldrT="[Text]" custT="1"/>
      <dgm:spPr/>
      <dgm:t>
        <a:bodyPr/>
        <a:lstStyle/>
        <a:p>
          <a:r>
            <a:rPr lang="en-US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Process/ Activities</a:t>
          </a:r>
        </a:p>
      </dgm:t>
    </dgm:pt>
    <dgm:pt modelId="{ACBE613E-7029-45BD-B7C0-8AAC72362C4B}" type="parTrans" cxnId="{321F5799-CE26-46F0-AD3A-5BC2662678D6}">
      <dgm:prSet/>
      <dgm:spPr/>
      <dgm:t>
        <a:bodyPr/>
        <a:lstStyle/>
        <a:p>
          <a:endParaRPr lang="en-US"/>
        </a:p>
      </dgm:t>
    </dgm:pt>
    <dgm:pt modelId="{663D863A-643B-4114-BB60-8D76DFD2315D}" type="sibTrans" cxnId="{321F5799-CE26-46F0-AD3A-5BC2662678D6}">
      <dgm:prSet/>
      <dgm:spPr>
        <a:solidFill>
          <a:srgbClr val="0000FF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1CD1D4A4-DD3C-4472-8B30-8747A70AC9FF}">
      <dgm:prSet phldrT="[Text]" custT="1"/>
      <dgm:spPr/>
      <dgm:t>
        <a:bodyPr/>
        <a:lstStyle/>
        <a:p>
          <a:r>
            <a:rPr lang="en-US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Inputs</a:t>
          </a:r>
        </a:p>
      </dgm:t>
    </dgm:pt>
    <dgm:pt modelId="{C88C7B33-5DE6-498A-8785-CFA9151158A3}" type="parTrans" cxnId="{B5B1FD47-5EC4-4742-B64F-3E29A254B39B}">
      <dgm:prSet/>
      <dgm:spPr/>
      <dgm:t>
        <a:bodyPr/>
        <a:lstStyle/>
        <a:p>
          <a:endParaRPr lang="en-US"/>
        </a:p>
      </dgm:t>
    </dgm:pt>
    <dgm:pt modelId="{085AAC73-CA6B-4188-8F76-6FA80A469D6D}" type="sibTrans" cxnId="{B5B1FD47-5EC4-4742-B64F-3E29A254B39B}">
      <dgm:prSet/>
      <dgm:spPr/>
      <dgm:t>
        <a:bodyPr/>
        <a:lstStyle/>
        <a:p>
          <a:endParaRPr lang="en-US"/>
        </a:p>
      </dgm:t>
    </dgm:pt>
    <dgm:pt modelId="{FA717D59-2549-4826-BFC0-F4838C717F32}">
      <dgm:prSet custT="1"/>
      <dgm:spPr/>
      <dgm:t>
        <a:bodyPr/>
        <a:lstStyle/>
        <a:p>
          <a:r>
            <a:rPr lang="en-US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Outputs/</a:t>
          </a:r>
        </a:p>
        <a:p>
          <a:r>
            <a:rPr lang="en-US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Deliverables</a:t>
          </a:r>
        </a:p>
      </dgm:t>
    </dgm:pt>
    <dgm:pt modelId="{28964B86-D6CA-4131-B5F6-53DDEF927196}" type="parTrans" cxnId="{150157F4-C3D5-48C9-A752-9E1FC76D9C40}">
      <dgm:prSet/>
      <dgm:spPr/>
      <dgm:t>
        <a:bodyPr/>
        <a:lstStyle/>
        <a:p>
          <a:endParaRPr lang="en-US"/>
        </a:p>
      </dgm:t>
    </dgm:pt>
    <dgm:pt modelId="{0C56D3C1-94AD-406B-9771-9878AFA243AD}" type="sibTrans" cxnId="{150157F4-C3D5-48C9-A752-9E1FC76D9C40}">
      <dgm:prSet/>
      <dgm:spPr>
        <a:solidFill>
          <a:srgbClr val="0000FF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83A8D85F-F279-445B-B1D1-C692C1E6A4F9}" type="pres">
      <dgm:prSet presAssocID="{53984101-595D-4C27-8DE6-5D95A6FDBFF7}" presName="linearFlow" presStyleCnt="0">
        <dgm:presLayoutVars>
          <dgm:resizeHandles val="exact"/>
        </dgm:presLayoutVars>
      </dgm:prSet>
      <dgm:spPr/>
    </dgm:pt>
    <dgm:pt modelId="{1286DD09-9E1A-4F71-9C2F-FB0C5531498C}" type="pres">
      <dgm:prSet presAssocID="{39C4F968-A121-4EA2-A580-E7032A8C38CB}" presName="node" presStyleLbl="node1" presStyleIdx="0" presStyleCnt="4" custScaleX="160353">
        <dgm:presLayoutVars>
          <dgm:bulletEnabled val="1"/>
        </dgm:presLayoutVars>
      </dgm:prSet>
      <dgm:spPr/>
    </dgm:pt>
    <dgm:pt modelId="{FE1A4C76-1C49-4E00-B2C7-21BAC3CF4881}" type="pres">
      <dgm:prSet presAssocID="{B491D759-3C0A-4916-85B5-C5BE15B98875}" presName="sibTrans" presStyleLbl="sibTrans2D1" presStyleIdx="0" presStyleCnt="3" custAng="10800000" custScaleX="223347"/>
      <dgm:spPr/>
    </dgm:pt>
    <dgm:pt modelId="{396E7B33-0716-4809-AF1E-140F489D1464}" type="pres">
      <dgm:prSet presAssocID="{B491D759-3C0A-4916-85B5-C5BE15B98875}" presName="connectorText" presStyleLbl="sibTrans2D1" presStyleIdx="0" presStyleCnt="3"/>
      <dgm:spPr/>
    </dgm:pt>
    <dgm:pt modelId="{216F363B-8A2B-4083-85EE-42FD61450FB8}" type="pres">
      <dgm:prSet presAssocID="{FA717D59-2549-4826-BFC0-F4838C717F32}" presName="node" presStyleLbl="node1" presStyleIdx="1" presStyleCnt="4" custScaleX="160353">
        <dgm:presLayoutVars>
          <dgm:bulletEnabled val="1"/>
        </dgm:presLayoutVars>
      </dgm:prSet>
      <dgm:spPr/>
    </dgm:pt>
    <dgm:pt modelId="{74B1F950-2723-492E-97AA-845B69FF0297}" type="pres">
      <dgm:prSet presAssocID="{0C56D3C1-94AD-406B-9771-9878AFA243AD}" presName="sibTrans" presStyleLbl="sibTrans2D1" presStyleIdx="1" presStyleCnt="3" custFlipVert="1" custScaleX="204619" custScaleY="91757"/>
      <dgm:spPr/>
    </dgm:pt>
    <dgm:pt modelId="{88DC00B2-725E-4163-88F0-901BC5B23D81}" type="pres">
      <dgm:prSet presAssocID="{0C56D3C1-94AD-406B-9771-9878AFA243AD}" presName="connectorText" presStyleLbl="sibTrans2D1" presStyleIdx="1" presStyleCnt="3"/>
      <dgm:spPr/>
    </dgm:pt>
    <dgm:pt modelId="{81E7D8A3-89E0-4D0B-AE7D-BAD90C0FBCDC}" type="pres">
      <dgm:prSet presAssocID="{CA9C62F2-DA84-4B3D-9249-B36CC3FC79CB}" presName="node" presStyleLbl="node1" presStyleIdx="2" presStyleCnt="4" custScaleX="160353">
        <dgm:presLayoutVars>
          <dgm:bulletEnabled val="1"/>
        </dgm:presLayoutVars>
      </dgm:prSet>
      <dgm:spPr/>
    </dgm:pt>
    <dgm:pt modelId="{78CB57EB-7D4B-434D-A2DC-6B9781AED667}" type="pres">
      <dgm:prSet presAssocID="{663D863A-643B-4114-BB60-8D76DFD2315D}" presName="sibTrans" presStyleLbl="sibTrans2D1" presStyleIdx="2" presStyleCnt="3" custAng="10800000" custScaleX="223095"/>
      <dgm:spPr/>
    </dgm:pt>
    <dgm:pt modelId="{6DB41F1E-B808-4DD7-93E3-B92EF4D62148}" type="pres">
      <dgm:prSet presAssocID="{663D863A-643B-4114-BB60-8D76DFD2315D}" presName="connectorText" presStyleLbl="sibTrans2D1" presStyleIdx="2" presStyleCnt="3"/>
      <dgm:spPr/>
    </dgm:pt>
    <dgm:pt modelId="{0618FE5D-6351-4AB4-B720-053ACC0BF0A5}" type="pres">
      <dgm:prSet presAssocID="{1CD1D4A4-DD3C-4472-8B30-8747A70AC9FF}" presName="node" presStyleLbl="node1" presStyleIdx="3" presStyleCnt="4" custScaleX="167811">
        <dgm:presLayoutVars>
          <dgm:bulletEnabled val="1"/>
        </dgm:presLayoutVars>
      </dgm:prSet>
      <dgm:spPr/>
    </dgm:pt>
  </dgm:ptLst>
  <dgm:cxnLst>
    <dgm:cxn modelId="{B8B3F41A-DF90-4492-9368-D83DE8629DB2}" type="presOf" srcId="{663D863A-643B-4114-BB60-8D76DFD2315D}" destId="{6DB41F1E-B808-4DD7-93E3-B92EF4D62148}" srcOrd="1" destOrd="0" presId="urn:microsoft.com/office/officeart/2005/8/layout/process2"/>
    <dgm:cxn modelId="{B8C99A33-30DE-4549-90F4-52AFE91A3A33}" type="presOf" srcId="{53984101-595D-4C27-8DE6-5D95A6FDBFF7}" destId="{83A8D85F-F279-445B-B1D1-C692C1E6A4F9}" srcOrd="0" destOrd="0" presId="urn:microsoft.com/office/officeart/2005/8/layout/process2"/>
    <dgm:cxn modelId="{B5B1FD47-5EC4-4742-B64F-3E29A254B39B}" srcId="{53984101-595D-4C27-8DE6-5D95A6FDBFF7}" destId="{1CD1D4A4-DD3C-4472-8B30-8747A70AC9FF}" srcOrd="3" destOrd="0" parTransId="{C88C7B33-5DE6-498A-8785-CFA9151158A3}" sibTransId="{085AAC73-CA6B-4188-8F76-6FA80A469D6D}"/>
    <dgm:cxn modelId="{2C0F3869-FD41-47E3-8AE6-45B4E2961D94}" type="presOf" srcId="{0C56D3C1-94AD-406B-9771-9878AFA243AD}" destId="{88DC00B2-725E-4163-88F0-901BC5B23D81}" srcOrd="1" destOrd="0" presId="urn:microsoft.com/office/officeart/2005/8/layout/process2"/>
    <dgm:cxn modelId="{A10E8052-151C-4B96-9773-E4AAD18C4312}" type="presOf" srcId="{0C56D3C1-94AD-406B-9771-9878AFA243AD}" destId="{74B1F950-2723-492E-97AA-845B69FF0297}" srcOrd="0" destOrd="0" presId="urn:microsoft.com/office/officeart/2005/8/layout/process2"/>
    <dgm:cxn modelId="{01CD8C52-C52F-426D-B45C-25C170794237}" type="presOf" srcId="{B491D759-3C0A-4916-85B5-C5BE15B98875}" destId="{396E7B33-0716-4809-AF1E-140F489D1464}" srcOrd="1" destOrd="0" presId="urn:microsoft.com/office/officeart/2005/8/layout/process2"/>
    <dgm:cxn modelId="{03F03387-438D-42B4-A035-186540260E25}" srcId="{53984101-595D-4C27-8DE6-5D95A6FDBFF7}" destId="{39C4F968-A121-4EA2-A580-E7032A8C38CB}" srcOrd="0" destOrd="0" parTransId="{7F61969D-0460-40FC-A819-4B5FE0A08798}" sibTransId="{B491D759-3C0A-4916-85B5-C5BE15B98875}"/>
    <dgm:cxn modelId="{B2DCCF8E-F297-48C0-A7ED-13A978983FC4}" type="presOf" srcId="{39C4F968-A121-4EA2-A580-E7032A8C38CB}" destId="{1286DD09-9E1A-4F71-9C2F-FB0C5531498C}" srcOrd="0" destOrd="0" presId="urn:microsoft.com/office/officeart/2005/8/layout/process2"/>
    <dgm:cxn modelId="{321F5799-CE26-46F0-AD3A-5BC2662678D6}" srcId="{53984101-595D-4C27-8DE6-5D95A6FDBFF7}" destId="{CA9C62F2-DA84-4B3D-9249-B36CC3FC79CB}" srcOrd="2" destOrd="0" parTransId="{ACBE613E-7029-45BD-B7C0-8AAC72362C4B}" sibTransId="{663D863A-643B-4114-BB60-8D76DFD2315D}"/>
    <dgm:cxn modelId="{E4AF0FBB-9360-410A-BB29-CF416F2A9B1A}" type="presOf" srcId="{FA717D59-2549-4826-BFC0-F4838C717F32}" destId="{216F363B-8A2B-4083-85EE-42FD61450FB8}" srcOrd="0" destOrd="0" presId="urn:microsoft.com/office/officeart/2005/8/layout/process2"/>
    <dgm:cxn modelId="{C5EC7CC7-CEA5-4D22-BDC4-094F80CBEF8E}" type="presOf" srcId="{663D863A-643B-4114-BB60-8D76DFD2315D}" destId="{78CB57EB-7D4B-434D-A2DC-6B9781AED667}" srcOrd="0" destOrd="0" presId="urn:microsoft.com/office/officeart/2005/8/layout/process2"/>
    <dgm:cxn modelId="{79213CD3-D708-402A-B6D5-CC27DBE2E47F}" type="presOf" srcId="{1CD1D4A4-DD3C-4472-8B30-8747A70AC9FF}" destId="{0618FE5D-6351-4AB4-B720-053ACC0BF0A5}" srcOrd="0" destOrd="0" presId="urn:microsoft.com/office/officeart/2005/8/layout/process2"/>
    <dgm:cxn modelId="{62BBDEDE-2178-4721-89B1-597ED44D01E1}" type="presOf" srcId="{CA9C62F2-DA84-4B3D-9249-B36CC3FC79CB}" destId="{81E7D8A3-89E0-4D0B-AE7D-BAD90C0FBCDC}" srcOrd="0" destOrd="0" presId="urn:microsoft.com/office/officeart/2005/8/layout/process2"/>
    <dgm:cxn modelId="{9DBD92E0-57AE-4700-BAF9-CB67566DF754}" type="presOf" srcId="{B491D759-3C0A-4916-85B5-C5BE15B98875}" destId="{FE1A4C76-1C49-4E00-B2C7-21BAC3CF4881}" srcOrd="0" destOrd="0" presId="urn:microsoft.com/office/officeart/2005/8/layout/process2"/>
    <dgm:cxn modelId="{150157F4-C3D5-48C9-A752-9E1FC76D9C40}" srcId="{53984101-595D-4C27-8DE6-5D95A6FDBFF7}" destId="{FA717D59-2549-4826-BFC0-F4838C717F32}" srcOrd="1" destOrd="0" parTransId="{28964B86-D6CA-4131-B5F6-53DDEF927196}" sibTransId="{0C56D3C1-94AD-406B-9771-9878AFA243AD}"/>
    <dgm:cxn modelId="{AA04BDB8-9889-4A66-B029-FA1AEE3A7718}" type="presParOf" srcId="{83A8D85F-F279-445B-B1D1-C692C1E6A4F9}" destId="{1286DD09-9E1A-4F71-9C2F-FB0C5531498C}" srcOrd="0" destOrd="0" presId="urn:microsoft.com/office/officeart/2005/8/layout/process2"/>
    <dgm:cxn modelId="{F72E7D94-5A6D-45D5-BF09-CAF58AA6BB4C}" type="presParOf" srcId="{83A8D85F-F279-445B-B1D1-C692C1E6A4F9}" destId="{FE1A4C76-1C49-4E00-B2C7-21BAC3CF4881}" srcOrd="1" destOrd="0" presId="urn:microsoft.com/office/officeart/2005/8/layout/process2"/>
    <dgm:cxn modelId="{3CD64DD9-BC2B-4FA6-A21D-F5AEB48FBDE3}" type="presParOf" srcId="{FE1A4C76-1C49-4E00-B2C7-21BAC3CF4881}" destId="{396E7B33-0716-4809-AF1E-140F489D1464}" srcOrd="0" destOrd="0" presId="urn:microsoft.com/office/officeart/2005/8/layout/process2"/>
    <dgm:cxn modelId="{9D40FEF2-B916-474F-A93E-6197057128E9}" type="presParOf" srcId="{83A8D85F-F279-445B-B1D1-C692C1E6A4F9}" destId="{216F363B-8A2B-4083-85EE-42FD61450FB8}" srcOrd="2" destOrd="0" presId="urn:microsoft.com/office/officeart/2005/8/layout/process2"/>
    <dgm:cxn modelId="{9947F71B-7227-470B-8278-EBAFF8A14C48}" type="presParOf" srcId="{83A8D85F-F279-445B-B1D1-C692C1E6A4F9}" destId="{74B1F950-2723-492E-97AA-845B69FF0297}" srcOrd="3" destOrd="0" presId="urn:microsoft.com/office/officeart/2005/8/layout/process2"/>
    <dgm:cxn modelId="{29D42D43-9AF9-47FB-9B7C-3728779E7466}" type="presParOf" srcId="{74B1F950-2723-492E-97AA-845B69FF0297}" destId="{88DC00B2-725E-4163-88F0-901BC5B23D81}" srcOrd="0" destOrd="0" presId="urn:microsoft.com/office/officeart/2005/8/layout/process2"/>
    <dgm:cxn modelId="{3FC9D502-36B9-456A-A868-2104CB438171}" type="presParOf" srcId="{83A8D85F-F279-445B-B1D1-C692C1E6A4F9}" destId="{81E7D8A3-89E0-4D0B-AE7D-BAD90C0FBCDC}" srcOrd="4" destOrd="0" presId="urn:microsoft.com/office/officeart/2005/8/layout/process2"/>
    <dgm:cxn modelId="{948C8108-C3C0-46CF-AE02-8550DEBE890C}" type="presParOf" srcId="{83A8D85F-F279-445B-B1D1-C692C1E6A4F9}" destId="{78CB57EB-7D4B-434D-A2DC-6B9781AED667}" srcOrd="5" destOrd="0" presId="urn:microsoft.com/office/officeart/2005/8/layout/process2"/>
    <dgm:cxn modelId="{B8B393ED-FBB6-4912-AA77-59E641CDDC47}" type="presParOf" srcId="{78CB57EB-7D4B-434D-A2DC-6B9781AED667}" destId="{6DB41F1E-B808-4DD7-93E3-B92EF4D62148}" srcOrd="0" destOrd="0" presId="urn:microsoft.com/office/officeart/2005/8/layout/process2"/>
    <dgm:cxn modelId="{3A0E6474-DEDE-44C5-A84B-36BA066ED8BC}" type="presParOf" srcId="{83A8D85F-F279-445B-B1D1-C692C1E6A4F9}" destId="{0618FE5D-6351-4AB4-B720-053ACC0BF0A5}" srcOrd="6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CD22649-F229-4053-AC7F-A3B5439E6D26}" type="doc">
      <dgm:prSet loTypeId="urn:microsoft.com/office/officeart/2005/8/layout/lProcess3" loCatId="process" qsTypeId="urn:microsoft.com/office/officeart/2005/8/quickstyle/3d2#1" qsCatId="3D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2DA10088-0E08-4DCB-B5C8-20D53AD35C7F}">
      <dgm:prSet phldrT="[Text]"/>
      <dgm:spPr/>
      <dgm:t>
        <a:bodyPr/>
        <a:lstStyle/>
        <a:p>
          <a:r>
            <a: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Outcomes</a:t>
          </a:r>
        </a:p>
      </dgm:t>
    </dgm:pt>
    <dgm:pt modelId="{5EC257A9-6493-4B1E-A4E1-87CC4B29ED45}" type="parTrans" cxnId="{8CB7FEFD-1353-466E-AB19-A732E2AE361A}">
      <dgm:prSet/>
      <dgm:spPr/>
      <dgm:t>
        <a:bodyPr/>
        <a:lstStyle/>
        <a:p>
          <a:endParaRPr lang="en-US"/>
        </a:p>
      </dgm:t>
    </dgm:pt>
    <dgm:pt modelId="{4D7AA343-14B7-463B-86DB-1E41FA2EBD05}" type="sibTrans" cxnId="{8CB7FEFD-1353-466E-AB19-A732E2AE361A}">
      <dgm:prSet/>
      <dgm:spPr/>
      <dgm:t>
        <a:bodyPr/>
        <a:lstStyle/>
        <a:p>
          <a:endParaRPr lang="en-US"/>
        </a:p>
      </dgm:t>
    </dgm:pt>
    <dgm:pt modelId="{22624947-2C14-47C6-BCAD-E63785951024}">
      <dgm:prSet phldrT="[Text]"/>
      <dgm:spPr/>
      <dgm:t>
        <a:bodyPr/>
        <a:lstStyle/>
        <a:p>
          <a:r>
            <a:rPr lang="en-US" dirty="0">
              <a:latin typeface="Arial" pitchFamily="34" charset="0"/>
              <a:cs typeface="Arial" pitchFamily="34" charset="0"/>
            </a:rPr>
            <a:t>Impact</a:t>
          </a:r>
        </a:p>
      </dgm:t>
    </dgm:pt>
    <dgm:pt modelId="{F05E1333-91AE-4F67-84B5-1F137690A9C4}" type="parTrans" cxnId="{F0FEE1C1-E6CA-4F4A-8D8A-3EDBB336F33A}">
      <dgm:prSet/>
      <dgm:spPr/>
      <dgm:t>
        <a:bodyPr/>
        <a:lstStyle/>
        <a:p>
          <a:endParaRPr lang="en-US"/>
        </a:p>
      </dgm:t>
    </dgm:pt>
    <dgm:pt modelId="{3A9A4645-38C6-4758-B11D-5A9E277AE18C}" type="sibTrans" cxnId="{F0FEE1C1-E6CA-4F4A-8D8A-3EDBB336F33A}">
      <dgm:prSet/>
      <dgm:spPr/>
      <dgm:t>
        <a:bodyPr/>
        <a:lstStyle/>
        <a:p>
          <a:endParaRPr lang="en-US"/>
        </a:p>
      </dgm:t>
    </dgm:pt>
    <dgm:pt modelId="{E0FBA06E-6ACB-4C6D-B253-960499E4CD69}">
      <dgm:prSet phldrT="[Text]"/>
      <dgm:spPr/>
      <dgm:t>
        <a:bodyPr/>
        <a:lstStyle/>
        <a:p>
          <a:r>
            <a: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Outputs</a:t>
          </a:r>
        </a:p>
      </dgm:t>
    </dgm:pt>
    <dgm:pt modelId="{1265DD85-4E99-44C8-ABCD-03D5F604D744}" type="parTrans" cxnId="{E6E56983-4303-4E4F-B0CC-88FB5775EEE0}">
      <dgm:prSet/>
      <dgm:spPr/>
      <dgm:t>
        <a:bodyPr/>
        <a:lstStyle/>
        <a:p>
          <a:endParaRPr lang="en-US"/>
        </a:p>
      </dgm:t>
    </dgm:pt>
    <dgm:pt modelId="{2925B1B2-1E16-4ACA-B4CF-C17B05F9F635}" type="sibTrans" cxnId="{E6E56983-4303-4E4F-B0CC-88FB5775EEE0}">
      <dgm:prSet/>
      <dgm:spPr/>
      <dgm:t>
        <a:bodyPr/>
        <a:lstStyle/>
        <a:p>
          <a:endParaRPr lang="en-US"/>
        </a:p>
      </dgm:t>
    </dgm:pt>
    <dgm:pt modelId="{DF652D45-485F-4592-9486-787FCDF0FDE0}">
      <dgm:prSet phldrT="[Text]"/>
      <dgm:spPr/>
      <dgm:t>
        <a:bodyPr/>
        <a:lstStyle/>
        <a:p>
          <a:r>
            <a:rPr lang="en-US" dirty="0">
              <a:latin typeface="Arial" pitchFamily="34" charset="0"/>
              <a:cs typeface="Arial" pitchFamily="34" charset="0"/>
            </a:rPr>
            <a:t>Quality &amp; Quantity of Deliverables</a:t>
          </a:r>
        </a:p>
      </dgm:t>
    </dgm:pt>
    <dgm:pt modelId="{38352626-D5EB-4F2C-9A74-A86E29C06388}" type="parTrans" cxnId="{703767D5-B71D-44EF-93EA-E0ECE97C4264}">
      <dgm:prSet/>
      <dgm:spPr/>
      <dgm:t>
        <a:bodyPr/>
        <a:lstStyle/>
        <a:p>
          <a:endParaRPr lang="en-US"/>
        </a:p>
      </dgm:t>
    </dgm:pt>
    <dgm:pt modelId="{911280DB-C151-49F5-B632-C2287D6ECDDF}" type="sibTrans" cxnId="{703767D5-B71D-44EF-93EA-E0ECE97C4264}">
      <dgm:prSet/>
      <dgm:spPr/>
      <dgm:t>
        <a:bodyPr/>
        <a:lstStyle/>
        <a:p>
          <a:endParaRPr lang="en-US"/>
        </a:p>
      </dgm:t>
    </dgm:pt>
    <dgm:pt modelId="{D91B676D-F720-4A1D-BF42-51E385B4AE42}" type="pres">
      <dgm:prSet presAssocID="{FCD22649-F229-4053-AC7F-A3B5439E6D26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05012D0E-65D0-4378-BD74-85555DDAF747}" type="pres">
      <dgm:prSet presAssocID="{2DA10088-0E08-4DCB-B5C8-20D53AD35C7F}" presName="horFlow" presStyleCnt="0"/>
      <dgm:spPr/>
    </dgm:pt>
    <dgm:pt modelId="{294B7F0B-2328-4EB4-AB9B-04CCA7812B0C}" type="pres">
      <dgm:prSet presAssocID="{2DA10088-0E08-4DCB-B5C8-20D53AD35C7F}" presName="bigChev" presStyleLbl="node1" presStyleIdx="0" presStyleCnt="2"/>
      <dgm:spPr/>
    </dgm:pt>
    <dgm:pt modelId="{E8F37A68-A6CB-45E8-9D99-3D904A266785}" type="pres">
      <dgm:prSet presAssocID="{F05E1333-91AE-4F67-84B5-1F137690A9C4}" presName="parTrans" presStyleCnt="0"/>
      <dgm:spPr/>
    </dgm:pt>
    <dgm:pt modelId="{A7D67CB8-1D0C-43AA-B9E4-EDC171BD674B}" type="pres">
      <dgm:prSet presAssocID="{22624947-2C14-47C6-BCAD-E63785951024}" presName="node" presStyleLbl="alignAccFollowNode1" presStyleIdx="0" presStyleCnt="2">
        <dgm:presLayoutVars>
          <dgm:bulletEnabled val="1"/>
        </dgm:presLayoutVars>
      </dgm:prSet>
      <dgm:spPr/>
    </dgm:pt>
    <dgm:pt modelId="{DB1220DC-8BEC-491D-9FFB-96B83AB21C45}" type="pres">
      <dgm:prSet presAssocID="{2DA10088-0E08-4DCB-B5C8-20D53AD35C7F}" presName="vSp" presStyleCnt="0"/>
      <dgm:spPr/>
    </dgm:pt>
    <dgm:pt modelId="{7E92CC23-2815-40F0-BF30-AAA7C2C4176E}" type="pres">
      <dgm:prSet presAssocID="{E0FBA06E-6ACB-4C6D-B253-960499E4CD69}" presName="horFlow" presStyleCnt="0"/>
      <dgm:spPr/>
    </dgm:pt>
    <dgm:pt modelId="{92E04039-69DA-4099-9234-126806600EA7}" type="pres">
      <dgm:prSet presAssocID="{E0FBA06E-6ACB-4C6D-B253-960499E4CD69}" presName="bigChev" presStyleLbl="node1" presStyleIdx="1" presStyleCnt="2"/>
      <dgm:spPr/>
    </dgm:pt>
    <dgm:pt modelId="{8ADAEBF7-B70C-4D8E-86B0-B965D9A4A516}" type="pres">
      <dgm:prSet presAssocID="{38352626-D5EB-4F2C-9A74-A86E29C06388}" presName="parTrans" presStyleCnt="0"/>
      <dgm:spPr/>
    </dgm:pt>
    <dgm:pt modelId="{24FA3E8A-EB1F-4DA4-B017-97C51FDD8068}" type="pres">
      <dgm:prSet presAssocID="{DF652D45-485F-4592-9486-787FCDF0FDE0}" presName="node" presStyleLbl="alignAccFollowNode1" presStyleIdx="1" presStyleCnt="2">
        <dgm:presLayoutVars>
          <dgm:bulletEnabled val="1"/>
        </dgm:presLayoutVars>
      </dgm:prSet>
      <dgm:spPr/>
    </dgm:pt>
  </dgm:ptLst>
  <dgm:cxnLst>
    <dgm:cxn modelId="{C672AF66-367C-4858-AD85-3B1895386A67}" type="presOf" srcId="{DF652D45-485F-4592-9486-787FCDF0FDE0}" destId="{24FA3E8A-EB1F-4DA4-B017-97C51FDD8068}" srcOrd="0" destOrd="0" presId="urn:microsoft.com/office/officeart/2005/8/layout/lProcess3"/>
    <dgm:cxn modelId="{8428C34D-ABB4-4FF1-9784-B1715FEC6EED}" type="presOf" srcId="{22624947-2C14-47C6-BCAD-E63785951024}" destId="{A7D67CB8-1D0C-43AA-B9E4-EDC171BD674B}" srcOrd="0" destOrd="0" presId="urn:microsoft.com/office/officeart/2005/8/layout/lProcess3"/>
    <dgm:cxn modelId="{E6E56983-4303-4E4F-B0CC-88FB5775EEE0}" srcId="{FCD22649-F229-4053-AC7F-A3B5439E6D26}" destId="{E0FBA06E-6ACB-4C6D-B253-960499E4CD69}" srcOrd="1" destOrd="0" parTransId="{1265DD85-4E99-44C8-ABCD-03D5F604D744}" sibTransId="{2925B1B2-1E16-4ACA-B4CF-C17B05F9F635}"/>
    <dgm:cxn modelId="{C7890397-9A41-40D8-8B58-771DDE8F32B2}" type="presOf" srcId="{2DA10088-0E08-4DCB-B5C8-20D53AD35C7F}" destId="{294B7F0B-2328-4EB4-AB9B-04CCA7812B0C}" srcOrd="0" destOrd="0" presId="urn:microsoft.com/office/officeart/2005/8/layout/lProcess3"/>
    <dgm:cxn modelId="{D38110C0-81B1-438F-9041-2E64B10C398E}" type="presOf" srcId="{E0FBA06E-6ACB-4C6D-B253-960499E4CD69}" destId="{92E04039-69DA-4099-9234-126806600EA7}" srcOrd="0" destOrd="0" presId="urn:microsoft.com/office/officeart/2005/8/layout/lProcess3"/>
    <dgm:cxn modelId="{F0FEE1C1-E6CA-4F4A-8D8A-3EDBB336F33A}" srcId="{2DA10088-0E08-4DCB-B5C8-20D53AD35C7F}" destId="{22624947-2C14-47C6-BCAD-E63785951024}" srcOrd="0" destOrd="0" parTransId="{F05E1333-91AE-4F67-84B5-1F137690A9C4}" sibTransId="{3A9A4645-38C6-4758-B11D-5A9E277AE18C}"/>
    <dgm:cxn modelId="{703767D5-B71D-44EF-93EA-E0ECE97C4264}" srcId="{E0FBA06E-6ACB-4C6D-B253-960499E4CD69}" destId="{DF652D45-485F-4592-9486-787FCDF0FDE0}" srcOrd="0" destOrd="0" parTransId="{38352626-D5EB-4F2C-9A74-A86E29C06388}" sibTransId="{911280DB-C151-49F5-B632-C2287D6ECDDF}"/>
    <dgm:cxn modelId="{4FC05CED-F0B6-46C7-B91A-C2908E52BF2A}" type="presOf" srcId="{FCD22649-F229-4053-AC7F-A3B5439E6D26}" destId="{D91B676D-F720-4A1D-BF42-51E385B4AE42}" srcOrd="0" destOrd="0" presId="urn:microsoft.com/office/officeart/2005/8/layout/lProcess3"/>
    <dgm:cxn modelId="{8CB7FEFD-1353-466E-AB19-A732E2AE361A}" srcId="{FCD22649-F229-4053-AC7F-A3B5439E6D26}" destId="{2DA10088-0E08-4DCB-B5C8-20D53AD35C7F}" srcOrd="0" destOrd="0" parTransId="{5EC257A9-6493-4B1E-A4E1-87CC4B29ED45}" sibTransId="{4D7AA343-14B7-463B-86DB-1E41FA2EBD05}"/>
    <dgm:cxn modelId="{A7891916-BEC4-4684-B523-FAD95D8E2698}" type="presParOf" srcId="{D91B676D-F720-4A1D-BF42-51E385B4AE42}" destId="{05012D0E-65D0-4378-BD74-85555DDAF747}" srcOrd="0" destOrd="0" presId="urn:microsoft.com/office/officeart/2005/8/layout/lProcess3"/>
    <dgm:cxn modelId="{92F6EC39-5942-4C39-88DC-909C66AF893F}" type="presParOf" srcId="{05012D0E-65D0-4378-BD74-85555DDAF747}" destId="{294B7F0B-2328-4EB4-AB9B-04CCA7812B0C}" srcOrd="0" destOrd="0" presId="urn:microsoft.com/office/officeart/2005/8/layout/lProcess3"/>
    <dgm:cxn modelId="{5C12A6DB-CC33-4689-BB7E-D7040270980C}" type="presParOf" srcId="{05012D0E-65D0-4378-BD74-85555DDAF747}" destId="{E8F37A68-A6CB-45E8-9D99-3D904A266785}" srcOrd="1" destOrd="0" presId="urn:microsoft.com/office/officeart/2005/8/layout/lProcess3"/>
    <dgm:cxn modelId="{FD27B790-36B3-4709-8C4B-3BB86A7BD807}" type="presParOf" srcId="{05012D0E-65D0-4378-BD74-85555DDAF747}" destId="{A7D67CB8-1D0C-43AA-B9E4-EDC171BD674B}" srcOrd="2" destOrd="0" presId="urn:microsoft.com/office/officeart/2005/8/layout/lProcess3"/>
    <dgm:cxn modelId="{47596829-85E0-4E80-811E-F95746448036}" type="presParOf" srcId="{D91B676D-F720-4A1D-BF42-51E385B4AE42}" destId="{DB1220DC-8BEC-491D-9FFB-96B83AB21C45}" srcOrd="1" destOrd="0" presId="urn:microsoft.com/office/officeart/2005/8/layout/lProcess3"/>
    <dgm:cxn modelId="{F16A7804-F8B1-4A6E-A970-9EC5F0CCFF73}" type="presParOf" srcId="{D91B676D-F720-4A1D-BF42-51E385B4AE42}" destId="{7E92CC23-2815-40F0-BF30-AAA7C2C4176E}" srcOrd="2" destOrd="0" presId="urn:microsoft.com/office/officeart/2005/8/layout/lProcess3"/>
    <dgm:cxn modelId="{C0C076EF-F6E2-4F15-A35C-672E12C7A7A8}" type="presParOf" srcId="{7E92CC23-2815-40F0-BF30-AAA7C2C4176E}" destId="{92E04039-69DA-4099-9234-126806600EA7}" srcOrd="0" destOrd="0" presId="urn:microsoft.com/office/officeart/2005/8/layout/lProcess3"/>
    <dgm:cxn modelId="{2D75C16C-0094-4228-B045-A424D24CD497}" type="presParOf" srcId="{7E92CC23-2815-40F0-BF30-AAA7C2C4176E}" destId="{8ADAEBF7-B70C-4D8E-86B0-B965D9A4A516}" srcOrd="1" destOrd="0" presId="urn:microsoft.com/office/officeart/2005/8/layout/lProcess3"/>
    <dgm:cxn modelId="{BBA3A9EC-D7B3-48FB-BFCD-58EA8C98D618}" type="presParOf" srcId="{7E92CC23-2815-40F0-BF30-AAA7C2C4176E}" destId="{24FA3E8A-EB1F-4DA4-B017-97C51FDD8068}" srcOrd="2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86DD09-9E1A-4F71-9C2F-FB0C5531498C}">
      <dsp:nvSpPr>
        <dsp:cNvPr id="0" name=""/>
        <dsp:cNvSpPr/>
      </dsp:nvSpPr>
      <dsp:spPr>
        <a:xfrm>
          <a:off x="395743" y="5875"/>
          <a:ext cx="3856713" cy="109237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Outcomes</a:t>
          </a:r>
        </a:p>
      </dsp:txBody>
      <dsp:txXfrm>
        <a:off x="427737" y="37869"/>
        <a:ext cx="3792725" cy="1028384"/>
      </dsp:txXfrm>
    </dsp:sp>
    <dsp:sp modelId="{FE1A4C76-1C49-4E00-B2C7-21BAC3CF4881}">
      <dsp:nvSpPr>
        <dsp:cNvPr id="0" name=""/>
        <dsp:cNvSpPr/>
      </dsp:nvSpPr>
      <dsp:spPr>
        <a:xfrm rot="16200000">
          <a:off x="1866641" y="1125557"/>
          <a:ext cx="914917" cy="491567"/>
        </a:xfrm>
        <a:prstGeom prst="rightArrow">
          <a:avLst>
            <a:gd name="adj1" fmla="val 60000"/>
            <a:gd name="adj2" fmla="val 50000"/>
          </a:avLst>
        </a:prstGeom>
        <a:solidFill>
          <a:srgbClr val="0000FF"/>
        </a:solidFill>
        <a:ln>
          <a:solidFill>
            <a:schemeClr val="tx1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500" kern="1200"/>
        </a:p>
      </dsp:txBody>
      <dsp:txXfrm rot="-5400000">
        <a:off x="2176629" y="1061352"/>
        <a:ext cx="294941" cy="767447"/>
      </dsp:txXfrm>
    </dsp:sp>
    <dsp:sp modelId="{216F363B-8A2B-4083-85EE-42FD61450FB8}">
      <dsp:nvSpPr>
        <dsp:cNvPr id="0" name=""/>
        <dsp:cNvSpPr/>
      </dsp:nvSpPr>
      <dsp:spPr>
        <a:xfrm>
          <a:off x="395743" y="1644434"/>
          <a:ext cx="3856713" cy="109237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Outputs/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Deliverables</a:t>
          </a:r>
        </a:p>
      </dsp:txBody>
      <dsp:txXfrm>
        <a:off x="427737" y="1676428"/>
        <a:ext cx="3792725" cy="1028384"/>
      </dsp:txXfrm>
    </dsp:sp>
    <dsp:sp modelId="{74B1F950-2723-492E-97AA-845B69FF0297}">
      <dsp:nvSpPr>
        <dsp:cNvPr id="0" name=""/>
        <dsp:cNvSpPr/>
      </dsp:nvSpPr>
      <dsp:spPr>
        <a:xfrm rot="16200000" flipV="1">
          <a:off x="1904999" y="2784376"/>
          <a:ext cx="838200" cy="451047"/>
        </a:xfrm>
        <a:prstGeom prst="rightArrow">
          <a:avLst>
            <a:gd name="adj1" fmla="val 60000"/>
            <a:gd name="adj2" fmla="val 50000"/>
          </a:avLst>
        </a:prstGeom>
        <a:solidFill>
          <a:srgbClr val="0000FF"/>
        </a:solidFill>
        <a:ln>
          <a:solidFill>
            <a:schemeClr val="tx1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0" kern="1200"/>
        </a:p>
      </dsp:txBody>
      <dsp:txXfrm rot="-5400000">
        <a:off x="2188784" y="2726114"/>
        <a:ext cx="270629" cy="702886"/>
      </dsp:txXfrm>
    </dsp:sp>
    <dsp:sp modelId="{81E7D8A3-89E0-4D0B-AE7D-BAD90C0FBCDC}">
      <dsp:nvSpPr>
        <dsp:cNvPr id="0" name=""/>
        <dsp:cNvSpPr/>
      </dsp:nvSpPr>
      <dsp:spPr>
        <a:xfrm>
          <a:off x="395743" y="3282993"/>
          <a:ext cx="3856713" cy="109237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Process/ Activities</a:t>
          </a:r>
        </a:p>
      </dsp:txBody>
      <dsp:txXfrm>
        <a:off x="427737" y="3314987"/>
        <a:ext cx="3792725" cy="1028384"/>
      </dsp:txXfrm>
    </dsp:sp>
    <dsp:sp modelId="{78CB57EB-7D4B-434D-A2DC-6B9781AED667}">
      <dsp:nvSpPr>
        <dsp:cNvPr id="0" name=""/>
        <dsp:cNvSpPr/>
      </dsp:nvSpPr>
      <dsp:spPr>
        <a:xfrm rot="16200000">
          <a:off x="1867157" y="4402674"/>
          <a:ext cx="913885" cy="491567"/>
        </a:xfrm>
        <a:prstGeom prst="rightArrow">
          <a:avLst>
            <a:gd name="adj1" fmla="val 60000"/>
            <a:gd name="adj2" fmla="val 50000"/>
          </a:avLst>
        </a:prstGeom>
        <a:solidFill>
          <a:srgbClr val="0000FF"/>
        </a:solidFill>
        <a:ln>
          <a:solidFill>
            <a:schemeClr val="tx1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400" kern="1200"/>
        </a:p>
      </dsp:txBody>
      <dsp:txXfrm rot="-5400000">
        <a:off x="2176629" y="4338985"/>
        <a:ext cx="294941" cy="766415"/>
      </dsp:txXfrm>
    </dsp:sp>
    <dsp:sp modelId="{0618FE5D-6351-4AB4-B720-053ACC0BF0A5}">
      <dsp:nvSpPr>
        <dsp:cNvPr id="0" name=""/>
        <dsp:cNvSpPr/>
      </dsp:nvSpPr>
      <dsp:spPr>
        <a:xfrm>
          <a:off x="306055" y="4921551"/>
          <a:ext cx="4036088" cy="109237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Inputs</a:t>
          </a:r>
        </a:p>
      </dsp:txBody>
      <dsp:txXfrm>
        <a:off x="338049" y="4953545"/>
        <a:ext cx="3972100" cy="102838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4B7F0B-2328-4EB4-AB9B-04CCA7812B0C}">
      <dsp:nvSpPr>
        <dsp:cNvPr id="0" name=""/>
        <dsp:cNvSpPr/>
      </dsp:nvSpPr>
      <dsp:spPr>
        <a:xfrm>
          <a:off x="423735" y="1587"/>
          <a:ext cx="4476898" cy="1790759"/>
        </a:xfrm>
        <a:prstGeom prst="chevr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28575" rIns="0" bIns="28575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0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Outcomes</a:t>
          </a:r>
        </a:p>
      </dsp:txBody>
      <dsp:txXfrm>
        <a:off x="1319115" y="1587"/>
        <a:ext cx="2686139" cy="1790759"/>
      </dsp:txXfrm>
    </dsp:sp>
    <dsp:sp modelId="{A7D67CB8-1D0C-43AA-B9E4-EDC171BD674B}">
      <dsp:nvSpPr>
        <dsp:cNvPr id="0" name=""/>
        <dsp:cNvSpPr/>
      </dsp:nvSpPr>
      <dsp:spPr>
        <a:xfrm>
          <a:off x="4318637" y="153801"/>
          <a:ext cx="3715826" cy="1486330"/>
        </a:xfrm>
        <a:prstGeom prst="chevron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9370" tIns="19685" rIns="0" bIns="1968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>
              <a:latin typeface="Arial" pitchFamily="34" charset="0"/>
              <a:cs typeface="Arial" pitchFamily="34" charset="0"/>
            </a:rPr>
            <a:t>Impact</a:t>
          </a:r>
        </a:p>
      </dsp:txBody>
      <dsp:txXfrm>
        <a:off x="5061802" y="153801"/>
        <a:ext cx="2229496" cy="1486330"/>
      </dsp:txXfrm>
    </dsp:sp>
    <dsp:sp modelId="{92E04039-69DA-4099-9234-126806600EA7}">
      <dsp:nvSpPr>
        <dsp:cNvPr id="0" name=""/>
        <dsp:cNvSpPr/>
      </dsp:nvSpPr>
      <dsp:spPr>
        <a:xfrm>
          <a:off x="423735" y="2043053"/>
          <a:ext cx="4476898" cy="1790759"/>
        </a:xfrm>
        <a:prstGeom prst="chevr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28575" rIns="0" bIns="28575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0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Outputs</a:t>
          </a:r>
        </a:p>
      </dsp:txBody>
      <dsp:txXfrm>
        <a:off x="1319115" y="2043053"/>
        <a:ext cx="2686139" cy="1790759"/>
      </dsp:txXfrm>
    </dsp:sp>
    <dsp:sp modelId="{24FA3E8A-EB1F-4DA4-B017-97C51FDD8068}">
      <dsp:nvSpPr>
        <dsp:cNvPr id="0" name=""/>
        <dsp:cNvSpPr/>
      </dsp:nvSpPr>
      <dsp:spPr>
        <a:xfrm>
          <a:off x="4318637" y="2195267"/>
          <a:ext cx="3715826" cy="1486330"/>
        </a:xfrm>
        <a:prstGeom prst="chevron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9370" tIns="19685" rIns="0" bIns="1968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>
              <a:latin typeface="Arial" pitchFamily="34" charset="0"/>
              <a:cs typeface="Arial" pitchFamily="34" charset="0"/>
            </a:rPr>
            <a:t>Quality &amp; Quantity of Deliverables</a:t>
          </a:r>
        </a:p>
      </dsp:txBody>
      <dsp:txXfrm>
        <a:off x="5061802" y="2195267"/>
        <a:ext cx="2229496" cy="14863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#1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BCF6D2-043C-4F7C-A977-67D341B0025E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1401A5-383A-4251-A0AA-2A025735CF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2082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1D2EC3-347D-43B2-9663-50C201EDE10F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0E76F9-8772-4761-8925-4B7950E1A3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3645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E76F9-8772-4761-8925-4B7950E1A39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8766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Focus will</a:t>
            </a:r>
            <a:r>
              <a:rPr lang="en-US" baseline="0" dirty="0"/>
              <a:t> be on RFPs</a:t>
            </a:r>
          </a:p>
          <a:p>
            <a:r>
              <a:rPr lang="en-US" baseline="0" dirty="0"/>
              <a:t>Emphasize the nomenclature is not universal…don’t assume based on the title…read closer to determine intent of the procurement</a:t>
            </a:r>
          </a:p>
          <a:p>
            <a:r>
              <a:rPr lang="en-US" dirty="0"/>
              <a:t>Describe the intent of each tool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E76F9-8772-4761-8925-4B7950E1A39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7945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E76F9-8772-4761-8925-4B7950E1A39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7288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Can be an intimating</a:t>
            </a:r>
            <a:r>
              <a:rPr lang="en-US" baseline="0" dirty="0"/>
              <a:t> document due to its size and some of its legalistic language. Will go from simplest to most challenging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E76F9-8772-4761-8925-4B7950E1A39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1041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5487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4721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E76F9-8772-4761-8925-4B7950E1A39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1041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E76F9-8772-4761-8925-4B7950E1A39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1041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</p:spTree>
    <p:extLst>
      <p:ext uri="{BB962C8B-B14F-4D97-AF65-F5344CB8AC3E}">
        <p14:creationId xmlns:p14="http://schemas.microsoft.com/office/powerpoint/2010/main" val="35977703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6C6DD-6246-4C92-B559-32E8F98601AE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EB611-E2E0-40C5-A926-7F482A5E02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166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6C6DD-6246-4C92-B559-32E8F98601AE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EB611-E2E0-40C5-A926-7F482A5E02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03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6C6DD-6246-4C92-B559-32E8F98601AE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EB611-E2E0-40C5-A926-7F482A5E02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114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6C6DD-6246-4C92-B559-32E8F98601AE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EB611-E2E0-40C5-A926-7F482A5E02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401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6C6DD-6246-4C92-B559-32E8F98601AE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EB611-E2E0-40C5-A926-7F482A5E02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000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6C6DD-6246-4C92-B559-32E8F98601AE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EB611-E2E0-40C5-A926-7F482A5E02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683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6C6DD-6246-4C92-B559-32E8F98601AE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EB611-E2E0-40C5-A926-7F482A5E02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184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6C6DD-6246-4C92-B559-32E8F98601AE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EB611-E2E0-40C5-A926-7F482A5E02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433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6C6DD-6246-4C92-B559-32E8F98601AE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EB611-E2E0-40C5-A926-7F482A5E02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560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6C6DD-6246-4C92-B559-32E8F98601AE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EB611-E2E0-40C5-A926-7F482A5E02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932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6C6DD-6246-4C92-B559-32E8F98601AE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EB611-E2E0-40C5-A926-7F482A5E02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226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56C6DD-6246-4C92-B559-32E8F98601AE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3EB611-E2E0-40C5-A926-7F482A5E02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NUL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notesSlide" Target="../notesSlides/notesSlide5.xml"/><Relationship Id="rId7" Type="http://schemas.openxmlformats.org/officeDocument/2006/relationships/diagramQuickStyle" Target="../diagrams/quickStyl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NULL"/><Relationship Id="rId9" Type="http://schemas.microsoft.com/office/2007/relationships/diagramDrawing" Target="../diagrams/drawing1.xml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notesSlide" Target="../notesSlides/notesSlide6.xml"/><Relationship Id="rId7" Type="http://schemas.openxmlformats.org/officeDocument/2006/relationships/diagramColors" Target="../diagrams/colors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819400"/>
            <a:ext cx="8305800" cy="1470025"/>
          </a:xfrm>
        </p:spPr>
        <p:txBody>
          <a:bodyPr>
            <a:noAutofit/>
          </a:bodyPr>
          <a:lstStyle/>
          <a:p>
            <a:r>
              <a:rPr lang="en-US" sz="5600" dirty="0"/>
              <a:t>Public Sector Procurement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762000"/>
            <a:ext cx="4767884" cy="1866576"/>
          </a:xfrm>
          <a:prstGeom prst="rect">
            <a:avLst/>
          </a:prstGeom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362200" y="5334000"/>
            <a:ext cx="48768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1313" indent="-341313" algn="r" defTabSz="912813">
              <a:spcBef>
                <a:spcPct val="20000"/>
              </a:spcBef>
            </a:pPr>
            <a:r>
              <a:rPr lang="en-US" sz="1600" dirty="0">
                <a:solidFill>
                  <a:srgbClr val="0E3880"/>
                </a:solidFill>
                <a:latin typeface="Arial" charset="0"/>
              </a:rPr>
              <a:t>Developed and delivered by </a:t>
            </a:r>
            <a:br>
              <a:rPr lang="en-US" sz="1600" dirty="0">
                <a:solidFill>
                  <a:srgbClr val="0E3880"/>
                </a:solidFill>
                <a:latin typeface="Arial" charset="0"/>
              </a:rPr>
            </a:br>
            <a:r>
              <a:rPr lang="en-US" sz="1600" dirty="0" err="1">
                <a:solidFill>
                  <a:srgbClr val="0E3880"/>
                </a:solidFill>
                <a:latin typeface="Arial" charset="0"/>
              </a:rPr>
              <a:t>Three</a:t>
            </a:r>
            <a:r>
              <a:rPr lang="en-US" sz="1600" dirty="0" err="1">
                <a:solidFill>
                  <a:srgbClr val="0E3880"/>
                </a:solidFill>
                <a:latin typeface="Arial" charset="0"/>
                <a:sym typeface="Symbol"/>
              </a:rPr>
              <a:t>E</a:t>
            </a:r>
            <a:r>
              <a:rPr lang="en-US" sz="1600" dirty="0">
                <a:solidFill>
                  <a:srgbClr val="0E3880"/>
                </a:solidFill>
                <a:latin typeface="Arial" charset="0"/>
                <a:sym typeface="Symbol"/>
              </a:rPr>
              <a:t> </a:t>
            </a:r>
            <a:r>
              <a:rPr lang="en-US" sz="1600" dirty="0">
                <a:solidFill>
                  <a:srgbClr val="0E3880"/>
                </a:solidFill>
                <a:latin typeface="Arial" charset="0"/>
              </a:rPr>
              <a:t>Training Inc.</a:t>
            </a:r>
          </a:p>
          <a:p>
            <a:pPr marL="341313" indent="-341313" algn="r" defTabSz="912813">
              <a:spcBef>
                <a:spcPct val="20000"/>
              </a:spcBef>
            </a:pPr>
            <a:r>
              <a:rPr lang="en-US" sz="1600" dirty="0">
                <a:solidFill>
                  <a:srgbClr val="0E3880"/>
                </a:solidFill>
                <a:latin typeface="Arial" charset="0"/>
              </a:rPr>
              <a:t>Victoria, British Columbia</a:t>
            </a:r>
          </a:p>
          <a:p>
            <a:pPr marL="341313" indent="-341313" algn="r" defTabSz="912813">
              <a:spcBef>
                <a:spcPct val="20000"/>
              </a:spcBef>
            </a:pPr>
            <a:r>
              <a:rPr lang="en-US" sz="1600" dirty="0">
                <a:solidFill>
                  <a:srgbClr val="0E3880"/>
                </a:solidFill>
                <a:latin typeface="Arial" charset="0"/>
              </a:rPr>
              <a:t>www.3etraining.ca</a:t>
            </a:r>
          </a:p>
        </p:txBody>
      </p:sp>
      <p:pic>
        <p:nvPicPr>
          <p:cNvPr id="6" name="Picture 4" descr="C:\Documents and Settings\Owner\My Documents\My Pictures\LOGOS\3E Logo\3elogo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72400" y="5486400"/>
            <a:ext cx="918312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6765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RFP Document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525963"/>
          </a:xfrm>
        </p:spPr>
        <p:txBody>
          <a:bodyPr>
            <a:normAutofit/>
          </a:bodyPr>
          <a:lstStyle/>
          <a:p>
            <a:r>
              <a:rPr lang="en-US" dirty="0"/>
              <a:t>Terms and Conditions (and Definitions?)</a:t>
            </a:r>
          </a:p>
          <a:p>
            <a:pPr lvl="1"/>
            <a:r>
              <a:rPr lang="en-US" dirty="0"/>
              <a:t>Procurement</a:t>
            </a:r>
          </a:p>
          <a:p>
            <a:pPr lvl="1"/>
            <a:r>
              <a:rPr lang="en-US" dirty="0"/>
              <a:t>Contract</a:t>
            </a:r>
          </a:p>
          <a:p>
            <a:r>
              <a:rPr lang="en-US" dirty="0"/>
              <a:t>Desired outcomes and what seeking to purchase</a:t>
            </a:r>
          </a:p>
          <a:p>
            <a:r>
              <a:rPr lang="en-US" i="1" dirty="0"/>
              <a:t>Evaluation Criteria: Mandatories and Desirables</a:t>
            </a:r>
          </a:p>
          <a:p>
            <a:r>
              <a:rPr lang="en-US" dirty="0"/>
              <a:t>Submission Format Requirements</a:t>
            </a:r>
          </a:p>
          <a:p>
            <a:r>
              <a:rPr lang="en-US" dirty="0"/>
              <a:t>Reference materials</a:t>
            </a:r>
          </a:p>
        </p:txBody>
      </p:sp>
    </p:spTree>
    <p:extLst>
      <p:ext uri="{BB962C8B-B14F-4D97-AF65-F5344CB8AC3E}">
        <p14:creationId xmlns:p14="http://schemas.microsoft.com/office/powerpoint/2010/main" val="21213598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Fotolia_8549399_X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152400"/>
            <a:ext cx="2075318" cy="2590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1800" y="762000"/>
            <a:ext cx="5257800" cy="1143000"/>
          </a:xfrm>
        </p:spPr>
        <p:txBody>
          <a:bodyPr/>
          <a:lstStyle/>
          <a:p>
            <a:r>
              <a:rPr lang="en-US" dirty="0"/>
              <a:t>Evaluation Criteria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2514600"/>
            <a:ext cx="7086600" cy="4068763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Mandatories: Musts, Closed-ended</a:t>
            </a:r>
          </a:p>
          <a:p>
            <a:r>
              <a:rPr lang="en-US" dirty="0"/>
              <a:t>Desirables:</a:t>
            </a:r>
          </a:p>
          <a:p>
            <a:pPr lvl="1"/>
            <a:r>
              <a:rPr lang="en-US" dirty="0"/>
              <a:t>Wants and Nice </a:t>
            </a:r>
            <a:r>
              <a:rPr lang="en-US" dirty="0" err="1"/>
              <a:t>To’s</a:t>
            </a:r>
            <a:r>
              <a:rPr lang="en-US" dirty="0"/>
              <a:t>: Open-ended</a:t>
            </a:r>
          </a:p>
          <a:p>
            <a:pPr lvl="1"/>
            <a:r>
              <a:rPr lang="en-US" dirty="0"/>
              <a:t>Proposed Deliverables</a:t>
            </a:r>
          </a:p>
          <a:p>
            <a:pPr lvl="1"/>
            <a:r>
              <a:rPr lang="en-US" dirty="0"/>
              <a:t>How Services Delivered</a:t>
            </a:r>
          </a:p>
          <a:p>
            <a:pPr lvl="1"/>
            <a:r>
              <a:rPr lang="en-US" dirty="0"/>
              <a:t>How Outcomes Align and Measured</a:t>
            </a:r>
          </a:p>
          <a:p>
            <a:pPr lvl="1"/>
            <a:r>
              <a:rPr lang="en-US" dirty="0"/>
              <a:t>Innovation and Creativity?</a:t>
            </a:r>
          </a:p>
          <a:p>
            <a:pPr lvl="1"/>
            <a:r>
              <a:rPr lang="en-US" dirty="0"/>
              <a:t>To What Extent Achieved/Likely to Achieve</a:t>
            </a:r>
          </a:p>
          <a:p>
            <a:pPr lvl="1"/>
            <a:r>
              <a:rPr lang="en-US" dirty="0"/>
              <a:t>Weighted and Scored</a:t>
            </a:r>
          </a:p>
          <a:p>
            <a:r>
              <a:rPr lang="en-US" dirty="0"/>
              <a:t>Both?</a:t>
            </a:r>
          </a:p>
        </p:txBody>
      </p:sp>
    </p:spTree>
    <p:extLst>
      <p:ext uri="{BB962C8B-B14F-4D97-AF65-F5344CB8AC3E}">
        <p14:creationId xmlns:p14="http://schemas.microsoft.com/office/powerpoint/2010/main" val="25428418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Fotolia_14192798_X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96000" y="3505200"/>
            <a:ext cx="2696039" cy="2743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Decision to Submit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Read it to determine:</a:t>
            </a:r>
          </a:p>
          <a:p>
            <a:r>
              <a:rPr lang="en-US" dirty="0"/>
              <a:t>What we do/able to do/want to do?</a:t>
            </a:r>
          </a:p>
          <a:p>
            <a:r>
              <a:rPr lang="en-US" dirty="0"/>
              <a:t>Can we meet all of the mandatories?</a:t>
            </a:r>
          </a:p>
          <a:p>
            <a:r>
              <a:rPr lang="en-US" dirty="0"/>
              <a:t>Desirable scoring/Weighting</a:t>
            </a:r>
          </a:p>
          <a:p>
            <a:pPr lvl="1"/>
            <a:r>
              <a:rPr lang="en-US" dirty="0"/>
              <a:t>Competitive?</a:t>
            </a:r>
          </a:p>
          <a:p>
            <a:pPr lvl="1"/>
            <a:r>
              <a:rPr lang="en-US" dirty="0"/>
              <a:t>Upset Scoring Requirements?</a:t>
            </a:r>
          </a:p>
        </p:txBody>
      </p:sp>
    </p:spTree>
    <p:extLst>
      <p:ext uri="{BB962C8B-B14F-4D97-AF65-F5344CB8AC3E}">
        <p14:creationId xmlns:p14="http://schemas.microsoft.com/office/powerpoint/2010/main" val="9005220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RFP Document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/>
          </a:bodyPr>
          <a:lstStyle/>
          <a:p>
            <a:r>
              <a:rPr lang="en-US" dirty="0"/>
              <a:t>Terms and Conditions (and Definitions?)</a:t>
            </a:r>
          </a:p>
          <a:p>
            <a:pPr lvl="1"/>
            <a:r>
              <a:rPr lang="en-US" dirty="0"/>
              <a:t>Procurement</a:t>
            </a:r>
          </a:p>
          <a:p>
            <a:pPr lvl="1"/>
            <a:r>
              <a:rPr lang="en-US" dirty="0"/>
              <a:t>Contract</a:t>
            </a:r>
          </a:p>
          <a:p>
            <a:r>
              <a:rPr lang="en-US" dirty="0"/>
              <a:t>Desired outcomes and what seeking to purchase</a:t>
            </a:r>
          </a:p>
          <a:p>
            <a:r>
              <a:rPr lang="en-US" dirty="0"/>
              <a:t>Evaluation Criteria: Mandatories and Desirables</a:t>
            </a:r>
          </a:p>
          <a:p>
            <a:r>
              <a:rPr lang="en-US" i="1" dirty="0"/>
              <a:t>Submission Format Requirements</a:t>
            </a:r>
          </a:p>
          <a:p>
            <a:r>
              <a:rPr lang="en-US" dirty="0"/>
              <a:t>Reference materials</a:t>
            </a:r>
          </a:p>
        </p:txBody>
      </p:sp>
    </p:spTree>
    <p:extLst>
      <p:ext uri="{BB962C8B-B14F-4D97-AF65-F5344CB8AC3E}">
        <p14:creationId xmlns:p14="http://schemas.microsoft.com/office/powerpoint/2010/main" val="21213598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Format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Avoid generic submissions</a:t>
            </a:r>
          </a:p>
          <a:p>
            <a:r>
              <a:rPr lang="en-US" dirty="0"/>
              <a:t>Mandatory versus Desirable Requirements</a:t>
            </a:r>
          </a:p>
          <a:p>
            <a:r>
              <a:rPr lang="en-US" dirty="0"/>
              <a:t>Sections</a:t>
            </a:r>
          </a:p>
          <a:p>
            <a:r>
              <a:rPr lang="en-US" dirty="0"/>
              <a:t>Forms</a:t>
            </a:r>
          </a:p>
          <a:p>
            <a:r>
              <a:rPr lang="en-US" dirty="0"/>
              <a:t>Seek clarity: </a:t>
            </a:r>
          </a:p>
          <a:p>
            <a:pPr lvl="1"/>
            <a:r>
              <a:rPr lang="en-US" dirty="0"/>
              <a:t>Protocol and Contract Law</a:t>
            </a:r>
          </a:p>
          <a:p>
            <a:pPr lvl="1"/>
            <a:r>
              <a:rPr lang="en-US" dirty="0"/>
              <a:t>Questions to respond to?</a:t>
            </a:r>
          </a:p>
          <a:p>
            <a:pPr lvl="1"/>
            <a:r>
              <a:rPr lang="en-US" dirty="0"/>
              <a:t>Procurer’s terminology?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74567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Responding to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Answer explicitly</a:t>
            </a:r>
          </a:p>
          <a:p>
            <a:r>
              <a:rPr lang="en-US" dirty="0"/>
              <a:t>Evidence-based responses/statements</a:t>
            </a:r>
          </a:p>
          <a:p>
            <a:r>
              <a:rPr lang="en-US" dirty="0"/>
              <a:t>Explain logic models with rationale</a:t>
            </a:r>
          </a:p>
          <a:p>
            <a:r>
              <a:rPr lang="en-US" dirty="0"/>
              <a:t>Avoid platitudes</a:t>
            </a:r>
          </a:p>
          <a:p>
            <a:r>
              <a:rPr lang="en-US" dirty="0"/>
              <a:t>Proper terminology</a:t>
            </a:r>
          </a:p>
          <a:p>
            <a:pPr lvl="1"/>
            <a:r>
              <a:rPr lang="en-US" dirty="0"/>
              <a:t>Procurer’s terminology</a:t>
            </a:r>
          </a:p>
          <a:p>
            <a:pPr lvl="1"/>
            <a:r>
              <a:rPr lang="en-US" dirty="0"/>
              <a:t>Avoid dated terminology</a:t>
            </a:r>
          </a:p>
          <a:p>
            <a:pPr lvl="1"/>
            <a:r>
              <a:rPr lang="en-US" dirty="0"/>
              <a:t>Define new terminology</a:t>
            </a:r>
          </a:p>
        </p:txBody>
      </p:sp>
    </p:spTree>
    <p:extLst>
      <p:ext uri="{BB962C8B-B14F-4D97-AF65-F5344CB8AC3E}">
        <p14:creationId xmlns:p14="http://schemas.microsoft.com/office/powerpoint/2010/main" val="32328442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Emphasize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Outcomes you will seek to influence and how they align with the procurer’s strategic priorities/outcomes</a:t>
            </a:r>
          </a:p>
          <a:p>
            <a:r>
              <a:rPr lang="en-US" dirty="0"/>
              <a:t>How desired outcomes align with your vision/mission/principles/values</a:t>
            </a:r>
          </a:p>
          <a:p>
            <a:r>
              <a:rPr lang="en-US" dirty="0"/>
              <a:t>How you do/will measure outcomes</a:t>
            </a:r>
          </a:p>
          <a:p>
            <a:r>
              <a:rPr lang="en-US" dirty="0"/>
              <a:t>How you will deliver services</a:t>
            </a:r>
          </a:p>
          <a:p>
            <a:r>
              <a:rPr lang="en-US" dirty="0"/>
              <a:t>Risks/uncertainties and how you will manage/mitigate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91310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0" y="685800"/>
            <a:ext cx="4572000" cy="1524000"/>
          </a:xfrm>
        </p:spPr>
        <p:txBody>
          <a:bodyPr rtlCol="0">
            <a:normAutofit/>
          </a:bodyPr>
          <a:lstStyle/>
          <a:p>
            <a:pPr defTabSz="914400"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Preferred Language</a:t>
            </a:r>
          </a:p>
        </p:txBody>
      </p:sp>
      <p:pic>
        <p:nvPicPr>
          <p:cNvPr id="81923" name="Picture 5" descr="MPj03096150000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028" b="24533"/>
          <a:stretch>
            <a:fillRect/>
          </a:stretch>
        </p:blipFill>
        <p:spPr bwMode="auto">
          <a:xfrm>
            <a:off x="0" y="0"/>
            <a:ext cx="30797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4" name="Text Box 7"/>
          <p:cNvSpPr txBox="1">
            <a:spLocks noChangeArrowheads="1"/>
          </p:cNvSpPr>
          <p:nvPr/>
        </p:nvSpPr>
        <p:spPr bwMode="auto">
          <a:xfrm>
            <a:off x="3276600" y="2819400"/>
            <a:ext cx="5867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2813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12813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12813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12813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12813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400">
              <a:latin typeface="Times New Roman" pitchFamily="18" charset="0"/>
            </a:endParaRPr>
          </a:p>
        </p:txBody>
      </p:sp>
      <p:graphicFrame>
        <p:nvGraphicFramePr>
          <p:cNvPr id="29737" name="Group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851075"/>
              </p:ext>
            </p:extLst>
          </p:nvPr>
        </p:nvGraphicFramePr>
        <p:xfrm>
          <a:off x="4419600" y="2549525"/>
          <a:ext cx="3892550" cy="4064000"/>
        </p:xfrm>
        <a:graphic>
          <a:graphicData uri="http://schemas.openxmlformats.org/drawingml/2006/table">
            <a:tbl>
              <a:tblPr/>
              <a:tblGrid>
                <a:gridCol w="16996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929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16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Active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Passive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16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Personal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Impersonal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16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Concrete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Abstract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16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Concise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Voluminous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custDataLst>
      <p:tags r:id="rId1"/>
    </p:custData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Fotolia_18054339_X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57800" y="2362200"/>
            <a:ext cx="3657600" cy="2743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Consideration of Options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6934200" cy="4068763"/>
          </a:xfrm>
        </p:spPr>
        <p:txBody>
          <a:bodyPr/>
          <a:lstStyle/>
          <a:p>
            <a:pPr>
              <a:spcAft>
                <a:spcPts val="3600"/>
              </a:spcAft>
            </a:pPr>
            <a:r>
              <a:rPr lang="en-US" dirty="0"/>
              <a:t>Cadillac: </a:t>
            </a:r>
            <a:br>
              <a:rPr lang="en-US" dirty="0"/>
            </a:br>
            <a:r>
              <a:rPr lang="en-US" dirty="0"/>
              <a:t>All the bells and whistles?</a:t>
            </a:r>
          </a:p>
          <a:p>
            <a:pPr>
              <a:spcAft>
                <a:spcPts val="3600"/>
              </a:spcAft>
            </a:pPr>
            <a:r>
              <a:rPr lang="en-US" dirty="0"/>
              <a:t>Practical: Cost effective</a:t>
            </a:r>
          </a:p>
          <a:p>
            <a:r>
              <a:rPr lang="en-US" dirty="0"/>
              <a:t>Bare Bones: Bottom line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08966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Fotolia_4622711_X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38800" y="2057400"/>
            <a:ext cx="2695575" cy="40386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Budgets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Standardized format/Mandatory?</a:t>
            </a:r>
          </a:p>
          <a:p>
            <a:r>
              <a:rPr lang="en-US" dirty="0"/>
              <a:t>Explicitly relate to</a:t>
            </a:r>
            <a:br>
              <a:rPr lang="en-US" dirty="0"/>
            </a:br>
            <a:r>
              <a:rPr lang="en-US" dirty="0"/>
              <a:t>what is being proposed</a:t>
            </a:r>
          </a:p>
          <a:p>
            <a:r>
              <a:rPr lang="en-US" dirty="0"/>
              <a:t>Align funding with effort</a:t>
            </a:r>
          </a:p>
          <a:p>
            <a:r>
              <a:rPr lang="en-US" dirty="0"/>
              <a:t>Something you can live</a:t>
            </a:r>
            <a:br>
              <a:rPr lang="en-US" dirty="0"/>
            </a:br>
            <a:r>
              <a:rPr lang="en-US" dirty="0"/>
              <a:t>with/be bound by/</a:t>
            </a:r>
            <a:br>
              <a:rPr lang="en-US" dirty="0"/>
            </a:br>
            <a:r>
              <a:rPr lang="en-US" dirty="0"/>
              <a:t>capacity to deliver with</a:t>
            </a:r>
          </a:p>
          <a:p>
            <a:r>
              <a:rPr lang="en-US" dirty="0"/>
              <a:t>Negotiation not a next step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64574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Fotolia_4599026_X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1000" y="152400"/>
            <a:ext cx="2882900" cy="28829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0" y="990600"/>
            <a:ext cx="3657600" cy="1143000"/>
          </a:xfrm>
        </p:spPr>
        <p:txBody>
          <a:bodyPr>
            <a:normAutofit/>
          </a:bodyPr>
          <a:lstStyle/>
          <a:p>
            <a:r>
              <a:rPr lang="en-US" sz="4800" dirty="0"/>
              <a:t>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3124200"/>
            <a:ext cx="8229600" cy="3078163"/>
          </a:xfrm>
        </p:spPr>
        <p:txBody>
          <a:bodyPr>
            <a:normAutofit fontScale="92500"/>
          </a:bodyPr>
          <a:lstStyle/>
          <a:p>
            <a:r>
              <a:rPr lang="en-US" i="1" dirty="0"/>
              <a:t>Executive Council </a:t>
            </a:r>
            <a:r>
              <a:rPr lang="en-US" dirty="0"/>
              <a:t>Direction = Compete Contracts</a:t>
            </a:r>
          </a:p>
          <a:p>
            <a:r>
              <a:rPr lang="en-US" dirty="0"/>
              <a:t>Interprovincial Trade Agreements</a:t>
            </a:r>
          </a:p>
          <a:p>
            <a:r>
              <a:rPr lang="en-US" dirty="0"/>
              <a:t>Procurement/Contract Law</a:t>
            </a:r>
          </a:p>
          <a:p>
            <a:r>
              <a:rPr lang="en-US" dirty="0"/>
              <a:t>Legislation: Children and Youth Services</a:t>
            </a:r>
          </a:p>
          <a:p>
            <a:r>
              <a:rPr lang="en-US" dirty="0"/>
              <a:t>Outcome Based Service Delivery (OBSD)</a:t>
            </a:r>
          </a:p>
        </p:txBody>
      </p:sp>
    </p:spTree>
    <p:extLst>
      <p:ext uri="{BB962C8B-B14F-4D97-AF65-F5344CB8AC3E}">
        <p14:creationId xmlns:p14="http://schemas.microsoft.com/office/powerpoint/2010/main" val="23073928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Fotolia_15466773_X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76800" y="1676400"/>
            <a:ext cx="4267200" cy="32004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Proofing and Editing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6781800" cy="4297363"/>
          </a:xfrm>
        </p:spPr>
        <p:txBody>
          <a:bodyPr/>
          <a:lstStyle/>
          <a:p>
            <a:pPr>
              <a:spcAft>
                <a:spcPts val="1800"/>
              </a:spcAft>
            </a:pPr>
            <a:r>
              <a:rPr lang="en-US" dirty="0"/>
              <a:t>Mandatories met?</a:t>
            </a:r>
          </a:p>
          <a:p>
            <a:r>
              <a:rPr lang="en-US" dirty="0"/>
              <a:t>Format</a:t>
            </a:r>
          </a:p>
          <a:p>
            <a:pPr lvl="1"/>
            <a:r>
              <a:rPr lang="en-US" dirty="0"/>
              <a:t>Questions answered</a:t>
            </a:r>
          </a:p>
          <a:p>
            <a:pPr lvl="1">
              <a:spcAft>
                <a:spcPts val="1800"/>
              </a:spcAft>
            </a:pPr>
            <a:r>
              <a:rPr lang="en-US" dirty="0"/>
              <a:t>Effort based</a:t>
            </a:r>
            <a:br>
              <a:rPr lang="en-US" dirty="0"/>
            </a:br>
            <a:r>
              <a:rPr lang="en-US" dirty="0"/>
              <a:t>on desirable weighting</a:t>
            </a:r>
          </a:p>
          <a:p>
            <a:r>
              <a:rPr lang="en-US" dirty="0"/>
              <a:t>3rd Party Review: Dumb questions?</a:t>
            </a:r>
          </a:p>
        </p:txBody>
      </p:sp>
    </p:spTree>
    <p:extLst>
      <p:ext uri="{BB962C8B-B14F-4D97-AF65-F5344CB8AC3E}">
        <p14:creationId xmlns:p14="http://schemas.microsoft.com/office/powerpoint/2010/main" val="13618832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486400" cy="1143000"/>
          </a:xfrm>
        </p:spPr>
        <p:txBody>
          <a:bodyPr/>
          <a:lstStyle/>
          <a:p>
            <a:r>
              <a:rPr lang="en-US" dirty="0"/>
              <a:t>Key Milestones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lnSpcReduction="10000"/>
          </a:bodyPr>
          <a:lstStyle/>
          <a:p>
            <a:pPr>
              <a:spcAft>
                <a:spcPts val="600"/>
              </a:spcAft>
            </a:pPr>
            <a:r>
              <a:rPr lang="en-US" dirty="0"/>
              <a:t>Request for Information*</a:t>
            </a:r>
          </a:p>
          <a:p>
            <a:pPr>
              <a:spcAft>
                <a:spcPts val="600"/>
              </a:spcAft>
            </a:pPr>
            <a:r>
              <a:rPr lang="en-US" dirty="0"/>
              <a:t>Exploration of partnerships*</a:t>
            </a:r>
          </a:p>
          <a:p>
            <a:pPr>
              <a:spcAft>
                <a:spcPts val="600"/>
              </a:spcAft>
            </a:pPr>
            <a:r>
              <a:rPr lang="en-US" dirty="0"/>
              <a:t>Release of solicitation document</a:t>
            </a:r>
          </a:p>
          <a:p>
            <a:pPr>
              <a:spcAft>
                <a:spcPts val="600"/>
              </a:spcAft>
            </a:pPr>
            <a:r>
              <a:rPr lang="en-US" dirty="0"/>
              <a:t>Review of document*</a:t>
            </a:r>
          </a:p>
          <a:p>
            <a:pPr>
              <a:spcAft>
                <a:spcPts val="600"/>
              </a:spcAft>
            </a:pPr>
            <a:r>
              <a:rPr lang="en-US" dirty="0"/>
              <a:t>Posing of questions to procurer</a:t>
            </a:r>
          </a:p>
          <a:p>
            <a:pPr>
              <a:spcAft>
                <a:spcPts val="600"/>
              </a:spcAft>
            </a:pPr>
            <a:r>
              <a:rPr lang="en-US" dirty="0"/>
              <a:t>First draft/Outline: Midpoint of procurement</a:t>
            </a:r>
          </a:p>
          <a:p>
            <a:pPr>
              <a:spcAft>
                <a:spcPts val="600"/>
              </a:spcAft>
            </a:pPr>
            <a:r>
              <a:rPr lang="en-US" dirty="0"/>
              <a:t>Proofing/Editing</a:t>
            </a:r>
          </a:p>
          <a:p>
            <a:r>
              <a:rPr lang="en-US" dirty="0"/>
              <a:t>Submission: How early?</a:t>
            </a:r>
          </a:p>
        </p:txBody>
      </p:sp>
      <p:pic>
        <p:nvPicPr>
          <p:cNvPr id="4" name="Picture 3" descr="Fotolia_10745123_X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629400" y="685800"/>
            <a:ext cx="2153069" cy="322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0338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Fotolia_10397790_XS.jpg"/>
          <p:cNvPicPr>
            <a:picLocks noChangeAspect="1"/>
          </p:cNvPicPr>
          <p:nvPr/>
        </p:nvPicPr>
        <p:blipFill>
          <a:blip r:embed="rId2" cstate="print"/>
          <a:srcRect l="8746"/>
          <a:stretch>
            <a:fillRect/>
          </a:stretch>
        </p:blipFill>
        <p:spPr>
          <a:xfrm>
            <a:off x="152400" y="1981200"/>
            <a:ext cx="3657600" cy="408996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Shortlisted Interviews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3800" y="1905000"/>
            <a:ext cx="5181600" cy="4221163"/>
          </a:xfrm>
        </p:spPr>
        <p:txBody>
          <a:bodyPr/>
          <a:lstStyle/>
          <a:p>
            <a:pPr>
              <a:spcAft>
                <a:spcPts val="1800"/>
              </a:spcAft>
            </a:pPr>
            <a:r>
              <a:rPr lang="en-US" dirty="0"/>
              <a:t>Weighting to overall score?</a:t>
            </a:r>
          </a:p>
          <a:p>
            <a:pPr>
              <a:spcAft>
                <a:spcPts val="1800"/>
              </a:spcAft>
            </a:pPr>
            <a:r>
              <a:rPr lang="en-US" dirty="0"/>
              <a:t>New desirables?</a:t>
            </a:r>
          </a:p>
          <a:p>
            <a:pPr>
              <a:spcAft>
                <a:spcPts val="1800"/>
              </a:spcAft>
            </a:pPr>
            <a:r>
              <a:rPr lang="en-US" dirty="0"/>
              <a:t>Clarification only</a:t>
            </a:r>
          </a:p>
          <a:p>
            <a:r>
              <a:rPr lang="en-US" dirty="0"/>
              <a:t>Must be knowledgeable of submission</a:t>
            </a:r>
          </a:p>
        </p:txBody>
      </p:sp>
    </p:spTree>
    <p:extLst>
      <p:ext uri="{BB962C8B-B14F-4D97-AF65-F5344CB8AC3E}">
        <p14:creationId xmlns:p14="http://schemas.microsoft.com/office/powerpoint/2010/main" val="18898650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Fotolia_15938870_X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91200" y="2514600"/>
            <a:ext cx="3132667" cy="2743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Seek Insights/Debriefings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Success or not!</a:t>
            </a:r>
          </a:p>
          <a:p>
            <a:r>
              <a:rPr lang="en-US" dirty="0"/>
              <a:t>Areas of weakness and strength</a:t>
            </a:r>
          </a:p>
          <a:p>
            <a:r>
              <a:rPr lang="en-US" dirty="0"/>
              <a:t>Comment on</a:t>
            </a:r>
            <a:br>
              <a:rPr lang="en-US" dirty="0"/>
            </a:br>
            <a:r>
              <a:rPr lang="en-US" dirty="0"/>
              <a:t>only your submission</a:t>
            </a:r>
          </a:p>
          <a:p>
            <a:r>
              <a:rPr lang="en-US" dirty="0"/>
              <a:t>Note: FOIPP restrictions</a:t>
            </a:r>
          </a:p>
          <a:p>
            <a:r>
              <a:rPr lang="en-US" dirty="0"/>
              <a:t>Identification of </a:t>
            </a:r>
            <a:br>
              <a:rPr lang="en-US" dirty="0"/>
            </a:br>
            <a:r>
              <a:rPr lang="en-US" dirty="0"/>
              <a:t>successful/other proponents</a:t>
            </a:r>
          </a:p>
          <a:p>
            <a:r>
              <a:rPr lang="en-US" dirty="0"/>
              <a:t>Provide feedback to procurer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03009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Fotolia_948566_X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63220" y="1981200"/>
            <a:ext cx="4680780" cy="3124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All Parties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3000"/>
              </a:spcAft>
            </a:pPr>
            <a:r>
              <a:rPr lang="en-US" dirty="0"/>
              <a:t>On a learning curve</a:t>
            </a:r>
          </a:p>
          <a:p>
            <a:pPr>
              <a:spcAft>
                <a:spcPts val="3000"/>
              </a:spcAft>
            </a:pPr>
            <a:r>
              <a:rPr lang="en-US" dirty="0"/>
              <a:t>Legislative governance</a:t>
            </a:r>
          </a:p>
          <a:p>
            <a:pPr>
              <a:spcAft>
                <a:spcPts val="3000"/>
              </a:spcAft>
            </a:pPr>
            <a:r>
              <a:rPr lang="en-US" dirty="0"/>
              <a:t>Government direction</a:t>
            </a:r>
          </a:p>
          <a:p>
            <a:pPr>
              <a:spcAft>
                <a:spcPts val="3000"/>
              </a:spcAft>
            </a:pPr>
            <a:r>
              <a:rPr lang="en-US" dirty="0"/>
              <a:t>Trade agreements</a:t>
            </a:r>
          </a:p>
          <a:p>
            <a:r>
              <a:rPr lang="en-US" dirty="0"/>
              <a:t>Procurement/Contract law</a:t>
            </a:r>
          </a:p>
        </p:txBody>
      </p:sp>
    </p:spTree>
    <p:extLst>
      <p:ext uri="{BB962C8B-B14F-4D97-AF65-F5344CB8AC3E}">
        <p14:creationId xmlns:p14="http://schemas.microsoft.com/office/powerpoint/2010/main" val="4020952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Fotolia_5964432_X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43400" y="3505200"/>
            <a:ext cx="3784600" cy="28384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Mandatories and Desirables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01000" cy="4495799"/>
          </a:xfrm>
        </p:spPr>
        <p:txBody>
          <a:bodyPr>
            <a:normAutofit/>
          </a:bodyPr>
          <a:lstStyle/>
          <a:p>
            <a:pPr>
              <a:spcAft>
                <a:spcPts val="3000"/>
              </a:spcAft>
            </a:pPr>
            <a:r>
              <a:rPr lang="en-US" dirty="0"/>
              <a:t>Proponent Experience/Background/Capacity</a:t>
            </a:r>
          </a:p>
          <a:p>
            <a:pPr>
              <a:spcAft>
                <a:spcPts val="3000"/>
              </a:spcAft>
            </a:pPr>
            <a:r>
              <a:rPr lang="en-US" dirty="0"/>
              <a:t>Proposed Solution: Results and Risks</a:t>
            </a:r>
          </a:p>
          <a:p>
            <a:pPr>
              <a:spcAft>
                <a:spcPts val="3000"/>
              </a:spcAft>
            </a:pPr>
            <a:r>
              <a:rPr lang="en-US" dirty="0"/>
              <a:t>Budget: Total;</a:t>
            </a:r>
            <a:br>
              <a:rPr lang="en-US" dirty="0"/>
            </a:br>
            <a:r>
              <a:rPr lang="en-US" dirty="0"/>
              <a:t>Realistic Outcome</a:t>
            </a:r>
          </a:p>
          <a:p>
            <a:r>
              <a:rPr lang="en-US" dirty="0"/>
              <a:t>Administrative:</a:t>
            </a:r>
            <a:br>
              <a:rPr lang="en-US" dirty="0"/>
            </a:br>
            <a:r>
              <a:rPr lang="en-US" dirty="0"/>
              <a:t>The Procurement</a:t>
            </a:r>
          </a:p>
        </p:txBody>
      </p:sp>
    </p:spTree>
    <p:extLst>
      <p:ext uri="{BB962C8B-B14F-4D97-AF65-F5344CB8AC3E}">
        <p14:creationId xmlns:p14="http://schemas.microsoft.com/office/powerpoint/2010/main" val="383362447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457200" y="2514600"/>
            <a:ext cx="8305800" cy="141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 dirty="0"/>
              <a:t>Thank you from</a:t>
            </a:r>
            <a:br>
              <a:rPr lang="en-US" sz="4400" dirty="0"/>
            </a:br>
            <a:r>
              <a:rPr lang="en-US" sz="4400" dirty="0" err="1"/>
              <a:t>Three</a:t>
            </a:r>
            <a:r>
              <a:rPr lang="en-US" sz="4400" dirty="0" err="1">
                <a:cs typeface="Arial" charset="0"/>
              </a:rPr>
              <a:t>•E</a:t>
            </a:r>
            <a:r>
              <a:rPr lang="en-US" sz="4400" dirty="0">
                <a:cs typeface="Arial" charset="0"/>
              </a:rPr>
              <a:t> Training</a:t>
            </a:r>
            <a:endParaRPr lang="en-US" sz="4400" dirty="0"/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571500" y="4357688"/>
            <a:ext cx="7929563" cy="1509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en-US" sz="2800" i="1" dirty="0"/>
              <a:t>We bring life to learning and learning to life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sz="3200" dirty="0"/>
              <a:t>www.3etraining.ca</a:t>
            </a:r>
          </a:p>
        </p:txBody>
      </p:sp>
      <p:pic>
        <p:nvPicPr>
          <p:cNvPr id="4" name="Picture 4" descr="3elogo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625" y="428625"/>
            <a:ext cx="1885950" cy="172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947031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Fotolia_11442121_X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4000" y="1219200"/>
            <a:ext cx="3810000" cy="5080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Outcomes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/>
          <a:lstStyle/>
          <a:p>
            <a:pPr>
              <a:spcAft>
                <a:spcPts val="2400"/>
              </a:spcAft>
            </a:pPr>
            <a:r>
              <a:rPr lang="en-US" dirty="0"/>
              <a:t>Appreciation: Rules of the Road</a:t>
            </a:r>
          </a:p>
          <a:p>
            <a:pPr>
              <a:spcAft>
                <a:spcPts val="2400"/>
              </a:spcAft>
            </a:pPr>
            <a:r>
              <a:rPr lang="en-US" dirty="0"/>
              <a:t>Quality Submissions</a:t>
            </a:r>
          </a:p>
          <a:p>
            <a:pPr>
              <a:spcAft>
                <a:spcPts val="2400"/>
              </a:spcAft>
            </a:pPr>
            <a:r>
              <a:rPr lang="en-US" dirty="0"/>
              <a:t>Efficient Preparation</a:t>
            </a:r>
          </a:p>
        </p:txBody>
      </p:sp>
    </p:spTree>
    <p:extLst>
      <p:ext uri="{BB962C8B-B14F-4D97-AF65-F5344CB8AC3E}">
        <p14:creationId xmlns:p14="http://schemas.microsoft.com/office/powerpoint/2010/main" val="18281731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Fotolia_2544351_XS.jpg"/>
          <p:cNvPicPr>
            <a:picLocks noChangeAspect="1"/>
          </p:cNvPicPr>
          <p:nvPr/>
        </p:nvPicPr>
        <p:blipFill>
          <a:blip r:embed="rId2" cstate="print"/>
          <a:srcRect l="11060" r="15205"/>
          <a:stretch>
            <a:fillRect/>
          </a:stretch>
        </p:blipFill>
        <p:spPr>
          <a:xfrm>
            <a:off x="304800" y="2286000"/>
            <a:ext cx="3529263" cy="3352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9600" y="1752600"/>
            <a:ext cx="4343400" cy="4525963"/>
          </a:xfrm>
        </p:spPr>
        <p:txBody>
          <a:bodyPr>
            <a:normAutofit/>
          </a:bodyPr>
          <a:lstStyle/>
          <a:p>
            <a:r>
              <a:rPr lang="en-US" dirty="0"/>
              <a:t>Presentation</a:t>
            </a:r>
            <a:br>
              <a:rPr lang="en-US" dirty="0"/>
            </a:br>
            <a:r>
              <a:rPr lang="en-US" dirty="0"/>
              <a:t>and Discussion</a:t>
            </a:r>
          </a:p>
          <a:p>
            <a:r>
              <a:rPr lang="en-US" dirty="0"/>
              <a:t>Handbook</a:t>
            </a:r>
          </a:p>
          <a:p>
            <a:r>
              <a:rPr lang="en-US" dirty="0"/>
              <a:t>Reference through</a:t>
            </a:r>
            <a:br>
              <a:rPr lang="en-US" dirty="0"/>
            </a:br>
            <a:r>
              <a:rPr lang="en-US" dirty="0"/>
              <a:t>two sample RFPs</a:t>
            </a:r>
          </a:p>
          <a:p>
            <a:r>
              <a:rPr lang="en-US" dirty="0"/>
              <a:t>Timing</a:t>
            </a:r>
          </a:p>
          <a:p>
            <a:r>
              <a:rPr lang="en-US" dirty="0"/>
              <a:t>Facility</a:t>
            </a:r>
          </a:p>
          <a:p>
            <a:r>
              <a:rPr lang="en-US" dirty="0"/>
              <a:t>??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8065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Fotolia_2378479_X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34000" y="1905000"/>
            <a:ext cx="3429000" cy="3429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Procurement Tools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2400"/>
              </a:spcAft>
            </a:pPr>
            <a:r>
              <a:rPr lang="en-US" dirty="0"/>
              <a:t>Request for Qualifications</a:t>
            </a:r>
          </a:p>
          <a:p>
            <a:pPr>
              <a:spcAft>
                <a:spcPts val="2400"/>
              </a:spcAft>
            </a:pPr>
            <a:r>
              <a:rPr lang="en-US" dirty="0"/>
              <a:t>Request for Quotation</a:t>
            </a:r>
          </a:p>
          <a:p>
            <a:pPr>
              <a:spcAft>
                <a:spcPts val="2400"/>
              </a:spcAft>
            </a:pPr>
            <a:r>
              <a:rPr lang="en-US" dirty="0"/>
              <a:t>Request for Information</a:t>
            </a:r>
          </a:p>
          <a:p>
            <a:pPr>
              <a:spcAft>
                <a:spcPts val="2400"/>
              </a:spcAft>
            </a:pPr>
            <a:r>
              <a:rPr lang="en-US" dirty="0"/>
              <a:t>Request for Proposal</a:t>
            </a:r>
          </a:p>
          <a:p>
            <a:r>
              <a:rPr lang="en-US" dirty="0"/>
              <a:t>Request for Standing Offer</a:t>
            </a:r>
          </a:p>
        </p:txBody>
      </p:sp>
    </p:spTree>
    <p:extLst>
      <p:ext uri="{BB962C8B-B14F-4D97-AF65-F5344CB8AC3E}">
        <p14:creationId xmlns:p14="http://schemas.microsoft.com/office/powerpoint/2010/main" val="4757370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Request for Proposal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Competitive and collaborative procurement</a:t>
            </a:r>
          </a:p>
          <a:p>
            <a:r>
              <a:rPr lang="en-US" dirty="0"/>
              <a:t>Seeks innovation and creativity</a:t>
            </a:r>
          </a:p>
          <a:p>
            <a:r>
              <a:rPr lang="en-US" dirty="0"/>
              <a:t>Most sophisticated procurement for both parties</a:t>
            </a:r>
          </a:p>
          <a:p>
            <a:r>
              <a:rPr lang="en-US" dirty="0"/>
              <a:t>Price is only part of it</a:t>
            </a:r>
          </a:p>
        </p:txBody>
      </p:sp>
      <p:pic>
        <p:nvPicPr>
          <p:cNvPr id="4" name="Picture 3" descr="Fotolia_12810298_X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24400" y="3581400"/>
            <a:ext cx="4052236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05593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RFP Document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Terms and Conditions (and Definitions?)</a:t>
            </a:r>
          </a:p>
          <a:p>
            <a:pPr lvl="1"/>
            <a:r>
              <a:rPr lang="en-US" dirty="0"/>
              <a:t>Procurement</a:t>
            </a:r>
          </a:p>
          <a:p>
            <a:pPr lvl="1"/>
            <a:r>
              <a:rPr lang="en-US" dirty="0"/>
              <a:t>Contract</a:t>
            </a:r>
          </a:p>
          <a:p>
            <a:r>
              <a:rPr lang="en-US" dirty="0"/>
              <a:t>Desired outcomes and what seeking to purchase</a:t>
            </a:r>
          </a:p>
          <a:p>
            <a:r>
              <a:rPr lang="en-US" dirty="0"/>
              <a:t>Evaluation Criteria: Mandatories and Desirables</a:t>
            </a:r>
          </a:p>
          <a:p>
            <a:r>
              <a:rPr lang="en-US" dirty="0"/>
              <a:t>Submission Format Requirements</a:t>
            </a:r>
          </a:p>
          <a:p>
            <a:r>
              <a:rPr lang="en-US" dirty="0"/>
              <a:t>Reference materials</a:t>
            </a:r>
          </a:p>
        </p:txBody>
      </p:sp>
    </p:spTree>
    <p:extLst>
      <p:ext uri="{BB962C8B-B14F-4D97-AF65-F5344CB8AC3E}">
        <p14:creationId xmlns:p14="http://schemas.microsoft.com/office/powerpoint/2010/main" val="13191935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ChangeArrowheads="1"/>
          </p:cNvSpPr>
          <p:nvPr/>
        </p:nvSpPr>
        <p:spPr bwMode="auto">
          <a:xfrm>
            <a:off x="4267200" y="304800"/>
            <a:ext cx="48768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en-US" sz="4400" dirty="0">
                <a:latin typeface="+mj-lt"/>
                <a:cs typeface="+mn-cs"/>
              </a:rPr>
              <a:t>Outcome Based Service Delivery</a:t>
            </a:r>
          </a:p>
        </p:txBody>
      </p:sp>
      <p:pic>
        <p:nvPicPr>
          <p:cNvPr id="163847" name="Picture 7" descr="C:\Documents and Settings\Terry\My Documents\My Pictures\1-0913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53000" y="1981200"/>
            <a:ext cx="3505200" cy="4419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8" name="Diagram 7"/>
          <p:cNvGraphicFramePr/>
          <p:nvPr/>
        </p:nvGraphicFramePr>
        <p:xfrm>
          <a:off x="0" y="304800"/>
          <a:ext cx="4648200" cy="6019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custDataLst>
      <p:tags r:id="rId1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en-US" sz="4400" dirty="0">
                <a:latin typeface="+mj-lt"/>
                <a:cs typeface="+mn-cs"/>
              </a:rPr>
              <a:t>Results Specifications</a:t>
            </a:r>
          </a:p>
        </p:txBody>
      </p:sp>
      <p:sp>
        <p:nvSpPr>
          <p:cNvPr id="24579" name="Text Box 20"/>
          <p:cNvSpPr txBox="1">
            <a:spLocks noChangeArrowheads="1"/>
          </p:cNvSpPr>
          <p:nvPr/>
        </p:nvSpPr>
        <p:spPr bwMode="auto">
          <a:xfrm>
            <a:off x="8610600" y="6535738"/>
            <a:ext cx="533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2813" eaLnBrk="0" hangingPunct="0"/>
            <a:fld id="{48B9D1DA-9A70-4846-8D25-FC7EA43BA1FE}" type="slidenum">
              <a:rPr lang="en-US" sz="1000">
                <a:solidFill>
                  <a:schemeClr val="bg1"/>
                </a:solidFill>
                <a:latin typeface="Arial" charset="0"/>
              </a:rPr>
              <a:pPr defTabSz="912813" eaLnBrk="0" hangingPunct="0"/>
              <a:t>9</a:t>
            </a:fld>
            <a:endParaRPr lang="en-US" sz="1000">
              <a:solidFill>
                <a:schemeClr val="bg1"/>
              </a:solidFill>
              <a:latin typeface="Arial" charset="0"/>
            </a:endParaRPr>
          </a:p>
        </p:txBody>
      </p:sp>
      <p:graphicFrame>
        <p:nvGraphicFramePr>
          <p:cNvPr id="12" name="Diagram 11"/>
          <p:cNvGraphicFramePr/>
          <p:nvPr/>
        </p:nvGraphicFramePr>
        <p:xfrm>
          <a:off x="381000" y="2209800"/>
          <a:ext cx="8458200" cy="383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885</TotalTime>
  <Words>726</Words>
  <Application>Microsoft Office PowerPoint</Application>
  <PresentationFormat>On-screen Show (4:3)</PresentationFormat>
  <Paragraphs>180</Paragraphs>
  <Slides>26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0" baseType="lpstr">
      <vt:lpstr>Arial</vt:lpstr>
      <vt:lpstr>Calibri</vt:lpstr>
      <vt:lpstr>Times New Roman</vt:lpstr>
      <vt:lpstr>Office Theme</vt:lpstr>
      <vt:lpstr>Public Sector Procurement</vt:lpstr>
      <vt:lpstr>Issues</vt:lpstr>
      <vt:lpstr>Learning Outcomes</vt:lpstr>
      <vt:lpstr>Today</vt:lpstr>
      <vt:lpstr>Common Procurement Tools</vt:lpstr>
      <vt:lpstr>Request for Proposal</vt:lpstr>
      <vt:lpstr>The RFP Document</vt:lpstr>
      <vt:lpstr>PowerPoint Presentation</vt:lpstr>
      <vt:lpstr>PowerPoint Presentation</vt:lpstr>
      <vt:lpstr>The RFP Document</vt:lpstr>
      <vt:lpstr>Evaluation Criteria</vt:lpstr>
      <vt:lpstr>Decision to Submit</vt:lpstr>
      <vt:lpstr>The RFP Document</vt:lpstr>
      <vt:lpstr>Submission Format</vt:lpstr>
      <vt:lpstr>Responding to Questions</vt:lpstr>
      <vt:lpstr>Emphasize</vt:lpstr>
      <vt:lpstr>Preferred Language</vt:lpstr>
      <vt:lpstr>Consideration of Options</vt:lpstr>
      <vt:lpstr>Budgets</vt:lpstr>
      <vt:lpstr>Proofing and Editing</vt:lpstr>
      <vt:lpstr>Key Milestones</vt:lpstr>
      <vt:lpstr>Shortlisted Interviews</vt:lpstr>
      <vt:lpstr>Seek Insights/Debriefings</vt:lpstr>
      <vt:lpstr>All Parties</vt:lpstr>
      <vt:lpstr>Mandatories and Desirables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Outcomes</dc:title>
  <dc:creator>Paul</dc:creator>
  <cp:lastModifiedBy>Starr Durrant</cp:lastModifiedBy>
  <cp:revision>74</cp:revision>
  <dcterms:created xsi:type="dcterms:W3CDTF">2015-03-05T22:29:11Z</dcterms:created>
  <dcterms:modified xsi:type="dcterms:W3CDTF">2024-04-24T22:01:26Z</dcterms:modified>
</cp:coreProperties>
</file>