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55" r:id="rId2"/>
    <p:sldMasterId id="2147483759" r:id="rId3"/>
    <p:sldMasterId id="2147483773" r:id="rId4"/>
    <p:sldMasterId id="2147483782" r:id="rId5"/>
    <p:sldMasterId id="2147483795" r:id="rId6"/>
    <p:sldMasterId id="2147483804" r:id="rId7"/>
  </p:sldMasterIdLst>
  <p:notesMasterIdLst>
    <p:notesMasterId r:id="rId34"/>
  </p:notesMasterIdLst>
  <p:handoutMasterIdLst>
    <p:handoutMasterId r:id="rId35"/>
  </p:handoutMasterIdLst>
  <p:sldIdLst>
    <p:sldId id="313" r:id="rId8"/>
    <p:sldId id="334" r:id="rId9"/>
    <p:sldId id="338" r:id="rId10"/>
    <p:sldId id="343" r:id="rId11"/>
    <p:sldId id="391" r:id="rId12"/>
    <p:sldId id="392" r:id="rId13"/>
    <p:sldId id="335" r:id="rId14"/>
    <p:sldId id="399" r:id="rId15"/>
    <p:sldId id="318" r:id="rId16"/>
    <p:sldId id="351" r:id="rId17"/>
    <p:sldId id="345" r:id="rId18"/>
    <p:sldId id="397" r:id="rId19"/>
    <p:sldId id="400" r:id="rId20"/>
    <p:sldId id="408" r:id="rId21"/>
    <p:sldId id="396" r:id="rId22"/>
    <p:sldId id="401" r:id="rId23"/>
    <p:sldId id="387" r:id="rId24"/>
    <p:sldId id="388" r:id="rId25"/>
    <p:sldId id="415" r:id="rId26"/>
    <p:sldId id="404" r:id="rId27"/>
    <p:sldId id="420" r:id="rId28"/>
    <p:sldId id="406" r:id="rId29"/>
    <p:sldId id="413" r:id="rId30"/>
    <p:sldId id="403" r:id="rId31"/>
    <p:sldId id="421" r:id="rId32"/>
    <p:sldId id="350" r:id="rId33"/>
  </p:sldIdLst>
  <p:sldSz cx="9144000" cy="5143500" type="screen16x9"/>
  <p:notesSz cx="9309100" cy="7023100"/>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50">
          <p15:clr>
            <a:srgbClr val="A4A3A4"/>
          </p15:clr>
        </p15:guide>
        <p15:guide id="4" orient="horz" pos="940">
          <p15:clr>
            <a:srgbClr val="A4A3A4"/>
          </p15:clr>
        </p15:guide>
        <p15:guide id="5" orient="horz" pos="2935">
          <p15:clr>
            <a:srgbClr val="A4A3A4"/>
          </p15:clr>
        </p15:guide>
        <p15:guide id="6" pos="340">
          <p15:clr>
            <a:srgbClr val="A4A3A4"/>
          </p15:clr>
        </p15:guide>
        <p15:guide id="7" pos="54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Johnston" initials="PJ" lastIdx="4" clrIdx="0">
    <p:extLst>
      <p:ext uri="{19B8F6BF-5375-455C-9EA6-DF929625EA0E}">
        <p15:presenceInfo xmlns:p15="http://schemas.microsoft.com/office/powerpoint/2012/main" userId="S-1-5-21-2000478354-963894560-682003330-12265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0F8A"/>
    <a:srgbClr val="5271FF"/>
    <a:srgbClr val="06ECFA"/>
    <a:srgbClr val="FCDE24"/>
    <a:srgbClr val="00AAD2"/>
    <a:srgbClr val="6CBF31"/>
    <a:srgbClr val="77B800"/>
    <a:srgbClr val="FFFFFF"/>
    <a:srgbClr val="719500"/>
    <a:srgbClr val="BE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823" autoAdjust="0"/>
    <p:restoredTop sz="71703" autoAdjust="0"/>
  </p:normalViewPr>
  <p:slideViewPr>
    <p:cSldViewPr>
      <p:cViewPr varScale="1">
        <p:scale>
          <a:sx n="106" d="100"/>
          <a:sy n="106" d="100"/>
        </p:scale>
        <p:origin x="1350" y="90"/>
      </p:cViewPr>
      <p:guideLst>
        <p:guide orient="horz" pos="1620"/>
        <p:guide pos="2880"/>
        <p:guide orient="horz" pos="350"/>
        <p:guide orient="horz" pos="940"/>
        <p:guide orient="horz" pos="2935"/>
        <p:guide pos="340"/>
        <p:guide pos="5420"/>
      </p:guideLst>
    </p:cSldViewPr>
  </p:slideViewPr>
  <p:outlineViewPr>
    <p:cViewPr>
      <p:scale>
        <a:sx n="33" d="100"/>
        <a:sy n="33" d="100"/>
      </p:scale>
      <p:origin x="0" y="-6856"/>
    </p:cViewPr>
  </p:outlineViewPr>
  <p:notesTextViewPr>
    <p:cViewPr>
      <p:scale>
        <a:sx n="1" d="1"/>
        <a:sy n="1" d="1"/>
      </p:scale>
      <p:origin x="0" y="0"/>
    </p:cViewPr>
  </p:notesTextViewPr>
  <p:sorterViewPr>
    <p:cViewPr>
      <p:scale>
        <a:sx n="150" d="100"/>
        <a:sy n="150" d="100"/>
      </p:scale>
      <p:origin x="0" y="-4728"/>
    </p:cViewPr>
  </p:sorterViewPr>
  <p:notesViewPr>
    <p:cSldViewPr>
      <p:cViewPr varScale="1">
        <p:scale>
          <a:sx n="110" d="100"/>
          <a:sy n="110" d="100"/>
        </p:scale>
        <p:origin x="17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622A6-3180-4EBD-96DC-50D336F17ABE}" type="doc">
      <dgm:prSet loTypeId="urn:microsoft.com/office/officeart/2005/8/layout/hierarchy2" loCatId="hierarchy" qsTypeId="urn:microsoft.com/office/officeart/2005/8/quickstyle/simple2" qsCatId="simple" csTypeId="urn:microsoft.com/office/officeart/2005/8/colors/accent0_2" csCatId="mainScheme" phldr="1"/>
      <dgm:spPr/>
    </dgm:pt>
    <dgm:pt modelId="{66241864-1E9A-4686-BA1F-5A15CC4B3227}">
      <dgm:prSet phldrT="[Text]">
        <dgm:style>
          <a:lnRef idx="2">
            <a:schemeClr val="dk1"/>
          </a:lnRef>
          <a:fillRef idx="1">
            <a:schemeClr val="lt1"/>
          </a:fillRef>
          <a:effectRef idx="0">
            <a:schemeClr val="dk1"/>
          </a:effectRef>
          <a:fontRef idx="minor">
            <a:schemeClr val="dk1"/>
          </a:fontRef>
        </dgm:style>
      </dgm:prSet>
      <dgm:spPr/>
      <dgm:t>
        <a:bodyPr/>
        <a:lstStyle/>
        <a:p>
          <a:r>
            <a:rPr lang="en-US" b="0" dirty="0" smtClean="0">
              <a:solidFill>
                <a:schemeClr val="tx1"/>
              </a:solidFill>
            </a:rPr>
            <a:t>Early Intervention Specialists </a:t>
          </a:r>
          <a:endParaRPr lang="en-US" b="0" dirty="0">
            <a:solidFill>
              <a:schemeClr val="tx1"/>
            </a:solidFill>
          </a:endParaRPr>
        </a:p>
      </dgm:t>
    </dgm:pt>
    <dgm:pt modelId="{D4B6A36C-FE9C-4669-8F2E-EC2859B51131}" type="parTrans" cxnId="{740FD86E-A121-4F3F-909A-BB0E89C2C219}">
      <dgm:prSet/>
      <dgm:spPr/>
      <dgm:t>
        <a:bodyPr/>
        <a:lstStyle/>
        <a:p>
          <a:endParaRPr lang="en-US"/>
        </a:p>
      </dgm:t>
    </dgm:pt>
    <dgm:pt modelId="{7F35B180-1A41-4410-8FF8-C71807812861}" type="sibTrans" cxnId="{740FD86E-A121-4F3F-909A-BB0E89C2C219}">
      <dgm:prSet/>
      <dgm:spPr/>
      <dgm:t>
        <a:bodyPr/>
        <a:lstStyle/>
        <a:p>
          <a:endParaRPr lang="en-US"/>
        </a:p>
      </dgm:t>
    </dgm:pt>
    <dgm:pt modelId="{9B7051DA-40D6-4A34-92F8-257129D5C7F3}">
      <dgm:prSet>
        <dgm:style>
          <a:lnRef idx="2">
            <a:schemeClr val="dk1"/>
          </a:lnRef>
          <a:fillRef idx="1">
            <a:schemeClr val="lt1"/>
          </a:fillRef>
          <a:effectRef idx="0">
            <a:schemeClr val="dk1"/>
          </a:effectRef>
          <a:fontRef idx="minor">
            <a:schemeClr val="dk1"/>
          </a:fontRef>
        </dgm:style>
      </dgm:prSet>
      <dgm:spPr/>
      <dgm:t>
        <a:bodyPr/>
        <a:lstStyle/>
        <a:p>
          <a:r>
            <a:rPr lang="en-US" b="0" dirty="0" smtClean="0">
              <a:solidFill>
                <a:schemeClr val="tx1"/>
              </a:solidFill>
            </a:rPr>
            <a:t>Contract Specialist </a:t>
          </a:r>
          <a:endParaRPr lang="en-CA" b="0" dirty="0">
            <a:solidFill>
              <a:schemeClr val="tx1"/>
            </a:solidFill>
          </a:endParaRPr>
        </a:p>
      </dgm:t>
    </dgm:pt>
    <dgm:pt modelId="{8071F794-C42E-4810-8D84-40A8FF6EA7E9}" type="parTrans" cxnId="{AD8F1ADD-DF39-4E54-B65D-542711979E63}">
      <dgm:prSet/>
      <dgm:spPr/>
      <dgm:t>
        <a:bodyPr/>
        <a:lstStyle/>
        <a:p>
          <a:endParaRPr lang="en-US"/>
        </a:p>
      </dgm:t>
    </dgm:pt>
    <dgm:pt modelId="{9321E178-106E-4AED-92B7-373E2DB9EBC0}" type="sibTrans" cxnId="{AD8F1ADD-DF39-4E54-B65D-542711979E63}">
      <dgm:prSet/>
      <dgm:spPr/>
      <dgm:t>
        <a:bodyPr/>
        <a:lstStyle/>
        <a:p>
          <a:endParaRPr lang="en-US"/>
        </a:p>
      </dgm:t>
    </dgm:pt>
    <dgm:pt modelId="{C2959635-3736-455F-AF94-AB03C9489520}">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2000" b="1" dirty="0" smtClean="0">
              <a:solidFill>
                <a:schemeClr val="tx1"/>
              </a:solidFill>
            </a:rPr>
            <a:t>Children Services </a:t>
          </a:r>
          <a:endParaRPr lang="en-US" sz="2000" b="1" dirty="0">
            <a:solidFill>
              <a:schemeClr val="tx1"/>
            </a:solidFill>
          </a:endParaRPr>
        </a:p>
      </dgm:t>
    </dgm:pt>
    <dgm:pt modelId="{4DBACC2D-84E6-40F8-A5CC-113990005398}" type="parTrans" cxnId="{E71E8F4B-58A8-458F-B20D-0EAD3B263042}">
      <dgm:prSet/>
      <dgm:spPr/>
      <dgm:t>
        <a:bodyPr/>
        <a:lstStyle/>
        <a:p>
          <a:endParaRPr lang="en-US"/>
        </a:p>
      </dgm:t>
    </dgm:pt>
    <dgm:pt modelId="{7C5CB315-6CE2-4777-B1CA-57AD05F7FDE4}" type="sibTrans" cxnId="{E71E8F4B-58A8-458F-B20D-0EAD3B263042}">
      <dgm:prSet/>
      <dgm:spPr/>
      <dgm:t>
        <a:bodyPr/>
        <a:lstStyle/>
        <a:p>
          <a:endParaRPr lang="en-US"/>
        </a:p>
      </dgm:t>
    </dgm:pt>
    <dgm:pt modelId="{C7B54F71-DB54-42BF-8030-269D52D386A4}" type="pres">
      <dgm:prSet presAssocID="{81D622A6-3180-4EBD-96DC-50D336F17ABE}" presName="diagram" presStyleCnt="0">
        <dgm:presLayoutVars>
          <dgm:chPref val="1"/>
          <dgm:dir val="rev"/>
          <dgm:animOne val="branch"/>
          <dgm:animLvl val="lvl"/>
          <dgm:resizeHandles val="exact"/>
        </dgm:presLayoutVars>
      </dgm:prSet>
      <dgm:spPr/>
    </dgm:pt>
    <dgm:pt modelId="{4E3C744B-9BB5-4700-99F8-6157EECF216F}" type="pres">
      <dgm:prSet presAssocID="{C2959635-3736-455F-AF94-AB03C9489520}" presName="root1" presStyleCnt="0"/>
      <dgm:spPr/>
    </dgm:pt>
    <dgm:pt modelId="{75DDE34E-DC4C-4E89-B7C7-CBBDD5858609}" type="pres">
      <dgm:prSet presAssocID="{C2959635-3736-455F-AF94-AB03C9489520}" presName="LevelOneTextNode" presStyleLbl="node0" presStyleIdx="0" presStyleCnt="1" custScaleX="111503" custScaleY="179951">
        <dgm:presLayoutVars>
          <dgm:chPref val="3"/>
        </dgm:presLayoutVars>
      </dgm:prSet>
      <dgm:spPr/>
      <dgm:t>
        <a:bodyPr/>
        <a:lstStyle/>
        <a:p>
          <a:endParaRPr lang="en-US"/>
        </a:p>
      </dgm:t>
    </dgm:pt>
    <dgm:pt modelId="{74B7F966-DF22-4DD9-BA85-D033B9583C82}" type="pres">
      <dgm:prSet presAssocID="{C2959635-3736-455F-AF94-AB03C9489520}" presName="level2hierChild" presStyleCnt="0"/>
      <dgm:spPr/>
    </dgm:pt>
    <dgm:pt modelId="{9BBA9D05-4C01-43D3-9E5F-F73F7B80AEE2}" type="pres">
      <dgm:prSet presAssocID="{D4B6A36C-FE9C-4669-8F2E-EC2859B51131}" presName="conn2-1" presStyleLbl="parChTrans1D2" presStyleIdx="0" presStyleCnt="2"/>
      <dgm:spPr/>
      <dgm:t>
        <a:bodyPr/>
        <a:lstStyle/>
        <a:p>
          <a:endParaRPr lang="en-US"/>
        </a:p>
      </dgm:t>
    </dgm:pt>
    <dgm:pt modelId="{6B2E49D6-EA48-4D05-8730-AB2938BBF36D}" type="pres">
      <dgm:prSet presAssocID="{D4B6A36C-FE9C-4669-8F2E-EC2859B51131}" presName="connTx" presStyleLbl="parChTrans1D2" presStyleIdx="0" presStyleCnt="2"/>
      <dgm:spPr/>
      <dgm:t>
        <a:bodyPr/>
        <a:lstStyle/>
        <a:p>
          <a:endParaRPr lang="en-US"/>
        </a:p>
      </dgm:t>
    </dgm:pt>
    <dgm:pt modelId="{9273E80E-37CE-42C8-B80A-D220C0CFC455}" type="pres">
      <dgm:prSet presAssocID="{66241864-1E9A-4686-BA1F-5A15CC4B3227}" presName="root2" presStyleCnt="0"/>
      <dgm:spPr/>
    </dgm:pt>
    <dgm:pt modelId="{48737D14-AABD-4619-A52A-D84C09BD770B}" type="pres">
      <dgm:prSet presAssocID="{66241864-1E9A-4686-BA1F-5A15CC4B3227}" presName="LevelTwoTextNode" presStyleLbl="node2" presStyleIdx="0" presStyleCnt="2">
        <dgm:presLayoutVars>
          <dgm:chPref val="3"/>
        </dgm:presLayoutVars>
      </dgm:prSet>
      <dgm:spPr/>
      <dgm:t>
        <a:bodyPr/>
        <a:lstStyle/>
        <a:p>
          <a:endParaRPr lang="en-US"/>
        </a:p>
      </dgm:t>
    </dgm:pt>
    <dgm:pt modelId="{8BCF3D3B-F550-434B-A21A-9CD73B02FFA5}" type="pres">
      <dgm:prSet presAssocID="{66241864-1E9A-4686-BA1F-5A15CC4B3227}" presName="level3hierChild" presStyleCnt="0"/>
      <dgm:spPr/>
    </dgm:pt>
    <dgm:pt modelId="{78EFB9EC-96BA-43FA-9927-DF3F655143C5}" type="pres">
      <dgm:prSet presAssocID="{8071F794-C42E-4810-8D84-40A8FF6EA7E9}" presName="conn2-1" presStyleLbl="parChTrans1D2" presStyleIdx="1" presStyleCnt="2"/>
      <dgm:spPr/>
      <dgm:t>
        <a:bodyPr/>
        <a:lstStyle/>
        <a:p>
          <a:endParaRPr lang="en-US"/>
        </a:p>
      </dgm:t>
    </dgm:pt>
    <dgm:pt modelId="{BA53588F-C4B8-4D42-9F78-0E5C224873FF}" type="pres">
      <dgm:prSet presAssocID="{8071F794-C42E-4810-8D84-40A8FF6EA7E9}" presName="connTx" presStyleLbl="parChTrans1D2" presStyleIdx="1" presStyleCnt="2"/>
      <dgm:spPr/>
      <dgm:t>
        <a:bodyPr/>
        <a:lstStyle/>
        <a:p>
          <a:endParaRPr lang="en-US"/>
        </a:p>
      </dgm:t>
    </dgm:pt>
    <dgm:pt modelId="{EB7F3ADC-CE1F-40F1-91E5-F21A1B7E7CF5}" type="pres">
      <dgm:prSet presAssocID="{9B7051DA-40D6-4A34-92F8-257129D5C7F3}" presName="root2" presStyleCnt="0"/>
      <dgm:spPr/>
    </dgm:pt>
    <dgm:pt modelId="{AFD9A689-F04A-4A09-B556-608D94257B84}" type="pres">
      <dgm:prSet presAssocID="{9B7051DA-40D6-4A34-92F8-257129D5C7F3}" presName="LevelTwoTextNode" presStyleLbl="node2" presStyleIdx="1" presStyleCnt="2">
        <dgm:presLayoutVars>
          <dgm:chPref val="3"/>
        </dgm:presLayoutVars>
      </dgm:prSet>
      <dgm:spPr/>
      <dgm:t>
        <a:bodyPr/>
        <a:lstStyle/>
        <a:p>
          <a:endParaRPr lang="en-US"/>
        </a:p>
      </dgm:t>
    </dgm:pt>
    <dgm:pt modelId="{3B5C3041-9C9F-4D43-8C05-D15CEA0CC57F}" type="pres">
      <dgm:prSet presAssocID="{9B7051DA-40D6-4A34-92F8-257129D5C7F3}" presName="level3hierChild" presStyleCnt="0"/>
      <dgm:spPr/>
    </dgm:pt>
  </dgm:ptLst>
  <dgm:cxnLst>
    <dgm:cxn modelId="{AD8F1ADD-DF39-4E54-B65D-542711979E63}" srcId="{C2959635-3736-455F-AF94-AB03C9489520}" destId="{9B7051DA-40D6-4A34-92F8-257129D5C7F3}" srcOrd="1" destOrd="0" parTransId="{8071F794-C42E-4810-8D84-40A8FF6EA7E9}" sibTransId="{9321E178-106E-4AED-92B7-373E2DB9EBC0}"/>
    <dgm:cxn modelId="{313DE5B6-BDC5-456F-84F3-DECC7522C6D4}" type="presOf" srcId="{66241864-1E9A-4686-BA1F-5A15CC4B3227}" destId="{48737D14-AABD-4619-A52A-D84C09BD770B}" srcOrd="0" destOrd="0" presId="urn:microsoft.com/office/officeart/2005/8/layout/hierarchy2"/>
    <dgm:cxn modelId="{EDEEB51C-BF53-4B19-9CD1-A089193F5A87}" type="presOf" srcId="{8071F794-C42E-4810-8D84-40A8FF6EA7E9}" destId="{78EFB9EC-96BA-43FA-9927-DF3F655143C5}" srcOrd="0" destOrd="0" presId="urn:microsoft.com/office/officeart/2005/8/layout/hierarchy2"/>
    <dgm:cxn modelId="{740FD86E-A121-4F3F-909A-BB0E89C2C219}" srcId="{C2959635-3736-455F-AF94-AB03C9489520}" destId="{66241864-1E9A-4686-BA1F-5A15CC4B3227}" srcOrd="0" destOrd="0" parTransId="{D4B6A36C-FE9C-4669-8F2E-EC2859B51131}" sibTransId="{7F35B180-1A41-4410-8FF8-C71807812861}"/>
    <dgm:cxn modelId="{F3B93E11-FD99-4C3A-A389-8A507B73861F}" type="presOf" srcId="{9B7051DA-40D6-4A34-92F8-257129D5C7F3}" destId="{AFD9A689-F04A-4A09-B556-608D94257B84}" srcOrd="0" destOrd="0" presId="urn:microsoft.com/office/officeart/2005/8/layout/hierarchy2"/>
    <dgm:cxn modelId="{CECC412A-AB4E-425F-A324-6416AD33049E}" type="presOf" srcId="{D4B6A36C-FE9C-4669-8F2E-EC2859B51131}" destId="{6B2E49D6-EA48-4D05-8730-AB2938BBF36D}" srcOrd="1" destOrd="0" presId="urn:microsoft.com/office/officeart/2005/8/layout/hierarchy2"/>
    <dgm:cxn modelId="{1A6F6B06-D3F5-435A-B7E5-46FC7654510B}" type="presOf" srcId="{D4B6A36C-FE9C-4669-8F2E-EC2859B51131}" destId="{9BBA9D05-4C01-43D3-9E5F-F73F7B80AEE2}" srcOrd="0" destOrd="0" presId="urn:microsoft.com/office/officeart/2005/8/layout/hierarchy2"/>
    <dgm:cxn modelId="{7397A070-0CCC-4906-87BB-F5F08045F7F8}" type="presOf" srcId="{81D622A6-3180-4EBD-96DC-50D336F17ABE}" destId="{C7B54F71-DB54-42BF-8030-269D52D386A4}" srcOrd="0" destOrd="0" presId="urn:microsoft.com/office/officeart/2005/8/layout/hierarchy2"/>
    <dgm:cxn modelId="{F78CF839-808F-4C6F-9669-120E7814DB4B}" type="presOf" srcId="{8071F794-C42E-4810-8D84-40A8FF6EA7E9}" destId="{BA53588F-C4B8-4D42-9F78-0E5C224873FF}" srcOrd="1" destOrd="0" presId="urn:microsoft.com/office/officeart/2005/8/layout/hierarchy2"/>
    <dgm:cxn modelId="{E71E8F4B-58A8-458F-B20D-0EAD3B263042}" srcId="{81D622A6-3180-4EBD-96DC-50D336F17ABE}" destId="{C2959635-3736-455F-AF94-AB03C9489520}" srcOrd="0" destOrd="0" parTransId="{4DBACC2D-84E6-40F8-A5CC-113990005398}" sibTransId="{7C5CB315-6CE2-4777-B1CA-57AD05F7FDE4}"/>
    <dgm:cxn modelId="{E2B0981C-0B9C-4EA7-92C8-2095D0670580}" type="presOf" srcId="{C2959635-3736-455F-AF94-AB03C9489520}" destId="{75DDE34E-DC4C-4E89-B7C7-CBBDD5858609}" srcOrd="0" destOrd="0" presId="urn:microsoft.com/office/officeart/2005/8/layout/hierarchy2"/>
    <dgm:cxn modelId="{7015B804-93AA-423C-93C1-0DA1779FE32F}" type="presParOf" srcId="{C7B54F71-DB54-42BF-8030-269D52D386A4}" destId="{4E3C744B-9BB5-4700-99F8-6157EECF216F}" srcOrd="0" destOrd="0" presId="urn:microsoft.com/office/officeart/2005/8/layout/hierarchy2"/>
    <dgm:cxn modelId="{A8A379E0-3BC7-4BFC-B372-6C6EA765EA78}" type="presParOf" srcId="{4E3C744B-9BB5-4700-99F8-6157EECF216F}" destId="{75DDE34E-DC4C-4E89-B7C7-CBBDD5858609}" srcOrd="0" destOrd="0" presId="urn:microsoft.com/office/officeart/2005/8/layout/hierarchy2"/>
    <dgm:cxn modelId="{4B0AFF5D-1C27-417E-887C-CE03826C3F88}" type="presParOf" srcId="{4E3C744B-9BB5-4700-99F8-6157EECF216F}" destId="{74B7F966-DF22-4DD9-BA85-D033B9583C82}" srcOrd="1" destOrd="0" presId="urn:microsoft.com/office/officeart/2005/8/layout/hierarchy2"/>
    <dgm:cxn modelId="{CCB1BEA5-39D9-4569-897E-E43B80CD515A}" type="presParOf" srcId="{74B7F966-DF22-4DD9-BA85-D033B9583C82}" destId="{9BBA9D05-4C01-43D3-9E5F-F73F7B80AEE2}" srcOrd="0" destOrd="0" presId="urn:microsoft.com/office/officeart/2005/8/layout/hierarchy2"/>
    <dgm:cxn modelId="{29CC7E66-430B-43A8-8413-0D7ADEB9918C}" type="presParOf" srcId="{9BBA9D05-4C01-43D3-9E5F-F73F7B80AEE2}" destId="{6B2E49D6-EA48-4D05-8730-AB2938BBF36D}" srcOrd="0" destOrd="0" presId="urn:microsoft.com/office/officeart/2005/8/layout/hierarchy2"/>
    <dgm:cxn modelId="{80A2A4DE-8B07-43C6-BB54-532832D824A9}" type="presParOf" srcId="{74B7F966-DF22-4DD9-BA85-D033B9583C82}" destId="{9273E80E-37CE-42C8-B80A-D220C0CFC455}" srcOrd="1" destOrd="0" presId="urn:microsoft.com/office/officeart/2005/8/layout/hierarchy2"/>
    <dgm:cxn modelId="{604A3C78-E961-4612-B81E-778B09EFA7EE}" type="presParOf" srcId="{9273E80E-37CE-42C8-B80A-D220C0CFC455}" destId="{48737D14-AABD-4619-A52A-D84C09BD770B}" srcOrd="0" destOrd="0" presId="urn:microsoft.com/office/officeart/2005/8/layout/hierarchy2"/>
    <dgm:cxn modelId="{2F06BB81-65CB-480F-91A6-257975D01ADB}" type="presParOf" srcId="{9273E80E-37CE-42C8-B80A-D220C0CFC455}" destId="{8BCF3D3B-F550-434B-A21A-9CD73B02FFA5}" srcOrd="1" destOrd="0" presId="urn:microsoft.com/office/officeart/2005/8/layout/hierarchy2"/>
    <dgm:cxn modelId="{E8A74797-D1EE-46F9-9851-7A94CFF87B04}" type="presParOf" srcId="{74B7F966-DF22-4DD9-BA85-D033B9583C82}" destId="{78EFB9EC-96BA-43FA-9927-DF3F655143C5}" srcOrd="2" destOrd="0" presId="urn:microsoft.com/office/officeart/2005/8/layout/hierarchy2"/>
    <dgm:cxn modelId="{6D85F46E-A77C-4DD2-BD8D-D8B6FA895E0C}" type="presParOf" srcId="{78EFB9EC-96BA-43FA-9927-DF3F655143C5}" destId="{BA53588F-C4B8-4D42-9F78-0E5C224873FF}" srcOrd="0" destOrd="0" presId="urn:microsoft.com/office/officeart/2005/8/layout/hierarchy2"/>
    <dgm:cxn modelId="{280AAF0D-ACB4-4480-85D0-F2F6F9F7DFE1}" type="presParOf" srcId="{74B7F966-DF22-4DD9-BA85-D033B9583C82}" destId="{EB7F3ADC-CE1F-40F1-91E5-F21A1B7E7CF5}" srcOrd="3" destOrd="0" presId="urn:microsoft.com/office/officeart/2005/8/layout/hierarchy2"/>
    <dgm:cxn modelId="{56F0349F-15F2-43EB-823A-DF68CC6486EA}" type="presParOf" srcId="{EB7F3ADC-CE1F-40F1-91E5-F21A1B7E7CF5}" destId="{AFD9A689-F04A-4A09-B556-608D94257B84}" srcOrd="0" destOrd="0" presId="urn:microsoft.com/office/officeart/2005/8/layout/hierarchy2"/>
    <dgm:cxn modelId="{BF094AE2-1D75-4850-BA87-61CE194AD31E}" type="presParOf" srcId="{EB7F3ADC-CE1F-40F1-91E5-F21A1B7E7CF5}" destId="{3B5C3041-9C9F-4D43-8C05-D15CEA0CC57F}"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DE34E-DC4C-4E89-B7C7-CBBDD5858609}">
      <dsp:nvSpPr>
        <dsp:cNvPr id="0" name=""/>
        <dsp:cNvSpPr/>
      </dsp:nvSpPr>
      <dsp:spPr>
        <a:xfrm>
          <a:off x="1645223" y="790765"/>
          <a:ext cx="1308147" cy="1055587"/>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Children Services </a:t>
          </a:r>
          <a:endParaRPr lang="en-US" sz="2000" b="1" kern="1200" dirty="0">
            <a:solidFill>
              <a:schemeClr val="tx1"/>
            </a:solidFill>
          </a:endParaRPr>
        </a:p>
      </dsp:txBody>
      <dsp:txXfrm>
        <a:off x="1676140" y="821682"/>
        <a:ext cx="1246313" cy="993753"/>
      </dsp:txXfrm>
    </dsp:sp>
    <dsp:sp modelId="{9BBA9D05-4C01-43D3-9E5F-F73F7B80AEE2}">
      <dsp:nvSpPr>
        <dsp:cNvPr id="0" name=""/>
        <dsp:cNvSpPr/>
      </dsp:nvSpPr>
      <dsp:spPr>
        <a:xfrm rot="12942401">
          <a:off x="1121625" y="1129892"/>
          <a:ext cx="577917" cy="40038"/>
        </a:xfrm>
        <a:custGeom>
          <a:avLst/>
          <a:gdLst/>
          <a:ahLst/>
          <a:cxnLst/>
          <a:rect l="0" t="0" r="0" b="0"/>
          <a:pathLst>
            <a:path>
              <a:moveTo>
                <a:pt x="0" y="20019"/>
              </a:moveTo>
              <a:lnTo>
                <a:pt x="577917" y="200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96136" y="1135464"/>
        <a:ext cx="28895" cy="28895"/>
      </dsp:txXfrm>
    </dsp:sp>
    <dsp:sp modelId="{48737D14-AABD-4619-A52A-D84C09BD770B}">
      <dsp:nvSpPr>
        <dsp:cNvPr id="0" name=""/>
        <dsp:cNvSpPr/>
      </dsp:nvSpPr>
      <dsp:spPr>
        <a:xfrm>
          <a:off x="2750" y="687966"/>
          <a:ext cx="1173194" cy="586597"/>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rPr>
            <a:t>Early Intervention Specialists </a:t>
          </a:r>
          <a:endParaRPr lang="en-US" sz="1200" b="0" kern="1200" dirty="0">
            <a:solidFill>
              <a:schemeClr val="tx1"/>
            </a:solidFill>
          </a:endParaRPr>
        </a:p>
      </dsp:txBody>
      <dsp:txXfrm>
        <a:off x="19931" y="705147"/>
        <a:ext cx="1138832" cy="552235"/>
      </dsp:txXfrm>
    </dsp:sp>
    <dsp:sp modelId="{78EFB9EC-96BA-43FA-9927-DF3F655143C5}">
      <dsp:nvSpPr>
        <dsp:cNvPr id="0" name=""/>
        <dsp:cNvSpPr/>
      </dsp:nvSpPr>
      <dsp:spPr>
        <a:xfrm rot="8657599">
          <a:off x="1121625" y="1467186"/>
          <a:ext cx="577917" cy="40038"/>
        </a:xfrm>
        <a:custGeom>
          <a:avLst/>
          <a:gdLst/>
          <a:ahLst/>
          <a:cxnLst/>
          <a:rect l="0" t="0" r="0" b="0"/>
          <a:pathLst>
            <a:path>
              <a:moveTo>
                <a:pt x="0" y="20019"/>
              </a:moveTo>
              <a:lnTo>
                <a:pt x="577917" y="200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396136" y="1472757"/>
        <a:ext cx="28895" cy="28895"/>
      </dsp:txXfrm>
    </dsp:sp>
    <dsp:sp modelId="{AFD9A689-F04A-4A09-B556-608D94257B84}">
      <dsp:nvSpPr>
        <dsp:cNvPr id="0" name=""/>
        <dsp:cNvSpPr/>
      </dsp:nvSpPr>
      <dsp:spPr>
        <a:xfrm>
          <a:off x="2750" y="1362553"/>
          <a:ext cx="1173194" cy="586597"/>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rPr>
            <a:t>Contract Specialist </a:t>
          </a:r>
          <a:endParaRPr lang="en-CA" sz="1200" b="0" kern="1200" dirty="0">
            <a:solidFill>
              <a:schemeClr val="tx1"/>
            </a:solidFill>
          </a:endParaRPr>
        </a:p>
      </dsp:txBody>
      <dsp:txXfrm>
        <a:off x="19931" y="1379734"/>
        <a:ext cx="1138832" cy="5522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dirty="0"/>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A6673D7D-606E-4704-8FAB-089A0546B34A}" type="datetimeFigureOut">
              <a:rPr lang="en-CA" smtClean="0"/>
              <a:t>2020-08-11</a:t>
            </a:fld>
            <a:endParaRPr lang="en-CA" dirty="0"/>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CA" dirty="0"/>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5F2AF2C7-EC74-45D5-8E80-EDC400CCB59D}" type="slidenum">
              <a:rPr lang="en-CA" smtClean="0"/>
              <a:t>‹#›</a:t>
            </a:fld>
            <a:endParaRPr lang="en-CA" dirty="0"/>
          </a:p>
        </p:txBody>
      </p:sp>
    </p:spTree>
    <p:extLst>
      <p:ext uri="{BB962C8B-B14F-4D97-AF65-F5344CB8AC3E}">
        <p14:creationId xmlns:p14="http://schemas.microsoft.com/office/powerpoint/2010/main" val="11651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5273675" y="0"/>
            <a:ext cx="4033838" cy="350838"/>
          </a:xfrm>
          <a:prstGeom prst="rect">
            <a:avLst/>
          </a:prstGeom>
        </p:spPr>
        <p:txBody>
          <a:bodyPr vert="horz" lIns="91440" tIns="45720" rIns="91440" bIns="45720" rtlCol="0"/>
          <a:lstStyle>
            <a:lvl1pPr algn="r">
              <a:defRPr sz="1200"/>
            </a:lvl1pPr>
          </a:lstStyle>
          <a:p>
            <a:fld id="{6FEDAA7A-9A0B-4B42-A0D7-D84671EF7CA4}" type="datetimeFigureOut">
              <a:rPr lang="en-CA" smtClean="0"/>
              <a:t>2020-08-11</a:t>
            </a:fld>
            <a:endParaRPr lang="en-CA" dirty="0"/>
          </a:p>
        </p:txBody>
      </p:sp>
      <p:sp>
        <p:nvSpPr>
          <p:cNvPr id="4" name="Slide Image Placeholder 3"/>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930275" y="3335338"/>
            <a:ext cx="7448550" cy="3160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675"/>
            <a:ext cx="4033838" cy="3508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5273675" y="6670675"/>
            <a:ext cx="4033838" cy="350838"/>
          </a:xfrm>
          <a:prstGeom prst="rect">
            <a:avLst/>
          </a:prstGeom>
        </p:spPr>
        <p:txBody>
          <a:bodyPr vert="horz" lIns="91440" tIns="45720" rIns="91440" bIns="45720" rtlCol="0" anchor="b"/>
          <a:lstStyle>
            <a:lvl1pPr algn="r">
              <a:defRPr sz="1200"/>
            </a:lvl1pPr>
          </a:lstStyle>
          <a:p>
            <a:fld id="{C33E93F5-386D-46C1-AED3-8A7E51F89105}" type="slidenum">
              <a:rPr lang="en-CA" smtClean="0"/>
              <a:t>‹#›</a:t>
            </a:fld>
            <a:endParaRPr lang="en-CA" dirty="0"/>
          </a:p>
        </p:txBody>
      </p:sp>
    </p:spTree>
    <p:extLst>
      <p:ext uri="{BB962C8B-B14F-4D97-AF65-F5344CB8AC3E}">
        <p14:creationId xmlns:p14="http://schemas.microsoft.com/office/powerpoint/2010/main" val="38696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ssp.org/wp-content/uploads/2018/08/ProtectiveFactorsActionSheet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3349625" cy="1884363"/>
          </a:xfrm>
        </p:spPr>
      </p:sp>
      <p:sp>
        <p:nvSpPr>
          <p:cNvPr id="4" name="Slide Number Placeholder 3"/>
          <p:cNvSpPr>
            <a:spLocks noGrp="1"/>
          </p:cNvSpPr>
          <p:nvPr>
            <p:ph type="sldNum" sz="quarter" idx="10"/>
          </p:nvPr>
        </p:nvSpPr>
        <p:spPr/>
        <p:txBody>
          <a:bodyPr/>
          <a:lstStyle/>
          <a:p>
            <a:fld id="{C33E93F5-386D-46C1-AED3-8A7E51F89105}" type="slidenum">
              <a:rPr lang="en-CA" smtClean="0"/>
              <a:t>1</a:t>
            </a:fld>
            <a:endParaRPr lang="en-CA"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97449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Page  #8 - </a:t>
            </a:r>
            <a:r>
              <a:rPr lang="en-US" sz="1200" b="0" i="0" u="none" strike="noStrike" kern="1200" baseline="0" dirty="0" smtClean="0">
                <a:solidFill>
                  <a:schemeClr val="tx1"/>
                </a:solidFill>
                <a:latin typeface="+mn-lt"/>
                <a:ea typeface="+mn-ea"/>
                <a:cs typeface="+mn-cs"/>
              </a:rPr>
              <a:t>These documents work together and build on one another to define and implement Alberta’s approach for service delivery staff and agency partners.</a:t>
            </a:r>
          </a:p>
          <a:p>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33E93F5-386D-46C1-AED3-8A7E51F89105}" type="slidenum">
              <a:rPr lang="en-CA" smtClean="0"/>
              <a:t>10</a:t>
            </a:fld>
            <a:endParaRPr lang="en-CA" dirty="0"/>
          </a:p>
        </p:txBody>
      </p:sp>
    </p:spTree>
    <p:extLst>
      <p:ext uri="{BB962C8B-B14F-4D97-AF65-F5344CB8AC3E}">
        <p14:creationId xmlns:p14="http://schemas.microsoft.com/office/powerpoint/2010/main" val="158965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Well-Being and Resiliency Framework (</a:t>
            </a:r>
            <a:r>
              <a:rPr lang="en-CA" sz="1200" b="0" i="0" u="none" strike="noStrike" kern="1200" baseline="0" dirty="0" smtClean="0">
                <a:solidFill>
                  <a:schemeClr val="tx1"/>
                </a:solidFill>
                <a:latin typeface="+mn-lt"/>
                <a:ea typeface="+mn-ea"/>
                <a:cs typeface="+mn-cs"/>
              </a:rPr>
              <a:t>Page#8)</a:t>
            </a:r>
            <a:endParaRPr lang="en-US"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Well-Being and Resiliency Framework focuses on improving child development and well-being among infants, children, youth and families.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framework captures emerging research and leading practices and reflects the cultural diversity of our province.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also incorporates Indigenous perspectives on well-being and resiliency, based on the understanding that western held prevention strategies are not an appropriate or effective approach when working with Indigenous communities.</a:t>
            </a:r>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11</a:t>
            </a:fld>
            <a:endParaRPr lang="en-CA" dirty="0"/>
          </a:p>
        </p:txBody>
      </p:sp>
    </p:spTree>
    <p:extLst>
      <p:ext uri="{BB962C8B-B14F-4D97-AF65-F5344CB8AC3E}">
        <p14:creationId xmlns:p14="http://schemas.microsoft.com/office/powerpoint/2010/main" val="140034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Well-being and resiliency model consists of three key components: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An umbrella of support – offered through prevention and early intervention programs funded by the government that contribute to strengthening protective factors.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 continuum of programming – that promotes equity for Albertans.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 strong foundation of services – critical to supporting effective program delivery.</a:t>
            </a:r>
            <a:endParaRPr lang="en-CA" b="1" dirty="0">
              <a:solidFill>
                <a:srgbClr val="647C9C"/>
              </a:solidFill>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C33E93F5-386D-46C1-AED3-8A7E51F89105}" type="slidenum">
              <a:rPr lang="en-CA" smtClean="0"/>
              <a:t>12</a:t>
            </a:fld>
            <a:endParaRPr lang="en-CA" dirty="0"/>
          </a:p>
        </p:txBody>
      </p:sp>
    </p:spTree>
    <p:extLst>
      <p:ext uri="{BB962C8B-B14F-4D97-AF65-F5344CB8AC3E}">
        <p14:creationId xmlns:p14="http://schemas.microsoft.com/office/powerpoint/2010/main" val="377741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umbrella of support (Page #18)</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model identifies three </a:t>
            </a:r>
            <a:r>
              <a:rPr lang="en-US" sz="1200" b="0" i="0" u="none" kern="1200" baseline="0" dirty="0" smtClean="0">
                <a:solidFill>
                  <a:schemeClr val="tx1"/>
                </a:solidFill>
              </a:rPr>
              <a:t>umbrellas</a:t>
            </a:r>
            <a:r>
              <a:rPr lang="en-US" dirty="0"/>
              <a:t> </a:t>
            </a:r>
            <a:r>
              <a:rPr lang="en-US" dirty="0" smtClean="0"/>
              <a:t>of </a:t>
            </a:r>
            <a:r>
              <a:rPr lang="en-US" sz="1200" b="0" i="0" u="none" strike="noStrike" kern="1200" baseline="0" dirty="0" smtClean="0">
                <a:solidFill>
                  <a:schemeClr val="tx1"/>
                </a:solidFill>
                <a:latin typeface="+mn-lt"/>
                <a:ea typeface="+mn-ea"/>
                <a:cs typeface="+mn-cs"/>
              </a:rPr>
              <a:t>support that promote well-being and resiliency.  </a:t>
            </a:r>
          </a:p>
          <a:p>
            <a:pPr marL="228600" indent="-228600">
              <a:buAutoNum type="arabicPeriod"/>
            </a:pPr>
            <a:r>
              <a:rPr lang="en-US" sz="1200" b="0" i="0" u="none" strike="noStrike" kern="1200" baseline="0" dirty="0" smtClean="0">
                <a:solidFill>
                  <a:schemeClr val="tx1"/>
                </a:solidFill>
                <a:latin typeface="+mn-lt"/>
                <a:ea typeface="+mn-ea"/>
                <a:cs typeface="+mn-cs"/>
              </a:rPr>
              <a:t>Social Connections and Supports</a:t>
            </a:r>
          </a:p>
          <a:p>
            <a:pPr marL="228600" indent="-228600">
              <a:buAutoNum type="arabicPeriod"/>
            </a:pPr>
            <a:r>
              <a:rPr lang="en-US" sz="1200" b="0" i="0" u="none" strike="noStrike" kern="1200" baseline="0" dirty="0" smtClean="0">
                <a:solidFill>
                  <a:schemeClr val="tx1"/>
                </a:solidFill>
                <a:latin typeface="+mn-lt"/>
                <a:ea typeface="+mn-ea"/>
                <a:cs typeface="+mn-cs"/>
              </a:rPr>
              <a:t>Caregiver Capacity Building </a:t>
            </a:r>
          </a:p>
          <a:p>
            <a:pPr marL="228600" indent="-228600">
              <a:buAutoNum type="arabicPeriod"/>
            </a:pPr>
            <a:r>
              <a:rPr lang="en-US" sz="1200" b="0" i="0" u="none" strike="noStrike" kern="1200" baseline="0" dirty="0" smtClean="0">
                <a:solidFill>
                  <a:schemeClr val="tx1"/>
                </a:solidFill>
                <a:latin typeface="+mn-lt"/>
                <a:ea typeface="+mn-ea"/>
                <a:cs typeface="+mn-cs"/>
              </a:rPr>
              <a:t>Child Development and Well-Being.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Services provided under the </a:t>
            </a:r>
            <a:r>
              <a:rPr lang="en-US" b="1" dirty="0" smtClean="0"/>
              <a:t>Social Connections and Supports Umbrella</a:t>
            </a:r>
            <a:r>
              <a:rPr lang="en-US" b="1" baseline="0" dirty="0" smtClean="0"/>
              <a:t> </a:t>
            </a:r>
            <a:r>
              <a:rPr lang="en-US" dirty="0" smtClean="0"/>
              <a:t>are strengthened when individuals and families have </a:t>
            </a:r>
            <a:r>
              <a:rPr lang="en-US" u="sng" dirty="0" smtClean="0"/>
              <a:t>access to support in times of need </a:t>
            </a:r>
            <a:r>
              <a:rPr lang="en-US" dirty="0" smtClean="0"/>
              <a:t>and in times of celebration. Friends, family members, </a:t>
            </a:r>
            <a:r>
              <a:rPr lang="en-US" dirty="0" err="1" smtClean="0"/>
              <a:t>neighbours</a:t>
            </a:r>
            <a:r>
              <a:rPr lang="en-US" dirty="0" smtClean="0"/>
              <a:t> and others who offer and provide emotional support and assistance to parents help build </a:t>
            </a:r>
            <a:r>
              <a:rPr lang="en-US" u="sng" dirty="0" smtClean="0"/>
              <a:t>social connections </a:t>
            </a:r>
            <a:r>
              <a:rPr lang="en-US" dirty="0" smtClean="0"/>
              <a:t>that can reduce isolation (a consistent risk factor in child abuse and neglect). When caregivers are able to identify and access resources in the community during times of need, this may help prevent the stress that sometimes precipitates child maltreatment. This may also help to prevent the unintended neglect that may occur when families lack necessary resources such as food, clothing and housing or essential services such as health care, substance use support services and mental health services.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dirty="0" smtClean="0"/>
              <a:t>Services provided under</a:t>
            </a:r>
            <a:r>
              <a:rPr lang="en-US" baseline="0" dirty="0" smtClean="0"/>
              <a:t> the </a:t>
            </a:r>
            <a:r>
              <a:rPr lang="en-US" b="1" dirty="0" smtClean="0"/>
              <a:t>Caregiver Capacity Building Umbrella </a:t>
            </a:r>
            <a:r>
              <a:rPr lang="en-US" dirty="0" smtClean="0"/>
              <a:t>are intended to increase both </a:t>
            </a:r>
            <a:r>
              <a:rPr lang="en-US" u="sng" dirty="0" smtClean="0"/>
              <a:t>knowledge of parenting and child development </a:t>
            </a:r>
            <a:r>
              <a:rPr lang="en-US" dirty="0" smtClean="0"/>
              <a:t>and </a:t>
            </a:r>
            <a:r>
              <a:rPr lang="en-US" u="sng" dirty="0" smtClean="0"/>
              <a:t>parental resilience</a:t>
            </a:r>
            <a:r>
              <a:rPr lang="en-US" dirty="0" smtClean="0"/>
              <a:t>. When parents and caregivers are emotionally resilient, they are able to maintain a positive attitude, creatively solve problems and successfully overcome challenges in their lives. Caregivers who understand child development and positively guide their children’s behaviour are more likely to nurture their children’s healthy development. Accurate information about raising children supports caregivers to have developmentally appropriate expectations and knowledge of positive guidance techniques.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Services provided under the </a:t>
            </a:r>
            <a:r>
              <a:rPr lang="en-US" b="1" dirty="0" smtClean="0"/>
              <a:t>Child Development and Well-Being</a:t>
            </a:r>
            <a:r>
              <a:rPr lang="en-US" b="1" baseline="0" dirty="0" smtClean="0"/>
              <a:t> Umbrella</a:t>
            </a:r>
            <a:r>
              <a:rPr lang="en-US" b="0" baseline="0" dirty="0" smtClean="0"/>
              <a:t>  are intended to </a:t>
            </a:r>
            <a:r>
              <a:rPr lang="en-US" dirty="0" smtClean="0"/>
              <a:t>focus on increasing the </a:t>
            </a:r>
            <a:r>
              <a:rPr lang="en-US" u="sng" dirty="0" smtClean="0"/>
              <a:t>social and emotional development of children</a:t>
            </a:r>
            <a:r>
              <a:rPr lang="en-US" dirty="0" smtClean="0"/>
              <a:t>, which is one of the protective factors described by the </a:t>
            </a:r>
            <a:r>
              <a:rPr lang="en-US" i="1" dirty="0" smtClean="0"/>
              <a:t>(Centre for the Study of Social Policy) </a:t>
            </a:r>
            <a:r>
              <a:rPr lang="en-US" dirty="0" smtClean="0"/>
              <a:t>CSSP. Interventions that focus on the social-emotional development of children help to mitigate the effects of negative experiences in ways that lead to improved cognitive and social-emotional outcomes. Children who present with challenging </a:t>
            </a:r>
            <a:r>
              <a:rPr lang="en-US" dirty="0" err="1" smtClean="0"/>
              <a:t>behaviours</a:t>
            </a:r>
            <a:r>
              <a:rPr lang="en-US" dirty="0" smtClean="0"/>
              <a:t> are at greater risk for maltreatment. When children have the ability to interact positively with others and communicate their emotions effectively, this has a positive impact on the interaction between a child and their caregiver.</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CA" dirty="0"/>
          </a:p>
        </p:txBody>
      </p:sp>
      <p:sp>
        <p:nvSpPr>
          <p:cNvPr id="4" name="Slide Number Placeholder 3"/>
          <p:cNvSpPr>
            <a:spLocks noGrp="1"/>
          </p:cNvSpPr>
          <p:nvPr>
            <p:ph type="sldNum" sz="quarter" idx="5"/>
          </p:nvPr>
        </p:nvSpPr>
        <p:spPr/>
        <p:txBody>
          <a:bodyPr/>
          <a:lstStyle/>
          <a:p>
            <a:fld id="{C33E93F5-386D-46C1-AED3-8A7E51F89105}" type="slidenum">
              <a:rPr lang="en-CA" smtClean="0"/>
              <a:t>13</a:t>
            </a:fld>
            <a:endParaRPr lang="en-CA" dirty="0"/>
          </a:p>
        </p:txBody>
      </p:sp>
    </p:spTree>
    <p:extLst>
      <p:ext uri="{BB962C8B-B14F-4D97-AF65-F5344CB8AC3E}">
        <p14:creationId xmlns:p14="http://schemas.microsoft.com/office/powerpoint/2010/main" val="705787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baseline="0" dirty="0" smtClean="0"/>
              <a:t>This table demonstrates the connections between </a:t>
            </a:r>
            <a:r>
              <a:rPr lang="en-US" dirty="0" smtClean="0"/>
              <a:t>each of the protective factors,</a:t>
            </a:r>
            <a:r>
              <a:rPr lang="en-US" baseline="0" dirty="0" smtClean="0"/>
              <a:t> the p</a:t>
            </a:r>
            <a:r>
              <a:rPr lang="en-US" dirty="0" smtClean="0"/>
              <a:t>revention and early intervention services and the</a:t>
            </a:r>
            <a:r>
              <a:rPr lang="en-US" baseline="0" dirty="0" smtClean="0"/>
              <a:t> </a:t>
            </a:r>
            <a:r>
              <a:rPr lang="en-US" sz="1200" b="1" i="0" u="none" strike="noStrike" kern="1200" baseline="0" dirty="0" smtClean="0">
                <a:solidFill>
                  <a:schemeClr val="tx1"/>
                </a:solidFill>
                <a:latin typeface="+mn-lt"/>
                <a:ea typeface="+mn-ea"/>
                <a:cs typeface="+mn-cs"/>
              </a:rPr>
              <a:t>Core Service Delivery Domains </a:t>
            </a:r>
            <a:r>
              <a:rPr lang="en-US" sz="1200" b="0" i="0" u="none" strike="noStrike" kern="1200" baseline="0" dirty="0" smtClean="0">
                <a:solidFill>
                  <a:schemeClr val="tx1"/>
                </a:solidFill>
                <a:latin typeface="+mn-lt"/>
                <a:ea typeface="+mn-ea"/>
                <a:cs typeface="+mn-cs"/>
              </a:rPr>
              <a:t>(three-layered umbrella of support). (</a:t>
            </a:r>
            <a:r>
              <a:rPr lang="en-US" u="none" dirty="0" smtClean="0"/>
              <a:t>Figure 4: Umbrella of Support, Protective Factors &amp; Services (PG. 21).</a:t>
            </a:r>
            <a:r>
              <a:rPr lang="en-US" u="none"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baseline="0" dirty="0" smtClean="0"/>
              <a:t>Each of the Support Umbrellas/Domains of Service are directly connected to one of the five </a:t>
            </a:r>
            <a:r>
              <a:rPr lang="en-US" dirty="0" smtClean="0"/>
              <a:t>protective factors described by the </a:t>
            </a:r>
            <a:r>
              <a:rPr lang="en-US" i="1" dirty="0" smtClean="0"/>
              <a:t>(Centre for the Study of Social Policy).  </a:t>
            </a:r>
          </a:p>
          <a:p>
            <a:pPr lvl="1"/>
            <a:r>
              <a:rPr lang="en-US" i="1" dirty="0" smtClean="0"/>
              <a:t>Quick Notes</a:t>
            </a:r>
            <a:r>
              <a:rPr lang="en-US" i="1" baseline="0" dirty="0" smtClean="0"/>
              <a:t> re: Protective Factors (Reference Purposes) </a:t>
            </a:r>
          </a:p>
          <a:p>
            <a:pPr marL="685800" lvl="1" indent="-228600">
              <a:buFont typeface="Arial" panose="020B0604020202020204" pitchFamily="34" charset="0"/>
              <a:buChar char="•"/>
            </a:pPr>
            <a:r>
              <a:rPr lang="en-US" dirty="0" smtClean="0"/>
              <a:t>Parental resilience: Managing stress and functioning well when faced with challenges, adversity and trauma </a:t>
            </a:r>
          </a:p>
          <a:p>
            <a:pPr marL="685800" lvl="1" indent="-228600">
              <a:buFont typeface="Arial" panose="020B0604020202020204" pitchFamily="34" charset="0"/>
              <a:buChar char="•"/>
            </a:pPr>
            <a:r>
              <a:rPr lang="en-US" dirty="0" smtClean="0"/>
              <a:t>Social connections: Positive relationships that provide emotional, informational, instrumental and spiritual support </a:t>
            </a:r>
          </a:p>
          <a:p>
            <a:pPr marL="685800" lvl="1" indent="-228600">
              <a:buFont typeface="Arial" panose="020B0604020202020204" pitchFamily="34" charset="0"/>
              <a:buChar char="•"/>
            </a:pPr>
            <a:r>
              <a:rPr lang="en-US" dirty="0" smtClean="0"/>
              <a:t>Knowledge of parenting and child development: Understanding child development and parenting strategies that support physical, cognitive, language, social and emotional development </a:t>
            </a:r>
          </a:p>
          <a:p>
            <a:pPr marL="685800" lvl="1" indent="-228600">
              <a:buFont typeface="Arial" panose="020B0604020202020204" pitchFamily="34" charset="0"/>
              <a:buChar char="•"/>
            </a:pPr>
            <a:r>
              <a:rPr lang="en-US" dirty="0" smtClean="0"/>
              <a:t>Concrete support in times of need: Access to concrete support and services that address a family’s needs and help minimize stress caused by challenges </a:t>
            </a:r>
          </a:p>
          <a:p>
            <a:pPr marL="685800" lvl="1" indent="-228600">
              <a:buFont typeface="Arial" panose="020B0604020202020204" pitchFamily="34" charset="0"/>
              <a:buChar char="•"/>
            </a:pPr>
            <a:r>
              <a:rPr lang="en-US" dirty="0" smtClean="0"/>
              <a:t>Social and emotional competence of children: Family and child interactions that help children develop the ability to communicate clearly, recognize and regulate their emotions and establish and maintain relationships</a:t>
            </a:r>
          </a:p>
          <a:p>
            <a:pPr marL="228600" indent="-228600">
              <a:buFont typeface="+mj-lt"/>
              <a:buAutoNum type="arabicPeriod" startAt="3"/>
            </a:pPr>
            <a:r>
              <a:rPr lang="en-US" i="0" dirty="0" smtClean="0"/>
              <a:t>Each</a:t>
            </a:r>
            <a:r>
              <a:rPr lang="en-US" i="0" baseline="0" dirty="0" smtClean="0"/>
              <a:t> of these Support Umbrellas/Domains of Service are also directly connected to services outlined in the WBR and within the FRN Network.  We will discuss these services as part of the FRN and the Hub-and-Spoke model.  </a:t>
            </a:r>
          </a:p>
          <a:p>
            <a:pPr marL="228600" indent="-228600">
              <a:buFont typeface="+mj-lt"/>
              <a:buAutoNum type="arabicPeriod" startAt="3"/>
            </a:pPr>
            <a:r>
              <a:rPr lang="en-US" i="0" baseline="0" dirty="0" smtClean="0"/>
              <a:t>You will also notice that the outcomes outlined in the WBR- Evaluation framework could also be aligned to this table.  </a:t>
            </a:r>
          </a:p>
        </p:txBody>
      </p:sp>
      <p:sp>
        <p:nvSpPr>
          <p:cNvPr id="4" name="Slide Number Placeholder 3"/>
          <p:cNvSpPr>
            <a:spLocks noGrp="1"/>
          </p:cNvSpPr>
          <p:nvPr>
            <p:ph type="sldNum" sz="quarter" idx="10"/>
          </p:nvPr>
        </p:nvSpPr>
        <p:spPr/>
        <p:txBody>
          <a:bodyPr/>
          <a:lstStyle/>
          <a:p>
            <a:fld id="{C33E93F5-386D-46C1-AED3-8A7E51F89105}" type="slidenum">
              <a:rPr lang="en-CA" smtClean="0"/>
              <a:t>14</a:t>
            </a:fld>
            <a:endParaRPr lang="en-CA" dirty="0"/>
          </a:p>
        </p:txBody>
      </p:sp>
    </p:spTree>
    <p:extLst>
      <p:ext uri="{BB962C8B-B14F-4D97-AF65-F5344CB8AC3E}">
        <p14:creationId xmlns:p14="http://schemas.microsoft.com/office/powerpoint/2010/main" val="32375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smtClean="0">
                <a:solidFill>
                  <a:schemeClr val="tx1"/>
                </a:solidFill>
                <a:latin typeface="+mn-lt"/>
                <a:ea typeface="+mn-ea"/>
                <a:cs typeface="+mn-cs"/>
              </a:rPr>
              <a:t>Continuum of programming:</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prevention and early intervention continuum is intended to support stronger outcomes by providing Albertans with </a:t>
            </a:r>
            <a:r>
              <a:rPr lang="en-US" sz="1200" b="0" i="1" u="none" strike="noStrike" kern="1200" baseline="0" dirty="0" smtClean="0">
                <a:solidFill>
                  <a:schemeClr val="tx1"/>
                </a:solidFill>
                <a:latin typeface="+mn-lt"/>
                <a:ea typeface="+mn-ea"/>
                <a:cs typeface="+mn-cs"/>
              </a:rPr>
              <a:t>equitable access</a:t>
            </a:r>
            <a:r>
              <a:rPr lang="en-US" sz="1200" b="0" i="0" u="none" strike="noStrike" kern="1200" baseline="0" dirty="0" smtClean="0">
                <a:solidFill>
                  <a:schemeClr val="tx1"/>
                </a:solidFill>
                <a:latin typeface="+mn-lt"/>
                <a:ea typeface="+mn-ea"/>
                <a:cs typeface="+mn-cs"/>
              </a:rPr>
              <a:t> to universal, targeted and intensive programs.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Using the concept of proportionate universality, the Government of Alberta is able to develop programming that is </a:t>
            </a:r>
            <a:r>
              <a:rPr lang="en-US" sz="1200" b="0" i="1" u="none" strike="noStrike" kern="1200" baseline="0" dirty="0" smtClean="0">
                <a:solidFill>
                  <a:schemeClr val="tx1"/>
                </a:solidFill>
                <a:latin typeface="+mn-lt"/>
                <a:ea typeface="+mn-ea"/>
                <a:cs typeface="+mn-cs"/>
              </a:rPr>
              <a:t>responsive to the needs of all Albertans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Universal programs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provide the level of support that </a:t>
            </a:r>
            <a:r>
              <a:rPr lang="en-US" sz="1200" b="0" i="1" u="none" strike="noStrike" kern="1200" baseline="0" dirty="0" smtClean="0">
                <a:solidFill>
                  <a:schemeClr val="tx1"/>
                </a:solidFill>
                <a:latin typeface="+mn-lt"/>
                <a:ea typeface="+mn-ea"/>
                <a:cs typeface="+mn-cs"/>
              </a:rPr>
              <a:t>most </a:t>
            </a:r>
            <a:r>
              <a:rPr lang="en-US" sz="1200" b="0" i="0" u="none" strike="noStrike" kern="1200" baseline="0" dirty="0" smtClean="0">
                <a:solidFill>
                  <a:schemeClr val="tx1"/>
                </a:solidFill>
                <a:latin typeface="+mn-lt"/>
                <a:ea typeface="+mn-ea"/>
                <a:cs typeface="+mn-cs"/>
              </a:rPr>
              <a:t>Albertans need for infants, children and youth to achieve well-being and resiliency</a:t>
            </a:r>
            <a:endParaRPr lang="en-US" sz="1200" b="0" i="0" u="sng"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designed to reach large portions of the population.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intended to build protective factors and prevent the development of risk factors and vulnerabilities.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developed to be inclusive;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however, they are not appropriate </a:t>
            </a:r>
            <a:r>
              <a:rPr lang="en-US" sz="1200" b="0" i="0" u="none" strike="sngStrike" kern="1200" baseline="0" dirty="0" smtClean="0">
                <a:solidFill>
                  <a:schemeClr val="tx1"/>
                </a:solidFill>
                <a:latin typeface="+mn-lt"/>
                <a:ea typeface="+mn-ea"/>
                <a:cs typeface="+mn-cs"/>
              </a:rPr>
              <a:t>inaccessible?</a:t>
            </a:r>
            <a:r>
              <a:rPr lang="en-US" sz="1200" b="0" i="0" u="none" strike="noStrike" kern="1200" baseline="0" dirty="0" smtClean="0">
                <a:solidFill>
                  <a:schemeClr val="tx1"/>
                </a:solidFill>
                <a:latin typeface="+mn-lt"/>
                <a:ea typeface="+mn-ea"/>
                <a:cs typeface="+mn-cs"/>
              </a:rPr>
              <a:t> or not able to meet the needs of some individuals and families who may be experiencing obstacles, challenges or increased risk factors. </a:t>
            </a:r>
          </a:p>
          <a:p>
            <a:endParaRPr lang="en-US" sz="1200" b="0" i="1"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Targeted programs</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Some </a:t>
            </a:r>
            <a:r>
              <a:rPr lang="en-US" sz="1200" b="0" i="0" u="none" strike="noStrike" kern="1200" baseline="0" dirty="0" smtClean="0">
                <a:solidFill>
                  <a:schemeClr val="tx1"/>
                </a:solidFill>
                <a:latin typeface="+mn-lt"/>
                <a:ea typeface="+mn-ea"/>
                <a:cs typeface="+mn-cs"/>
              </a:rPr>
              <a:t>Albertans benefit from programs that are targeted to address barriers or the diversity of needs related to risk factors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provided at a higher intensity compared to universal programs.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strengthen protective factors, reduce the impact of risk factors and the need for more intrusive and intensive interventions later on.</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smtClean="0">
                <a:solidFill>
                  <a:schemeClr val="tx1"/>
                </a:solidFill>
                <a:latin typeface="+mn-lt"/>
                <a:ea typeface="+mn-ea"/>
                <a:cs typeface="+mn-cs"/>
              </a:rPr>
              <a:t>Intensive programs </a:t>
            </a:r>
            <a:r>
              <a:rPr lang="en-US" sz="1200" b="0" i="0" u="none" strike="noStrike" kern="1200" baseline="0" dirty="0" smtClean="0">
                <a:solidFill>
                  <a:schemeClr val="tx1"/>
                </a:solidFill>
                <a:latin typeface="+mn-lt"/>
                <a:ea typeface="+mn-ea"/>
                <a:cs typeface="+mn-cs"/>
              </a:rPr>
              <a:t>– (emphasize the concept of </a:t>
            </a:r>
            <a:r>
              <a:rPr lang="en-US" sz="1200" b="1" i="0" u="none" strike="noStrike" kern="1200" baseline="0" dirty="0" smtClean="0">
                <a:solidFill>
                  <a:schemeClr val="tx1"/>
                </a:solidFill>
                <a:latin typeface="+mn-lt"/>
                <a:ea typeface="+mn-ea"/>
                <a:cs typeface="+mn-cs"/>
              </a:rPr>
              <a:t>significant</a:t>
            </a:r>
            <a:r>
              <a:rPr lang="en-US" sz="1200" b="0" i="0" u="none" strike="noStrike" kern="1200" baseline="0" dirty="0" smtClean="0">
                <a:solidFill>
                  <a:schemeClr val="tx1"/>
                </a:solidFill>
                <a:latin typeface="+mn-lt"/>
                <a:ea typeface="+mn-ea"/>
                <a:cs typeface="+mn-cs"/>
              </a:rPr>
              <a:t> adversity and the complexity of the family’s need and the impact of </a:t>
            </a:r>
            <a:r>
              <a:rPr lang="en-US" sz="1200" b="1" i="0" u="none" strike="noStrike" kern="1200" baseline="0" dirty="0" smtClean="0">
                <a:solidFill>
                  <a:schemeClr val="tx1"/>
                </a:solidFill>
                <a:latin typeface="+mn-lt"/>
                <a:ea typeface="+mn-ea"/>
                <a:cs typeface="+mn-cs"/>
              </a:rPr>
              <a:t>multiple </a:t>
            </a:r>
            <a:r>
              <a:rPr lang="en-US" sz="1200" b="0" i="0" u="none" strike="noStrike" kern="1200" baseline="0" dirty="0" smtClean="0">
                <a:solidFill>
                  <a:schemeClr val="tx1"/>
                </a:solidFill>
                <a:latin typeface="+mn-lt"/>
                <a:ea typeface="+mn-ea"/>
                <a:cs typeface="+mn-cs"/>
              </a:rPr>
              <a:t>risk factors)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 even </a:t>
            </a:r>
            <a:r>
              <a:rPr lang="en-US" sz="1200" b="0" i="1" u="none" strike="noStrike" kern="1200" baseline="0" dirty="0" smtClean="0">
                <a:solidFill>
                  <a:schemeClr val="tx1"/>
                </a:solidFill>
                <a:latin typeface="+mn-lt"/>
                <a:ea typeface="+mn-ea"/>
                <a:cs typeface="+mn-cs"/>
              </a:rPr>
              <a:t>smaller </a:t>
            </a:r>
            <a:r>
              <a:rPr lang="en-US" sz="1200" b="0" i="0" u="none" strike="noStrike" kern="1200" baseline="0" dirty="0" smtClean="0">
                <a:solidFill>
                  <a:schemeClr val="tx1"/>
                </a:solidFill>
                <a:latin typeface="+mn-lt"/>
                <a:ea typeface="+mn-ea"/>
                <a:cs typeface="+mn-cs"/>
              </a:rPr>
              <a:t>percentage of Albertans are not able to access targeted programs as they experience significant obstacles or challenges that are unique to them as an individual or as a family</a:t>
            </a:r>
            <a:endParaRPr lang="en-US" sz="1200" b="0" i="0" u="sng"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All individuals and families have strengths; however, risk for child maltreatment increases as the well-being and resiliency of individuals and families are negatively impacted.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At times, these individuals or families may require more intensive supports.</a:t>
            </a: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15</a:t>
            </a:fld>
            <a:endParaRPr lang="en-CA" dirty="0"/>
          </a:p>
        </p:txBody>
      </p:sp>
    </p:spTree>
    <p:extLst>
      <p:ext uri="{BB962C8B-B14F-4D97-AF65-F5344CB8AC3E}">
        <p14:creationId xmlns:p14="http://schemas.microsoft.com/office/powerpoint/2010/main" val="124101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foundational elements illustrated at the bottom of the Well-Being and Resiliency Model describe how services are provided to Albertans. (</a:t>
            </a:r>
            <a:r>
              <a:rPr lang="en-CA" sz="1200" b="0" i="0" u="none" strike="noStrike" kern="1200" baseline="0" dirty="0" smtClean="0">
                <a:solidFill>
                  <a:schemeClr val="tx1"/>
                </a:solidFill>
                <a:latin typeface="+mn-lt"/>
                <a:ea typeface="+mn-ea"/>
                <a:cs typeface="+mn-cs"/>
              </a:rPr>
              <a:t>Page # 23</a:t>
            </a:r>
            <a:r>
              <a:rPr lang="en-US" sz="1200" b="0" i="0" u="none" strike="noStrike" kern="1200" baseline="0" dirty="0" smtClean="0">
                <a:solidFill>
                  <a:schemeClr val="tx1"/>
                </a:solidFill>
                <a:latin typeface="+mn-lt"/>
                <a:ea typeface="+mn-ea"/>
                <a:cs typeface="+mn-cs"/>
              </a:rPr>
              <a:t>)</a:t>
            </a:r>
          </a:p>
          <a:p>
            <a:endParaRPr lang="en-US" sz="1200" b="1" i="1" u="none" strike="noStrike" kern="1200" baseline="0" dirty="0" smtClean="0">
              <a:solidFill>
                <a:schemeClr val="tx1"/>
              </a:solidFill>
              <a:latin typeface="+mn-lt"/>
              <a:ea typeface="+mn-ea"/>
              <a:cs typeface="+mn-cs"/>
            </a:endParaRPr>
          </a:p>
          <a:p>
            <a:r>
              <a:rPr lang="en-US" sz="1200" b="1" i="1" u="sng" dirty="0" smtClean="0"/>
              <a:t>Principle-based practice (6 Principles)</a:t>
            </a:r>
          </a:p>
          <a:p>
            <a:pPr marL="171450" indent="-171450">
              <a:buFont typeface="Arial" panose="020B0604020202020204" pitchFamily="34" charset="0"/>
              <a:buChar char="•"/>
            </a:pPr>
            <a:r>
              <a:rPr lang="en-US" dirty="0" smtClean="0"/>
              <a:t>is an </a:t>
            </a:r>
            <a:r>
              <a:rPr lang="en-US" b="0" i="1" dirty="0" smtClean="0"/>
              <a:t>approach to practice </a:t>
            </a:r>
            <a:r>
              <a:rPr lang="en-US" b="0" dirty="0" smtClean="0"/>
              <a:t>that aligns an organization’s attitudes, behaviours, beliefs and activities to a set of principles </a:t>
            </a:r>
            <a:r>
              <a:rPr lang="en-US" dirty="0" smtClean="0"/>
              <a:t>defined by a group of people or a guiding document. </a:t>
            </a:r>
          </a:p>
          <a:p>
            <a:pPr marL="171450" indent="-171450">
              <a:buFont typeface="Arial" panose="020B0604020202020204" pitchFamily="34" charset="0"/>
              <a:buChar char="•"/>
            </a:pPr>
            <a:r>
              <a:rPr lang="en-US" b="0" i="1" dirty="0" smtClean="0"/>
              <a:t>informs how we engage </a:t>
            </a:r>
            <a:r>
              <a:rPr lang="en-US" b="0" dirty="0" smtClean="0"/>
              <a:t>with infants, children, youth and families by </a:t>
            </a:r>
            <a:r>
              <a:rPr lang="en-US" b="0" i="1" dirty="0" smtClean="0"/>
              <a:t>enhancing consistency </a:t>
            </a:r>
            <a:r>
              <a:rPr lang="en-US" b="0" dirty="0" smtClean="0"/>
              <a:t>across policy organizations, programs and practitioners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b="1" dirty="0" smtClean="0"/>
              <a:t>Indigenous experience </a:t>
            </a:r>
          </a:p>
          <a:p>
            <a:pPr marL="685800" lvl="1" indent="-228600">
              <a:buFont typeface="Arial" panose="020B0604020202020204" pitchFamily="34" charset="0"/>
              <a:buChar char="•"/>
            </a:pPr>
            <a:r>
              <a:rPr lang="en-US" dirty="0" smtClean="0"/>
              <a:t>Indigenous peoples have always had their own ways of ensuring that vulnerable members, including children, are safe, protected and nurtured. </a:t>
            </a:r>
          </a:p>
          <a:p>
            <a:pPr marL="685800" lvl="1" indent="-228600">
              <a:buFont typeface="Arial" panose="020B0604020202020204" pitchFamily="34" charset="0"/>
              <a:buChar char="•"/>
            </a:pPr>
            <a:r>
              <a:rPr lang="en-US" dirty="0" smtClean="0"/>
              <a:t>We </a:t>
            </a:r>
            <a:r>
              <a:rPr lang="en-US" dirty="0" err="1" smtClean="0"/>
              <a:t>honour</a:t>
            </a:r>
            <a:r>
              <a:rPr lang="en-US" dirty="0" smtClean="0"/>
              <a:t> this by recognizing their expertise in matters concerning their children, youth and families. </a:t>
            </a:r>
          </a:p>
          <a:p>
            <a:pPr marL="228600" indent="-228600">
              <a:buAutoNum type="arabicPeriod"/>
            </a:pPr>
            <a:r>
              <a:rPr lang="en-US" b="1" dirty="0" smtClean="0"/>
              <a:t>Preserve family </a:t>
            </a:r>
          </a:p>
          <a:p>
            <a:pPr marL="685800" lvl="1" indent="-228600">
              <a:buFont typeface="Arial" panose="020B0604020202020204" pitchFamily="34" charset="0"/>
              <a:buChar char="•"/>
            </a:pPr>
            <a:r>
              <a:rPr lang="en-US" dirty="0" smtClean="0"/>
              <a:t>We believe children and youth should be safe, healthy and live with their families; </a:t>
            </a:r>
          </a:p>
          <a:p>
            <a:pPr marL="685800" lvl="1" indent="-228600">
              <a:buFont typeface="Arial" panose="020B0604020202020204" pitchFamily="34" charset="0"/>
              <a:buChar char="•"/>
            </a:pPr>
            <a:r>
              <a:rPr lang="en-US" dirty="0" smtClean="0"/>
              <a:t>we focus on preserving and reuniting families and building on the capacity of extended family and communities to support children, youth and families. </a:t>
            </a:r>
          </a:p>
          <a:p>
            <a:pPr marL="228600" indent="-228600">
              <a:buFont typeface="+mj-lt"/>
              <a:buAutoNum type="arabicPeriod"/>
            </a:pPr>
            <a:r>
              <a:rPr lang="en-US" b="1" dirty="0" smtClean="0"/>
              <a:t>Strength-based</a:t>
            </a:r>
            <a:r>
              <a:rPr lang="en-US" dirty="0" smtClean="0"/>
              <a:t> </a:t>
            </a:r>
          </a:p>
          <a:p>
            <a:pPr marL="685800" lvl="1" indent="-228600">
              <a:buFont typeface="Arial" panose="020B0604020202020204" pitchFamily="34" charset="0"/>
              <a:buChar char="•"/>
            </a:pPr>
            <a:r>
              <a:rPr lang="en-US" dirty="0" smtClean="0"/>
              <a:t>Our approach is reflective, culturally responsive and strength-based. </a:t>
            </a:r>
          </a:p>
          <a:p>
            <a:pPr marL="685800" lvl="1" indent="-228600">
              <a:buFont typeface="Arial" panose="020B0604020202020204" pitchFamily="34" charset="0"/>
              <a:buChar char="•"/>
            </a:pPr>
            <a:r>
              <a:rPr lang="en-US" dirty="0" smtClean="0"/>
              <a:t>All families have strengths and resources, we recognize and support the right and responsibility of parents to share in the decision-making process for them and their children. </a:t>
            </a:r>
          </a:p>
          <a:p>
            <a:pPr marL="228600" indent="-228600">
              <a:buFont typeface="+mj-lt"/>
              <a:buAutoNum type="arabicPeriod"/>
            </a:pPr>
            <a:r>
              <a:rPr lang="en-US" b="1" dirty="0" smtClean="0"/>
              <a:t>Connection</a:t>
            </a:r>
            <a:r>
              <a:rPr lang="en-US" dirty="0" smtClean="0"/>
              <a:t> </a:t>
            </a:r>
          </a:p>
          <a:p>
            <a:pPr marL="685800" lvl="1" indent="-228600">
              <a:buFont typeface="Arial" panose="020B0604020202020204" pitchFamily="34" charset="0"/>
              <a:buChar char="•"/>
            </a:pPr>
            <a:r>
              <a:rPr lang="en-US" dirty="0" smtClean="0"/>
              <a:t>Children and youth are supported to maintain relationships that are important to them, to be connected to their own culture, to practice their religious or spiritual beliefs</a:t>
            </a:r>
          </a:p>
          <a:p>
            <a:pPr marL="228600" lvl="0" indent="-228600">
              <a:buFont typeface="+mj-lt"/>
              <a:buAutoNum type="arabicPeriod"/>
            </a:pPr>
            <a:r>
              <a:rPr lang="en-US" b="1" dirty="0" smtClean="0"/>
              <a:t>Collaboration</a:t>
            </a:r>
            <a:r>
              <a:rPr lang="en-US" dirty="0" smtClean="0"/>
              <a:t> </a:t>
            </a:r>
          </a:p>
          <a:p>
            <a:pPr marL="685800" lvl="1" indent="-228600">
              <a:buFont typeface="Arial" panose="020B0604020202020204" pitchFamily="34" charset="0"/>
              <a:buChar char="•"/>
            </a:pPr>
            <a:r>
              <a:rPr lang="en-US" dirty="0" smtClean="0"/>
              <a:t>We are child-focused and family-</a:t>
            </a:r>
            <a:r>
              <a:rPr lang="en-US" dirty="0" err="1" smtClean="0"/>
              <a:t>centred</a:t>
            </a:r>
            <a:r>
              <a:rPr lang="en-US" dirty="0" smtClean="0"/>
              <a:t>. </a:t>
            </a:r>
          </a:p>
          <a:p>
            <a:pPr marL="685800" lvl="1" indent="-228600">
              <a:buFont typeface="Arial" panose="020B0604020202020204" pitchFamily="34" charset="0"/>
              <a:buChar char="•"/>
            </a:pPr>
            <a:r>
              <a:rPr lang="en-US" dirty="0" smtClean="0"/>
              <a:t>We collaborate with families, community agencies and other stakeholders in building positive, respectful partnerships across integrated multidisciplinary teams </a:t>
            </a:r>
          </a:p>
          <a:p>
            <a:pPr marL="685800" lvl="1" indent="-228600">
              <a:buFont typeface="Arial" panose="020B0604020202020204" pitchFamily="34" charset="0"/>
              <a:buChar char="•"/>
            </a:pPr>
            <a:r>
              <a:rPr lang="en-US" dirty="0" smtClean="0"/>
              <a:t>provide individualized, flexible and timely services to support these efforts. </a:t>
            </a:r>
          </a:p>
          <a:p>
            <a:pPr marL="228600" indent="-228600">
              <a:buFont typeface="+mj-lt"/>
              <a:buAutoNum type="arabicPeriod"/>
            </a:pPr>
            <a:r>
              <a:rPr lang="en-US" b="1" dirty="0" smtClean="0"/>
              <a:t>Continuous improvement </a:t>
            </a:r>
          </a:p>
          <a:p>
            <a:pPr marL="685800" lvl="1" indent="-228600">
              <a:buFont typeface="Arial" panose="020B0604020202020204" pitchFamily="34" charset="0"/>
              <a:buChar char="•"/>
            </a:pPr>
            <a:r>
              <a:rPr lang="en-US" dirty="0" smtClean="0"/>
              <a:t>Our casework is transparent and we share information appropriately. </a:t>
            </a:r>
          </a:p>
          <a:p>
            <a:pPr marL="685800" lvl="1" indent="-228600">
              <a:buFont typeface="Arial" panose="020B0604020202020204" pitchFamily="34" charset="0"/>
              <a:buChar char="•"/>
            </a:pPr>
            <a:r>
              <a:rPr lang="en-US" dirty="0" smtClean="0"/>
              <a:t>Our approach is outcome-oriented and evidence-based; therefore, </a:t>
            </a:r>
          </a:p>
          <a:p>
            <a:pPr marL="685800" lvl="1" indent="-228600">
              <a:buFont typeface="Arial" panose="020B0604020202020204" pitchFamily="34" charset="0"/>
              <a:buChar char="•"/>
            </a:pPr>
            <a:r>
              <a:rPr lang="en-US" dirty="0" smtClean="0"/>
              <a:t>we support innovative practice, evaluate our performance and strive for continuous improvement.</a:t>
            </a:r>
          </a:p>
          <a:p>
            <a:pPr marL="685800" lvl="1" indent="-228600">
              <a:buFont typeface="Arial" panose="020B0604020202020204" pitchFamily="34" charset="0"/>
              <a:buChar char="•"/>
            </a:pPr>
            <a:endParaRPr lang="en-CA" dirty="0" smtClean="0"/>
          </a:p>
          <a:p>
            <a:pPr marL="0" lvl="0" indent="0">
              <a:buFont typeface="Arial" panose="020B0604020202020204" pitchFamily="34" charset="0"/>
              <a:buNone/>
            </a:pPr>
            <a:r>
              <a:rPr lang="en-US" b="1" i="1" u="sng" dirty="0" smtClean="0"/>
              <a:t>Organizational capacity </a:t>
            </a:r>
          </a:p>
          <a:p>
            <a:pPr marL="171450" lvl="0" indent="-171450">
              <a:buFont typeface="Arial" panose="020B0604020202020204" pitchFamily="34" charset="0"/>
              <a:buChar char="•"/>
            </a:pPr>
            <a:r>
              <a:rPr lang="en-US" dirty="0" smtClean="0"/>
              <a:t>is multi-faceted</a:t>
            </a:r>
          </a:p>
          <a:p>
            <a:pPr marL="171450" lvl="0" indent="-171450">
              <a:buFont typeface="Arial" panose="020B0604020202020204" pitchFamily="34" charset="0"/>
              <a:buChar char="•"/>
            </a:pPr>
            <a:r>
              <a:rPr lang="en-US" dirty="0" smtClean="0"/>
              <a:t>continually evolving</a:t>
            </a:r>
          </a:p>
          <a:p>
            <a:pPr marL="171450" lvl="0" indent="-171450">
              <a:buFont typeface="Arial" panose="020B0604020202020204" pitchFamily="34" charset="0"/>
              <a:buChar char="•"/>
            </a:pPr>
            <a:r>
              <a:rPr lang="en-US" dirty="0" smtClean="0"/>
              <a:t>encompasses the wide range of capabilities, knowledge, support and resources needed for an organization to be effective. </a:t>
            </a:r>
          </a:p>
          <a:p>
            <a:pPr marL="171450" lvl="0" indent="-171450">
              <a:buFont typeface="Arial" panose="020B0604020202020204" pitchFamily="34" charset="0"/>
              <a:buChar char="•"/>
            </a:pPr>
            <a:r>
              <a:rPr lang="en-US" dirty="0" smtClean="0"/>
              <a:t>The Government of Alberta works collaboratively with the agencies it funds to support the capacity of our continuum of services.</a:t>
            </a:r>
          </a:p>
          <a:p>
            <a:pPr marL="171450" lvl="0" indent="-171450">
              <a:buFont typeface="Arial" panose="020B0604020202020204" pitchFamily="34" charset="0"/>
              <a:buChar char="•"/>
            </a:pPr>
            <a:endParaRPr lang="en-US" dirty="0" smtClean="0"/>
          </a:p>
          <a:p>
            <a:pPr marL="0" lvl="0" indent="0">
              <a:buFont typeface="Arial" panose="020B0604020202020204" pitchFamily="34" charset="0"/>
              <a:buNone/>
            </a:pPr>
            <a:r>
              <a:rPr lang="en-US" b="1" i="1" u="sng" dirty="0" smtClean="0"/>
              <a:t>Knowledgeable and effective workforce </a:t>
            </a:r>
          </a:p>
          <a:p>
            <a:pPr marL="171450" lvl="0" indent="-171450">
              <a:buFont typeface="Arial" panose="020B0604020202020204" pitchFamily="34" charset="0"/>
              <a:buChar char="•"/>
            </a:pPr>
            <a:r>
              <a:rPr lang="en-US" dirty="0" smtClean="0"/>
              <a:t>The strength and efficacy of any service lies in the capacity of its people to provide effective supports to families. </a:t>
            </a:r>
          </a:p>
          <a:p>
            <a:pPr marL="171450" lvl="0" indent="-171450">
              <a:buFont typeface="Arial" panose="020B0604020202020204" pitchFamily="34" charset="0"/>
              <a:buChar char="•"/>
            </a:pPr>
            <a:r>
              <a:rPr lang="en-US" dirty="0" smtClean="0"/>
              <a:t>The basis of the service delivery model is the knowledge and skills that exist within the service delivery network to ensure that services incorporate the required knowledge, skills, abilities and resources. </a:t>
            </a:r>
          </a:p>
        </p:txBody>
      </p:sp>
      <p:sp>
        <p:nvSpPr>
          <p:cNvPr id="4" name="Slide Number Placeholder 3"/>
          <p:cNvSpPr>
            <a:spLocks noGrp="1"/>
          </p:cNvSpPr>
          <p:nvPr>
            <p:ph type="sldNum" sz="quarter" idx="5"/>
          </p:nvPr>
        </p:nvSpPr>
        <p:spPr/>
        <p:txBody>
          <a:bodyPr/>
          <a:lstStyle/>
          <a:p>
            <a:fld id="{C33E93F5-386D-46C1-AED3-8A7E51F89105}" type="slidenum">
              <a:rPr lang="en-CA" smtClean="0"/>
              <a:t>16</a:t>
            </a:fld>
            <a:endParaRPr lang="en-CA" dirty="0"/>
          </a:p>
        </p:txBody>
      </p:sp>
    </p:spTree>
    <p:extLst>
      <p:ext uri="{BB962C8B-B14F-4D97-AF65-F5344CB8AC3E}">
        <p14:creationId xmlns:p14="http://schemas.microsoft.com/office/powerpoint/2010/main" val="2242400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u="none" strike="noStrike" kern="1200" baseline="0" dirty="0" smtClean="0">
                <a:solidFill>
                  <a:schemeClr val="tx1"/>
                </a:solidFill>
                <a:latin typeface="+mn-lt"/>
                <a:ea typeface="+mn-ea"/>
                <a:cs typeface="+mn-cs"/>
              </a:rPr>
              <a:t>MIYO Resource: </a:t>
            </a:r>
          </a:p>
          <a:p>
            <a:pPr marL="171450" indent="-171450">
              <a:buFont typeface="Arial" panose="020B0604020202020204" pitchFamily="34" charset="0"/>
              <a:buChar char="•"/>
            </a:pPr>
            <a:r>
              <a:rPr lang="en-US" dirty="0" smtClean="0"/>
              <a:t>The </a:t>
            </a:r>
            <a:r>
              <a:rPr lang="en-US" dirty="0" err="1" smtClean="0"/>
              <a:t>miyo</a:t>
            </a:r>
            <a:r>
              <a:rPr lang="en-US" dirty="0" smtClean="0"/>
              <a:t> Resource has been developed to incorporate an Indigenous Worldview into the Well-Being and Resiliency Framework. (</a:t>
            </a:r>
            <a:r>
              <a:rPr lang="en-US" dirty="0" err="1" smtClean="0"/>
              <a:t>Pg</a:t>
            </a:r>
            <a:r>
              <a:rPr lang="en-US" dirty="0" smtClean="0"/>
              <a:t> 8</a:t>
            </a:r>
            <a:r>
              <a:rPr lang="en-US" baseline="0" dirty="0" smtClean="0"/>
              <a:t> – MIYO)</a:t>
            </a:r>
            <a:endParaRPr lang="en-CA"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discusses the foundational beliefs and approaches of Indigenous peoples to promote well-being and resiliency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outlines an evaluative process that </a:t>
            </a:r>
            <a:r>
              <a:rPr lang="en-US" sz="1200" b="0" i="0" u="none" strike="noStrike" kern="1200" baseline="0" dirty="0" err="1" smtClean="0">
                <a:solidFill>
                  <a:schemeClr val="tx1"/>
                </a:solidFill>
                <a:latin typeface="+mn-lt"/>
                <a:ea typeface="+mn-ea"/>
                <a:cs typeface="+mn-cs"/>
              </a:rPr>
              <a:t>honours</a:t>
            </a:r>
            <a:r>
              <a:rPr lang="en-US" sz="1200" b="0" i="0" u="none" strike="noStrike" kern="1200" baseline="0" dirty="0" smtClean="0">
                <a:solidFill>
                  <a:schemeClr val="tx1"/>
                </a:solidFill>
                <a:latin typeface="+mn-lt"/>
                <a:ea typeface="+mn-ea"/>
                <a:cs typeface="+mn-cs"/>
              </a:rPr>
              <a:t> an Indigenous worldview.</a:t>
            </a:r>
          </a:p>
          <a:p>
            <a:pPr marL="171450" indent="-171450">
              <a:buFont typeface="Arial" panose="020B0604020202020204" pitchFamily="34" charset="0"/>
              <a:buChar char="•"/>
            </a:pPr>
            <a:r>
              <a:rPr lang="en-US" dirty="0" smtClean="0"/>
              <a:t>It is intended to be used by Indigenous organizations or in Indigenous-serving programs. (</a:t>
            </a:r>
            <a:r>
              <a:rPr lang="en-US" dirty="0" err="1" smtClean="0"/>
              <a:t>Pg</a:t>
            </a:r>
            <a:r>
              <a:rPr lang="en-US" dirty="0" smtClean="0"/>
              <a:t> 8</a:t>
            </a:r>
            <a:r>
              <a:rPr lang="en-US" baseline="0" dirty="0" smtClean="0"/>
              <a:t> – MIYO)</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smtClean="0"/>
              <a:t>Page 21-22</a:t>
            </a:r>
          </a:p>
          <a:p>
            <a:pPr marL="171450" indent="-171450">
              <a:buFont typeface="Arial" panose="020B0604020202020204" pitchFamily="34" charset="0"/>
              <a:buChar char="•"/>
            </a:pPr>
            <a:r>
              <a:rPr lang="en-US" dirty="0"/>
              <a:t>Naquin suggests a model of practice-based evidence that includes three levels based on Indigenous methods and practices of wisdom-seeking. </a:t>
            </a:r>
            <a:endParaRPr lang="en-US" dirty="0" smtClean="0"/>
          </a:p>
          <a:p>
            <a:pPr marL="171450" indent="-171450">
              <a:buFont typeface="Arial" panose="020B0604020202020204" pitchFamily="34" charset="0"/>
              <a:buChar char="•"/>
            </a:pPr>
            <a:r>
              <a:rPr lang="en-US" dirty="0" smtClean="0"/>
              <a:t>Level </a:t>
            </a:r>
            <a:r>
              <a:rPr lang="en-US" dirty="0"/>
              <a:t>I focuses on 22 Well-Being and Resiliency Framework – The </a:t>
            </a:r>
            <a:r>
              <a:rPr lang="en-US" dirty="0" err="1"/>
              <a:t>miyo</a:t>
            </a:r>
            <a:r>
              <a:rPr lang="en-US" dirty="0"/>
              <a:t> Resource | alberta.ca | March 2019 client-based evidence (satisfaction surveys, comment cards, interviews, etc.). </a:t>
            </a:r>
            <a:endParaRPr lang="en-US" dirty="0" smtClean="0"/>
          </a:p>
          <a:p>
            <a:pPr marL="171450" indent="-171450">
              <a:buFont typeface="Arial" panose="020B0604020202020204" pitchFamily="34" charset="0"/>
              <a:buChar char="•"/>
            </a:pPr>
            <a:r>
              <a:rPr lang="en-US" dirty="0" smtClean="0"/>
              <a:t>Level </a:t>
            </a:r>
            <a:r>
              <a:rPr lang="en-US" dirty="0"/>
              <a:t>II relies on practice-based evidence (Indigenous expert opinion, articles, awards, Elder interviews, ceremonies etc.) </a:t>
            </a:r>
            <a:r>
              <a:rPr lang="en-US" dirty="0" smtClean="0"/>
              <a:t> </a:t>
            </a:r>
          </a:p>
          <a:p>
            <a:pPr marL="171450" indent="-171450">
              <a:buFont typeface="Arial" panose="020B0604020202020204" pitchFamily="34" charset="0"/>
              <a:buChar char="•"/>
            </a:pPr>
            <a:r>
              <a:rPr lang="en-US" dirty="0" smtClean="0"/>
              <a:t>Level </a:t>
            </a:r>
            <a:r>
              <a:rPr lang="en-US" dirty="0"/>
              <a:t>III includes research-driven evidence (journal articles, review panels, participatory research etc.). (See Appendix A) </a:t>
            </a:r>
            <a:endParaRPr lang="en-US"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17</a:t>
            </a:fld>
            <a:endParaRPr lang="en-CA" dirty="0"/>
          </a:p>
        </p:txBody>
      </p:sp>
    </p:spTree>
    <p:extLst>
      <p:ext uri="{BB962C8B-B14F-4D97-AF65-F5344CB8AC3E}">
        <p14:creationId xmlns:p14="http://schemas.microsoft.com/office/powerpoint/2010/main" val="4156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The WBR Evaluation Framework</a:t>
            </a:r>
            <a:r>
              <a:rPr lang="en-US" sz="1200" b="0" i="0"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Page #9)</a:t>
            </a: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Describes the desired results of the Well-Being and Resiliency Framework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Outlines ways to monitor progress towards and understand meaning of outcomes.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Describes </a:t>
            </a:r>
            <a:r>
              <a:rPr lang="en-US" sz="1200" b="0" i="0" u="sng" strike="noStrike" kern="1200" baseline="0" dirty="0" smtClean="0">
                <a:solidFill>
                  <a:schemeClr val="tx1"/>
                </a:solidFill>
                <a:latin typeface="+mn-lt"/>
                <a:ea typeface="+mn-ea"/>
                <a:cs typeface="+mn-cs"/>
              </a:rPr>
              <a:t>two sets of outcomes </a:t>
            </a:r>
            <a:r>
              <a:rPr lang="en-US" sz="1200" b="0" i="0" u="none" strike="noStrike" kern="1200" baseline="0" dirty="0" smtClean="0">
                <a:solidFill>
                  <a:schemeClr val="tx1"/>
                </a:solidFill>
                <a:latin typeface="+mn-lt"/>
                <a:ea typeface="+mn-ea"/>
                <a:cs typeface="+mn-cs"/>
              </a:rPr>
              <a:t>(Pg#13-Evaluation Framework)</a:t>
            </a:r>
          </a:p>
          <a:p>
            <a:pPr marL="457200" lvl="1" indent="0">
              <a:buFont typeface="+mj-lt"/>
              <a:buNone/>
            </a:pPr>
            <a:r>
              <a:rPr lang="en-US" b="1" dirty="0" smtClean="0"/>
              <a:t>Individual and family program outcomes </a:t>
            </a:r>
            <a:r>
              <a:rPr lang="en-US" dirty="0" smtClean="0"/>
              <a:t>describe how certain elements of an individual or family’s life or experience change as a result of participating in a program or receiving a service. These outcomes include: </a:t>
            </a:r>
          </a:p>
          <a:p>
            <a:pPr marL="685800" lvl="1" indent="-228600">
              <a:buFont typeface="+mj-lt"/>
              <a:buAutoNum type="arabicPeriod"/>
            </a:pPr>
            <a:r>
              <a:rPr lang="en-US" dirty="0" smtClean="0"/>
              <a:t>Children and families are more socially connected and linked to culturally relevant supports </a:t>
            </a:r>
          </a:p>
          <a:p>
            <a:pPr marL="685800" lvl="1" indent="-228600">
              <a:buFont typeface="+mj-lt"/>
              <a:buAutoNum type="arabicPeriod"/>
            </a:pPr>
            <a:r>
              <a:rPr lang="en-US" dirty="0" smtClean="0"/>
              <a:t>Parents and caregivers have knowledge about parenting and child development </a:t>
            </a:r>
          </a:p>
          <a:p>
            <a:pPr marL="685800" lvl="1" indent="-228600">
              <a:buFont typeface="+mj-lt"/>
              <a:buAutoNum type="arabicPeriod"/>
            </a:pPr>
            <a:r>
              <a:rPr lang="en-US" dirty="0" smtClean="0"/>
              <a:t>Parents and caregivers are resilient </a:t>
            </a:r>
          </a:p>
          <a:p>
            <a:pPr marL="685800" lvl="1" indent="-228600">
              <a:buFont typeface="+mj-lt"/>
              <a:buAutoNum type="arabicPeriod"/>
            </a:pPr>
            <a:r>
              <a:rPr lang="en-US" dirty="0" smtClean="0"/>
              <a:t>Children and youth experience healthy social and emotional development</a:t>
            </a:r>
          </a:p>
          <a:p>
            <a:endParaRPr lang="en-US" dirty="0" smtClean="0"/>
          </a:p>
          <a:p>
            <a:pPr lvl="1"/>
            <a:r>
              <a:rPr lang="en-US" b="1" dirty="0" smtClean="0"/>
              <a:t>Systems outcomes </a:t>
            </a:r>
            <a:r>
              <a:rPr lang="en-US" dirty="0" smtClean="0"/>
              <a:t>describe how certain processes have changed as a result of the established goals, elements or principles. These outcomes include: </a:t>
            </a:r>
          </a:p>
          <a:p>
            <a:pPr marL="685800" lvl="1" indent="-228600">
              <a:buFont typeface="+mj-lt"/>
              <a:buAutoNum type="arabicPeriod"/>
            </a:pPr>
            <a:r>
              <a:rPr lang="en-US" dirty="0" smtClean="0"/>
              <a:t>Services are consistently available, aligned, effective and accountable </a:t>
            </a:r>
          </a:p>
          <a:p>
            <a:pPr marL="685800" lvl="1" indent="-228600">
              <a:buFont typeface="+mj-lt"/>
              <a:buAutoNum type="arabicPeriod"/>
            </a:pPr>
            <a:r>
              <a:rPr lang="en-US" dirty="0" smtClean="0"/>
              <a:t>Programs are delivered by competent and knowledgeable staff </a:t>
            </a:r>
          </a:p>
          <a:p>
            <a:pPr marL="685800" lvl="1" indent="-228600">
              <a:buFont typeface="+mj-lt"/>
              <a:buAutoNum type="arabicPeriod"/>
            </a:pPr>
            <a:r>
              <a:rPr lang="en-US" dirty="0" smtClean="0"/>
              <a:t>Programs are culturally safe and inclusive </a:t>
            </a:r>
          </a:p>
          <a:p>
            <a:pPr marL="0" lvl="0" indent="0">
              <a:buFont typeface="+mj-lt"/>
              <a:buNone/>
            </a:pPr>
            <a:endParaRPr lang="en-US" dirty="0" smtClean="0"/>
          </a:p>
        </p:txBody>
      </p:sp>
      <p:sp>
        <p:nvSpPr>
          <p:cNvPr id="4" name="Slide Number Placeholder 3"/>
          <p:cNvSpPr>
            <a:spLocks noGrp="1"/>
          </p:cNvSpPr>
          <p:nvPr>
            <p:ph type="sldNum" sz="quarter" idx="5"/>
          </p:nvPr>
        </p:nvSpPr>
        <p:spPr/>
        <p:txBody>
          <a:bodyPr/>
          <a:lstStyle/>
          <a:p>
            <a:fld id="{C33E93F5-386D-46C1-AED3-8A7E51F89105}" type="slidenum">
              <a:rPr lang="en-CA" smtClean="0"/>
              <a:t>18</a:t>
            </a:fld>
            <a:endParaRPr lang="en-CA" dirty="0"/>
          </a:p>
        </p:txBody>
      </p:sp>
    </p:spTree>
    <p:extLst>
      <p:ext uri="{BB962C8B-B14F-4D97-AF65-F5344CB8AC3E}">
        <p14:creationId xmlns:p14="http://schemas.microsoft.com/office/powerpoint/2010/main" val="78734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FRNs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offers a continuum of prevention and early intervention services including universal, targeted and intensive programs.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respects and reflects the culture, language and spirituality of the people they serve.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Provide supports and services that are available to all children, youth, and families and that ensures that the intensity of services is proportionate and responsive to the degree and level of presenting needs with a focus on Alberta’s most vulnerable infants, children, youth, </a:t>
            </a:r>
            <a:r>
              <a:rPr lang="en-US" sz="1200" b="0" i="0" u="none" strike="noStrike" kern="1200" baseline="0" smtClean="0">
                <a:solidFill>
                  <a:schemeClr val="tx1"/>
                </a:solidFill>
                <a:latin typeface="+mn-lt"/>
                <a:ea typeface="+mn-ea"/>
                <a:cs typeface="+mn-cs"/>
              </a:rPr>
              <a:t>and families</a:t>
            </a:r>
          </a:p>
          <a:p>
            <a:pPr marL="171450" indent="-171450">
              <a:buFont typeface="Arial" panose="020B0604020202020204" pitchFamily="34" charset="0"/>
              <a:buChar char="•"/>
            </a:pPr>
            <a:r>
              <a:rPr lang="en-US" sz="1200" b="0" i="0" u="none" strike="noStrike" kern="1200" baseline="0" smtClean="0">
                <a:solidFill>
                  <a:schemeClr val="tx1"/>
                </a:solidFill>
                <a:latin typeface="+mn-lt"/>
                <a:ea typeface="+mn-ea"/>
                <a:cs typeface="+mn-cs"/>
              </a:rPr>
              <a:t>equitably </a:t>
            </a:r>
            <a:r>
              <a:rPr lang="en-US" sz="1200" b="0" i="0" u="none" strike="noStrike" kern="1200" baseline="0" dirty="0" smtClean="0">
                <a:solidFill>
                  <a:schemeClr val="tx1"/>
                </a:solidFill>
                <a:latin typeface="+mn-lt"/>
                <a:ea typeface="+mn-ea"/>
                <a:cs typeface="+mn-cs"/>
              </a:rPr>
              <a:t>distributed geographically throughout Alberta with multi-factor considerations including geographic area and communities served, population size and age distribution, cultural and linguistic needs, population vulnerabilities with services contextualized to the unique needs of the local community </a:t>
            </a:r>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19</a:t>
            </a:fld>
            <a:endParaRPr lang="en-CA" dirty="0"/>
          </a:p>
        </p:txBody>
      </p:sp>
    </p:spTree>
    <p:extLst>
      <p:ext uri="{BB962C8B-B14F-4D97-AF65-F5344CB8AC3E}">
        <p14:creationId xmlns:p14="http://schemas.microsoft.com/office/powerpoint/2010/main" val="110390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33E93F5-386D-46C1-AED3-8A7E51F89105}" type="slidenum">
              <a:rPr lang="en-CA" smtClean="0"/>
              <a:t>2</a:t>
            </a:fld>
            <a:endParaRPr lang="en-CA" dirty="0"/>
          </a:p>
        </p:txBody>
      </p:sp>
      <p:sp>
        <p:nvSpPr>
          <p:cNvPr id="5" name="Notes Placeholder 4"/>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108701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latin typeface="Ebrima"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latin typeface="Ebrima"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latin typeface="Ebrima" panose="02000000000000000000" pitchFamily="2" charset="0"/>
              </a:rPr>
              <a:t>1.Direct Service delivery of Information, Referral and Coordination services</a:t>
            </a:r>
            <a:r>
              <a:rPr lang="en-US" baseline="0" dirty="0" smtClean="0">
                <a:solidFill>
                  <a:srgbClr val="000000"/>
                </a:solidFill>
                <a:latin typeface="Ebrima" panose="02000000000000000000" pitchFamily="2" charset="0"/>
              </a:rPr>
              <a:t>.  </a:t>
            </a:r>
            <a:r>
              <a:rPr lang="en-US" b="1" u="sng" baseline="0" dirty="0" smtClean="0">
                <a:solidFill>
                  <a:srgbClr val="000000"/>
                </a:solidFill>
                <a:latin typeface="Ebrima" panose="02000000000000000000" pitchFamily="2" charset="0"/>
              </a:rPr>
              <a:t>All</a:t>
            </a:r>
            <a:r>
              <a:rPr lang="en-US" baseline="0" dirty="0" smtClean="0">
                <a:solidFill>
                  <a:srgbClr val="000000"/>
                </a:solidFill>
                <a:latin typeface="Ebrima" panose="02000000000000000000" pitchFamily="2" charset="0"/>
              </a:rPr>
              <a:t> FRN spokes provide information and referral for the families that they are involved with, sometimes families require additional support to access services and so some FRN services will provide “supported referrals’ - these activities are often built into a number of programs and spokes.  However the HUB has a dedicated spoke -  a specific services that is intended to support families to access services within the Network and across community.  Information, Referral and Coordination services provided by the Hub align with the P,EI continuum with a primary focus on support families at a targeted/intensive level.  Hubs across the province have built this spoke based on this concept. </a:t>
            </a:r>
            <a:r>
              <a:rPr lang="en-US" dirty="0" smtClean="0">
                <a:latin typeface="Century Gothic" panose="020B0502020202020204" pitchFamily="34" charset="0"/>
                <a:ea typeface="Meiryo" panose="020B0604030504040204" pitchFamily="34" charset="-128"/>
                <a:cs typeface="Times New Roman" panose="02020603050405020304" pitchFamily="18" charset="0"/>
              </a:rPr>
              <a:t>Often families need coaching and support in understanding service systems and how to access the services they need. Families with problems with literacy or for whom English is not the first language may need particular help in navigating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latin typeface="Ebrima"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latin typeface="Ebrima" panose="02000000000000000000" pitchFamily="2" charset="0"/>
              </a:rPr>
              <a:t>In addition to providing direct service to families – they are also responsible to </a:t>
            </a:r>
            <a:r>
              <a:rPr lang="en-US" b="1" baseline="0" dirty="0" smtClean="0">
                <a:solidFill>
                  <a:srgbClr val="000000"/>
                </a:solidFill>
                <a:latin typeface="Ebrima" panose="02000000000000000000" pitchFamily="2" charset="0"/>
              </a:rPr>
              <a:t>develop FRN </a:t>
            </a:r>
            <a:r>
              <a:rPr lang="en-US" baseline="0" dirty="0" smtClean="0">
                <a:solidFill>
                  <a:srgbClr val="000000"/>
                </a:solidFill>
                <a:latin typeface="Ebrima" panose="02000000000000000000" pitchFamily="2" charset="0"/>
              </a:rPr>
              <a:t>networks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000000"/>
                </a:solidFill>
                <a:latin typeface="Ebrima" panose="02000000000000000000" pitchFamily="2" charset="0"/>
              </a:rPr>
              <a:t>Part of this development includes a </a:t>
            </a:r>
            <a:r>
              <a:rPr lang="en-US" b="1" baseline="0" dirty="0" smtClean="0">
                <a:solidFill>
                  <a:srgbClr val="000000"/>
                </a:solidFill>
                <a:latin typeface="Ebrima" panose="02000000000000000000" pitchFamily="2" charset="0"/>
              </a:rPr>
              <a:t>coordinated referral pathways </a:t>
            </a:r>
            <a:r>
              <a:rPr lang="en-US" baseline="0" dirty="0" smtClean="0">
                <a:solidFill>
                  <a:srgbClr val="000000"/>
                </a:solidFill>
                <a:latin typeface="Ebrima" panose="02000000000000000000" pitchFamily="2" charset="0"/>
              </a:rPr>
              <a:t>within and across the FRN.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000000"/>
                </a:solidFill>
                <a:latin typeface="Ebrima" panose="02000000000000000000" pitchFamily="2" charset="0"/>
              </a:rPr>
              <a:t>By developing processes (</a:t>
            </a:r>
            <a:r>
              <a:rPr lang="en-US" baseline="0" dirty="0" err="1" smtClean="0">
                <a:solidFill>
                  <a:srgbClr val="000000"/>
                </a:solidFill>
                <a:latin typeface="Ebrima" panose="02000000000000000000" pitchFamily="2" charset="0"/>
              </a:rPr>
              <a:t>e.g</a:t>
            </a:r>
            <a:r>
              <a:rPr lang="en-US" baseline="0" dirty="0" smtClean="0">
                <a:solidFill>
                  <a:srgbClr val="000000"/>
                </a:solidFill>
                <a:latin typeface="Ebrima" panose="02000000000000000000" pitchFamily="2" charset="0"/>
              </a:rPr>
              <a:t> roles and responsibilities) and strengthening practices. </a:t>
            </a:r>
            <a:r>
              <a:rPr lang="en-US" dirty="0" smtClean="0">
                <a:solidFill>
                  <a:srgbClr val="000000"/>
                </a:solidFill>
                <a:latin typeface="Ebrima" panose="02000000000000000000" pitchFamily="2" charset="0"/>
              </a:rPr>
              <a:t>Agencies work together with the ‘Hub’ organization to collaborate and coordinate their support, services, and interventions to children, youth, and families. Partnerships and collaborations are essential components of FRNs. </a:t>
            </a:r>
            <a:endParaRPr lang="en-US" baseline="0" dirty="0" smtClean="0">
              <a:solidFill>
                <a:srgbClr val="000000"/>
              </a:solidFill>
              <a:latin typeface="Ebrima"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rgbClr val="000000"/>
                </a:solidFill>
                <a:latin typeface="Ebrima" panose="02000000000000000000" pitchFamily="2" charset="0"/>
              </a:rPr>
              <a:t>Ensuring that the elements (domain, age cohorts, continuum) within the WBR service model are accessible and being provided to families within their network (including HV).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srgbClr val="000000"/>
                </a:solidFill>
                <a:latin typeface="Ebrima" panose="02000000000000000000" pitchFamily="2" charset="0"/>
              </a:rPr>
              <a:t>The ‘Hub’ has both formal partnerships that provide core services and informal partnerships that may provide supplemental supports to families, children, and youth in their network area.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solidFill>
                <a:srgbClr val="000000"/>
              </a:solidFill>
              <a:latin typeface="Ebrima"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solidFill>
                  <a:srgbClr val="000000"/>
                </a:solidFill>
                <a:latin typeface="Ebrima" panose="02000000000000000000" pitchFamily="2" charset="0"/>
              </a:rPr>
              <a:t>Given that the Hub is the anchor organizations it also has a “physical” presence within the FRN networks.  This presence exists not exclusively to their </a:t>
            </a:r>
            <a:r>
              <a:rPr lang="en-US" b="1" baseline="0" dirty="0" smtClean="0">
                <a:solidFill>
                  <a:srgbClr val="000000"/>
                </a:solidFill>
                <a:latin typeface="Ebrima" panose="02000000000000000000" pitchFamily="2" charset="0"/>
              </a:rPr>
              <a:t>building/office</a:t>
            </a:r>
            <a:r>
              <a:rPr lang="en-US" baseline="0" dirty="0" smtClean="0">
                <a:solidFill>
                  <a:srgbClr val="000000"/>
                </a:solidFill>
                <a:latin typeface="Ebrima" panose="02000000000000000000" pitchFamily="2" charset="0"/>
              </a:rPr>
              <a:t> but it ensure that families and communities within their FRN network also have access to the continuum of FRN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solidFill>
                <a:srgbClr val="000000"/>
              </a:solidFill>
              <a:latin typeface="Ebrima"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latin typeface="Ebrima" panose="02000000000000000000" pitchFamily="2" charset="0"/>
              </a:rPr>
              <a:t>10 Key Responsibilities (</a:t>
            </a:r>
            <a:r>
              <a:rPr lang="en-US" i="1" baseline="0" dirty="0" smtClean="0">
                <a:solidFill>
                  <a:srgbClr val="000000"/>
                </a:solidFill>
                <a:latin typeface="Ebrima" panose="02000000000000000000" pitchFamily="2" charset="0"/>
              </a:rPr>
              <a:t>included for reference</a:t>
            </a:r>
            <a:r>
              <a:rPr lang="en-US" baseline="0" dirty="0" smtClean="0">
                <a:solidFill>
                  <a:srgbClr val="000000"/>
                </a:solidFill>
                <a:latin typeface="Ebrima" panose="02000000000000000000" pitchFamily="2" charset="0"/>
              </a:rPr>
              <a:t>) </a:t>
            </a:r>
          </a:p>
          <a:p>
            <a:pPr lvl="1"/>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Establish a physical presence (‘brick and mortar’) location in the community. </a:t>
            </a:r>
          </a:p>
          <a:p>
            <a:pPr lvl="1"/>
            <a:r>
              <a:rPr lang="en-US" sz="1200" b="1"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Coordinate the direct service delivery of Referral and Coordination services (‘Spoke’), supporting families to navigate service systems and partner with parents and caregivers in identifying and accessing community resources. </a:t>
            </a:r>
          </a:p>
          <a:p>
            <a:pPr lvl="1"/>
            <a:r>
              <a:rPr lang="en-US" sz="1200" b="1" i="0" u="none" strike="noStrike" kern="1200" baseline="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Ensure that either through direct service delivery or formal partnership service delivery, the FRN provides Home Visitation services (see definition of Home Visitation under ‘Family Support Services’). </a:t>
            </a:r>
          </a:p>
          <a:p>
            <a:pPr lvl="1"/>
            <a:r>
              <a:rPr lang="en-US" sz="1200" b="1" i="0" u="none" strike="noStrike" kern="1200" baseline="0" dirty="0" smtClean="0">
                <a:solidFill>
                  <a:schemeClr val="tx1"/>
                </a:solidFill>
                <a:latin typeface="+mn-lt"/>
                <a:ea typeface="+mn-ea"/>
                <a:cs typeface="+mn-cs"/>
              </a:rPr>
              <a:t>4. </a:t>
            </a:r>
            <a:r>
              <a:rPr lang="en-US" sz="1200" b="0" i="0" u="none" strike="noStrike" kern="1200" baseline="0" dirty="0" smtClean="0">
                <a:solidFill>
                  <a:schemeClr val="tx1"/>
                </a:solidFill>
                <a:latin typeface="+mn-lt"/>
                <a:ea typeface="+mn-ea"/>
                <a:cs typeface="+mn-cs"/>
              </a:rPr>
              <a:t>Establish a streamlined FRN program referral process for children, youth, and families accessing FRN supports and services. </a:t>
            </a:r>
          </a:p>
          <a:p>
            <a:pPr lvl="1"/>
            <a:r>
              <a:rPr lang="en-US" sz="1200" b="1" i="0" u="none" strike="noStrike" kern="1200" baseline="0" dirty="0" smtClean="0">
                <a:solidFill>
                  <a:schemeClr val="tx1"/>
                </a:solidFill>
                <a:latin typeface="+mn-lt"/>
                <a:ea typeface="+mn-ea"/>
                <a:cs typeface="+mn-cs"/>
              </a:rPr>
              <a:t>5. </a:t>
            </a:r>
            <a:r>
              <a:rPr lang="en-US" sz="1200" b="0" i="0" u="none" strike="noStrike" kern="1200" baseline="0" dirty="0" smtClean="0">
                <a:solidFill>
                  <a:schemeClr val="tx1"/>
                </a:solidFill>
                <a:latin typeface="+mn-lt"/>
                <a:ea typeface="+mn-ea"/>
                <a:cs typeface="+mn-cs"/>
              </a:rPr>
              <a:t>Ensure that direct service delivery and formal partnership service delivery establishes a full continuum of universal, targeted and intensive services for families, children, and youth aged 0-18 years. </a:t>
            </a:r>
          </a:p>
          <a:p>
            <a:pPr lvl="1"/>
            <a:r>
              <a:rPr lang="en-US" sz="1200" b="1" i="0" u="none" strike="noStrike" kern="1200" baseline="0" dirty="0" smtClean="0">
                <a:solidFill>
                  <a:schemeClr val="tx1"/>
                </a:solidFill>
                <a:latin typeface="+mn-lt"/>
                <a:ea typeface="+mn-ea"/>
                <a:cs typeface="+mn-cs"/>
              </a:rPr>
              <a:t>6. </a:t>
            </a:r>
            <a:r>
              <a:rPr lang="en-US" sz="1200" b="0" i="0" u="none" strike="noStrike" kern="1200" baseline="0" dirty="0" smtClean="0">
                <a:solidFill>
                  <a:schemeClr val="tx1"/>
                </a:solidFill>
                <a:latin typeface="+mn-lt"/>
                <a:ea typeface="+mn-ea"/>
                <a:cs typeface="+mn-cs"/>
              </a:rPr>
              <a:t>Ensure service delivery is flexible, responsive, and contextualized to the unique needs of the community and individual users. </a:t>
            </a:r>
          </a:p>
          <a:p>
            <a:pPr lvl="1"/>
            <a:r>
              <a:rPr lang="en-US" sz="1200" b="1" i="0" u="none" strike="noStrike" kern="1200" baseline="0" dirty="0" smtClean="0">
                <a:solidFill>
                  <a:schemeClr val="tx1"/>
                </a:solidFill>
                <a:latin typeface="+mn-lt"/>
                <a:ea typeface="+mn-ea"/>
                <a:cs typeface="+mn-cs"/>
              </a:rPr>
              <a:t>7. </a:t>
            </a:r>
            <a:r>
              <a:rPr lang="en-US" sz="1200" b="0" i="0" u="none" strike="noStrike" kern="1200" baseline="0" dirty="0" smtClean="0">
                <a:solidFill>
                  <a:schemeClr val="tx1"/>
                </a:solidFill>
                <a:latin typeface="+mn-lt"/>
                <a:ea typeface="+mn-ea"/>
                <a:cs typeface="+mn-cs"/>
              </a:rPr>
              <a:t>Establish effective collaborations with clear roles and responsibilities. </a:t>
            </a:r>
          </a:p>
          <a:p>
            <a:pPr lvl="1"/>
            <a:r>
              <a:rPr lang="en-US" sz="1200" b="1" i="0" u="none" strike="noStrike" kern="1200" baseline="0" dirty="0" smtClean="0">
                <a:solidFill>
                  <a:schemeClr val="tx1"/>
                </a:solidFill>
                <a:latin typeface="+mn-lt"/>
                <a:ea typeface="+mn-ea"/>
                <a:cs typeface="+mn-cs"/>
              </a:rPr>
              <a:t>8. </a:t>
            </a:r>
            <a:r>
              <a:rPr lang="en-US" sz="1200" b="0" i="0" u="none" strike="noStrike" kern="1200" baseline="0" dirty="0" smtClean="0">
                <a:solidFill>
                  <a:schemeClr val="tx1"/>
                </a:solidFill>
                <a:latin typeface="+mn-lt"/>
                <a:ea typeface="+mn-ea"/>
                <a:cs typeface="+mn-cs"/>
              </a:rPr>
              <a:t>Monitor and report all ‘Hub-and-Spoke’ activities to Family and Community Resiliency Division. Annual outcome reporting of all FRN activities, including those delivered by the ‘Hub’ organization (direct service delivery) and all supporting organizations providing ‘Spoke’ services in the FRN (formal partnership service delivery). </a:t>
            </a:r>
          </a:p>
          <a:p>
            <a:pPr lvl="1"/>
            <a:r>
              <a:rPr lang="en-US" sz="1200" b="1" i="0" u="none" strike="noStrike" kern="1200" baseline="0" dirty="0" smtClean="0">
                <a:solidFill>
                  <a:schemeClr val="tx1"/>
                </a:solidFill>
                <a:latin typeface="+mn-lt"/>
                <a:ea typeface="+mn-ea"/>
                <a:cs typeface="+mn-cs"/>
              </a:rPr>
              <a:t>9. </a:t>
            </a:r>
            <a:r>
              <a:rPr lang="en-US" sz="1200" b="0" i="0" u="none" strike="noStrike" kern="1200" baseline="0" dirty="0" smtClean="0">
                <a:solidFill>
                  <a:schemeClr val="tx1"/>
                </a:solidFill>
                <a:latin typeface="+mn-lt"/>
                <a:ea typeface="+mn-ea"/>
                <a:cs typeface="+mn-cs"/>
              </a:rPr>
              <a:t>Ensuring that FRN Standards of Practice are implemented, including specific standards relating to Home Visitation programs. </a:t>
            </a:r>
          </a:p>
          <a:p>
            <a:pPr lvl="1"/>
            <a:r>
              <a:rPr lang="en-US" sz="1200" b="1" i="0" u="none" strike="noStrike" kern="1200" baseline="0" dirty="0" smtClean="0">
                <a:solidFill>
                  <a:schemeClr val="tx1"/>
                </a:solidFill>
                <a:latin typeface="+mn-lt"/>
                <a:ea typeface="+mn-ea"/>
                <a:cs typeface="+mn-cs"/>
              </a:rPr>
              <a:t>10. </a:t>
            </a:r>
            <a:r>
              <a:rPr lang="en-US" sz="1200" b="0" i="0" u="none" strike="noStrike" kern="1200" baseline="0" dirty="0" smtClean="0">
                <a:solidFill>
                  <a:schemeClr val="tx1"/>
                </a:solidFill>
                <a:latin typeface="+mn-lt"/>
                <a:ea typeface="+mn-ea"/>
                <a:cs typeface="+mn-cs"/>
              </a:rPr>
              <a:t>Ongoing assessment, quality improvement, and addressing barriers to FRN access. </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20</a:t>
            </a:fld>
            <a:endParaRPr lang="en-CA" dirty="0"/>
          </a:p>
        </p:txBody>
      </p:sp>
    </p:spTree>
    <p:extLst>
      <p:ext uri="{BB962C8B-B14F-4D97-AF65-F5344CB8AC3E}">
        <p14:creationId xmlns:p14="http://schemas.microsoft.com/office/powerpoint/2010/main" val="77964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Across</a:t>
            </a:r>
            <a:r>
              <a:rPr lang="en-US" sz="1200" kern="1200" baseline="0" dirty="0" smtClean="0">
                <a:solidFill>
                  <a:schemeClr val="tx1"/>
                </a:solidFill>
                <a:effectLst/>
                <a:latin typeface="+mn-lt"/>
                <a:ea typeface="+mn-ea"/>
                <a:cs typeface="+mn-cs"/>
              </a:rPr>
              <a:t> the province, people / agencies have packaged or bundled these services differently and this may seem confusing.  In an effort to provide some consistency in language we will focus on the basic common element, that being that a spoke is a service that is provided to an Albertan.  These service categories (identified on the slide)  have been essentially defined by what domain or umbrella of support in the service delivery model that they contribute to.  </a:t>
            </a:r>
            <a:r>
              <a:rPr lang="en-US" sz="1200" kern="1200" baseline="0" dirty="0" err="1" smtClean="0">
                <a:solidFill>
                  <a:schemeClr val="tx1"/>
                </a:solidFill>
                <a:effectLst/>
                <a:latin typeface="+mn-lt"/>
                <a:ea typeface="+mn-ea"/>
                <a:cs typeface="+mn-cs"/>
              </a:rPr>
              <a:t>Ie</a:t>
            </a:r>
            <a:r>
              <a:rPr lang="en-US" sz="1200" kern="1200" baseline="0" dirty="0" smtClean="0">
                <a:solidFill>
                  <a:schemeClr val="tx1"/>
                </a:solidFill>
                <a:effectLst/>
                <a:latin typeface="+mn-lt"/>
                <a:ea typeface="+mn-ea"/>
                <a:cs typeface="+mn-cs"/>
              </a:rPr>
              <a:t>, caregiver education contributes to building caregiver capacity, etc.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Just to</a:t>
            </a:r>
            <a:r>
              <a:rPr lang="en-US" sz="1200" kern="1200" baseline="0" dirty="0" smtClean="0">
                <a:solidFill>
                  <a:schemeClr val="tx1"/>
                </a:solidFill>
                <a:effectLst/>
                <a:latin typeface="+mn-lt"/>
                <a:ea typeface="+mn-ea"/>
                <a:cs typeface="+mn-cs"/>
              </a:rPr>
              <a:t> be clear about terminology lets be sure about what a spoke is not.</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A spoke is n</a:t>
            </a:r>
            <a:r>
              <a:rPr lang="en-US" sz="1200" kern="1200" dirty="0" smtClean="0">
                <a:solidFill>
                  <a:schemeClr val="tx1"/>
                </a:solidFill>
                <a:effectLst/>
                <a:latin typeface="+mn-lt"/>
                <a:ea typeface="+mn-ea"/>
                <a:cs typeface="+mn-cs"/>
              </a:rPr>
              <a:t>ot a community. </a:t>
            </a:r>
            <a:r>
              <a:rPr lang="en-US" sz="1200" b="0" i="0" u="none" strike="noStrike" kern="1200" baseline="0" dirty="0" smtClean="0">
                <a:solidFill>
                  <a:schemeClr val="tx1"/>
                </a:solidFill>
                <a:latin typeface="+mn-lt"/>
                <a:ea typeface="+mn-ea"/>
                <a:cs typeface="+mn-cs"/>
              </a:rPr>
              <a:t>A community is both a geographic area and a social unit with shared norms, values, customs, language, and identity. Each community is unique, with support, service, and program needs that must be tailored to its strengths and challenges. </a:t>
            </a:r>
            <a:endParaRPr lang="en-CA"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not an agency.  An agency is a grant holder or a service provider.   </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not a Program.</a:t>
            </a:r>
            <a:r>
              <a:rPr lang="en-US" sz="1200" kern="1200" baseline="0" dirty="0" smtClean="0">
                <a:solidFill>
                  <a:schemeClr val="tx1"/>
                </a:solidFill>
                <a:effectLst/>
                <a:latin typeface="+mn-lt"/>
                <a:ea typeface="+mn-ea"/>
                <a:cs typeface="+mn-cs"/>
              </a:rPr>
              <a:t>  A program is the way to package or deliver a service.  </a:t>
            </a:r>
            <a:r>
              <a:rPr lang="en-US" sz="1200" kern="1200" baseline="0" dirty="0" err="1" smtClean="0">
                <a:solidFill>
                  <a:schemeClr val="tx1"/>
                </a:solidFill>
                <a:effectLst/>
                <a:latin typeface="+mn-lt"/>
                <a:ea typeface="+mn-ea"/>
                <a:cs typeface="+mn-cs"/>
              </a:rPr>
              <a:t>Ie</a:t>
            </a:r>
            <a:r>
              <a:rPr lang="en-US" sz="1200" kern="1200" baseline="0" dirty="0" smtClean="0">
                <a:solidFill>
                  <a:schemeClr val="tx1"/>
                </a:solidFill>
                <a:effectLst/>
                <a:latin typeface="+mn-lt"/>
                <a:ea typeface="+mn-ea"/>
                <a:cs typeface="+mn-cs"/>
              </a:rPr>
              <a:t>.  Triple P is a program that provides the service of caregiver education  that contributes to the caregiver capacity domain.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the last bullet refers to formal partnerships which </a:t>
            </a:r>
            <a:r>
              <a:rPr lang="en-US" sz="1200" kern="1200" dirty="0" smtClean="0">
                <a:solidFill>
                  <a:schemeClr val="tx1"/>
                </a:solidFill>
                <a:effectLst/>
                <a:latin typeface="+mn-lt"/>
                <a:ea typeface="+mn-ea"/>
                <a:cs typeface="+mn-cs"/>
              </a:rPr>
              <a:t>refers specifically to an agency that is a grant recipient and is delivering a ‘Spoke’ service connected to the ‘Hub’.  Informal partnerships</a:t>
            </a:r>
            <a:r>
              <a:rPr lang="en-US" sz="1200" kern="1200" baseline="0" dirty="0" smtClean="0">
                <a:solidFill>
                  <a:schemeClr val="tx1"/>
                </a:solidFill>
                <a:effectLst/>
                <a:latin typeface="+mn-lt"/>
                <a:ea typeface="+mn-ea"/>
                <a:cs typeface="+mn-cs"/>
              </a:rPr>
              <a:t> will also be an integral part of meeting the needs of vulnerable Albertans </a:t>
            </a:r>
            <a:r>
              <a:rPr lang="en-US" sz="1200" kern="1200" dirty="0" smtClean="0">
                <a:solidFill>
                  <a:schemeClr val="tx1"/>
                </a:solidFill>
                <a:effectLst/>
                <a:latin typeface="+mn-lt"/>
                <a:ea typeface="+mn-ea"/>
                <a:cs typeface="+mn-cs"/>
              </a:rPr>
              <a:t>and FRN’s are encouraged to continue to build and / or maintain</a:t>
            </a:r>
            <a:r>
              <a:rPr lang="en-US" sz="1200" kern="1200" baseline="0" dirty="0" smtClean="0">
                <a:solidFill>
                  <a:schemeClr val="tx1"/>
                </a:solidFill>
                <a:effectLst/>
                <a:latin typeface="+mn-lt"/>
                <a:ea typeface="+mn-ea"/>
                <a:cs typeface="+mn-cs"/>
              </a:rPr>
              <a:t> relationships and to </a:t>
            </a:r>
            <a:r>
              <a:rPr lang="en-US" sz="1200" kern="1200" dirty="0" smtClean="0">
                <a:solidFill>
                  <a:schemeClr val="tx1"/>
                </a:solidFill>
                <a:effectLst/>
                <a:latin typeface="+mn-lt"/>
                <a:ea typeface="+mn-ea"/>
                <a:cs typeface="+mn-cs"/>
              </a:rPr>
              <a:t>work collaboratively with these other service providers and stakeholders in your communities.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21</a:t>
            </a:fld>
            <a:endParaRPr lang="en-CA" dirty="0"/>
          </a:p>
        </p:txBody>
      </p:sp>
    </p:spTree>
    <p:extLst>
      <p:ext uri="{BB962C8B-B14F-4D97-AF65-F5344CB8AC3E}">
        <p14:creationId xmlns:p14="http://schemas.microsoft.com/office/powerpoint/2010/main" val="469065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FRNs establish inclusive and comprehensive service delivery through direct service delivery and formal community collaborations and partnerships. </a:t>
            </a:r>
            <a:endParaRPr lang="en-CA" dirty="0" smtClean="0"/>
          </a:p>
          <a:p>
            <a:r>
              <a:rPr lang="en-CA" dirty="0" smtClean="0"/>
              <a:t>Collectively as</a:t>
            </a:r>
            <a:r>
              <a:rPr lang="en-CA" baseline="0" dirty="0" smtClean="0"/>
              <a:t> a group you make up the Family Resource network: the Hub and all the spoke services.  Collectively you will serve infants, children, youth (0 – 18) and their families across a continuum of services including Universal, Targeted and Intensive supports, covering three general umbrellas of support – Social Connections and Supports, Caregiver Capacity and Child Development and Well-being.  </a:t>
            </a:r>
          </a:p>
          <a:p>
            <a:endParaRPr lang="en-CA" baseline="0" dirty="0" smtClean="0"/>
          </a:p>
          <a:p>
            <a:r>
              <a:rPr lang="en-CA" baseline="0" dirty="0" smtClean="0"/>
              <a:t>Other service providers will continue to also support Albertans in your Community.  You will of course continue to have ongoing relationships with these service providers as families access needed services from you and them.  Some will act as referral sources and some you will refer your families to them.  </a:t>
            </a:r>
          </a:p>
          <a:p>
            <a:endParaRPr lang="en-CA" baseline="0" dirty="0" smtClean="0"/>
          </a:p>
          <a:p>
            <a:r>
              <a:rPr lang="en-CA" baseline="0" dirty="0" smtClean="0"/>
              <a:t>Your Contract Specialist will continue to work with you on the ongoing monitoring for compliance with the terms of your grant.  This will include offering support and direction with payments, financial accountabilities and collecting of reports and other grant requirements.    </a:t>
            </a:r>
          </a:p>
          <a:p>
            <a:endParaRPr lang="en-CA" baseline="0" dirty="0" smtClean="0"/>
          </a:p>
          <a:p>
            <a:r>
              <a:rPr lang="en-CA" baseline="0" dirty="0" smtClean="0"/>
              <a:t>Early Intervention Specialists have not been available in all parts of the province until now so may be new to you.  Their role will be to support partnership development for Networks / communities that could benefit from this support and build their capacity through the facilitation of Communities of Practice.  EI specialists will also lead and/or collaborate in the process of the development of Provincial practice standards and outcomes and performance measurement. </a:t>
            </a:r>
          </a:p>
          <a:p>
            <a:endParaRPr lang="en-CA" baseline="0" dirty="0" smtClean="0"/>
          </a:p>
          <a:p>
            <a:r>
              <a:rPr lang="en-CA" baseline="0" dirty="0" smtClean="0"/>
              <a:t>While these relationship groups are identified here as separate and distinct, they will all likely be working closely together in implementing and maintaining this FRN initiative.  </a:t>
            </a:r>
            <a:r>
              <a:rPr lang="en-CA" baseline="0" dirty="0" err="1" smtClean="0"/>
              <a:t>Ie</a:t>
            </a:r>
            <a:r>
              <a:rPr lang="en-CA" baseline="0" dirty="0" smtClean="0"/>
              <a:t>. Contract and EI specialists work closely together in their support of community agencies as well as other partners and stakeholders.   </a:t>
            </a:r>
            <a:endParaRPr lang="en-CA" dirty="0" smtClean="0"/>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22</a:t>
            </a:fld>
            <a:endParaRPr lang="en-CA" dirty="0"/>
          </a:p>
        </p:txBody>
      </p:sp>
    </p:spTree>
    <p:extLst>
      <p:ext uri="{BB962C8B-B14F-4D97-AF65-F5344CB8AC3E}">
        <p14:creationId xmlns:p14="http://schemas.microsoft.com/office/powerpoint/2010/main" val="2616104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During the EOI process there was a strong element of collaboration</a:t>
            </a:r>
            <a:r>
              <a:rPr lang="en-CA" baseline="0" dirty="0" smtClean="0"/>
              <a:t> encouraged between community service providers.  At that time there was also a commitment from GOA that there would be ongoing collaboration with agencies to complete some of the work that will need to be done post EOI., </a:t>
            </a:r>
            <a:r>
              <a:rPr lang="en-CA" baseline="0" dirty="0" err="1" smtClean="0"/>
              <a:t>ie</a:t>
            </a:r>
            <a:r>
              <a:rPr lang="en-CA" baseline="0" dirty="0" smtClean="0"/>
              <a:t> development of standards and output and outcome monitoring and reporting.  Every agency or individual that submitted a proposal, committed to this work.    In order to honor that commitment, the following work teams / committees have been established.</a:t>
            </a:r>
          </a:p>
          <a:p>
            <a:endParaRPr lang="en-CA" baseline="0" dirty="0" smtClean="0"/>
          </a:p>
          <a:p>
            <a:r>
              <a:rPr lang="en-CA" dirty="0" smtClean="0"/>
              <a:t>As a part of the governance</a:t>
            </a:r>
            <a:r>
              <a:rPr lang="en-CA" baseline="0" dirty="0" smtClean="0"/>
              <a:t> structure that has been developed to support the implementation of FRN’s across the province, a number of teams have been established to focus on various tasks.  Along with staff from various Branches within the FCR Division and from the Contract units, we will be looking for agency representation on each of these teams. </a:t>
            </a:r>
          </a:p>
          <a:p>
            <a:endParaRPr lang="en-CA" baseline="0"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23</a:t>
            </a:fld>
            <a:endParaRPr lang="en-CA" dirty="0"/>
          </a:p>
        </p:txBody>
      </p:sp>
    </p:spTree>
    <p:extLst>
      <p:ext uri="{BB962C8B-B14F-4D97-AF65-F5344CB8AC3E}">
        <p14:creationId xmlns:p14="http://schemas.microsoft.com/office/powerpoint/2010/main" val="3330216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(Page 26 WBR)</a:t>
            </a:r>
          </a:p>
          <a:p>
            <a:r>
              <a:rPr lang="en-US" sz="1200" b="0" i="0" u="none" strike="noStrike" kern="1200" baseline="0" dirty="0" smtClean="0">
                <a:solidFill>
                  <a:schemeClr val="tx1"/>
                </a:solidFill>
                <a:latin typeface="+mn-lt"/>
                <a:ea typeface="+mn-ea"/>
                <a:cs typeface="+mn-cs"/>
              </a:rPr>
              <a:t>By working with prevention and early intervention programs at regional and community levels, government is focusing on continuous improvement and building the capacity of community resources to support families.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approach is essential to ensure coordinated services that respond to the needs of Albertans, today and into the future.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Flexibility in developing programs that meet the changing needs of families— while maintaining within the context of the communities in which they live, work and play is essential to success.</a:t>
            </a:r>
          </a:p>
          <a:p>
            <a:endParaRPr lang="en-CA"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Government of Alberta recognizes and values the important work and expertise of community partners and contracted agencies. We look forward to our continued work towards the collective goal of a reduction in child maltreatment and a renewed focus on well-being and resiliency.</a:t>
            </a:r>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24</a:t>
            </a:fld>
            <a:endParaRPr lang="en-CA" dirty="0"/>
          </a:p>
        </p:txBody>
      </p:sp>
    </p:spTree>
    <p:extLst>
      <p:ext uri="{BB962C8B-B14F-4D97-AF65-F5344CB8AC3E}">
        <p14:creationId xmlns:p14="http://schemas.microsoft.com/office/powerpoint/2010/main" val="3883221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25</a:t>
            </a:fld>
            <a:endParaRPr lang="en-CA" dirty="0"/>
          </a:p>
        </p:txBody>
      </p:sp>
    </p:spTree>
    <p:extLst>
      <p:ext uri="{BB962C8B-B14F-4D97-AF65-F5344CB8AC3E}">
        <p14:creationId xmlns:p14="http://schemas.microsoft.com/office/powerpoint/2010/main" val="1300244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26</a:t>
            </a:fld>
            <a:endParaRPr lang="en-CA" dirty="0"/>
          </a:p>
        </p:txBody>
      </p:sp>
    </p:spTree>
    <p:extLst>
      <p:ext uri="{BB962C8B-B14F-4D97-AF65-F5344CB8AC3E}">
        <p14:creationId xmlns:p14="http://schemas.microsoft.com/office/powerpoint/2010/main" val="264656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3</a:t>
            </a:fld>
            <a:endParaRPr lang="en-CA" dirty="0"/>
          </a:p>
        </p:txBody>
      </p:sp>
    </p:spTree>
    <p:extLst>
      <p:ext uri="{BB962C8B-B14F-4D97-AF65-F5344CB8AC3E}">
        <p14:creationId xmlns:p14="http://schemas.microsoft.com/office/powerpoint/2010/main" val="291446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Family and Community Resiliency Division is one of the divisions with the Ministry of Children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work along side the other divisions including </a:t>
            </a:r>
            <a:r>
              <a:rPr lang="en-US" sz="1200" b="0" i="0" kern="1200" dirty="0" smtClean="0">
                <a:solidFill>
                  <a:schemeClr val="tx1"/>
                </a:solidFill>
                <a:effectLst/>
                <a:latin typeface="+mn-lt"/>
                <a:ea typeface="+mn-ea"/>
                <a:cs typeface="+mn-cs"/>
              </a:rPr>
              <a:t>Child</a:t>
            </a:r>
            <a:r>
              <a:rPr lang="en-US" sz="1200" b="0" i="0" kern="1200" baseline="0" dirty="0" smtClean="0">
                <a:solidFill>
                  <a:schemeClr val="tx1"/>
                </a:solidFill>
                <a:effectLst/>
                <a:latin typeface="+mn-lt"/>
                <a:ea typeface="+mn-ea"/>
                <a:cs typeface="+mn-cs"/>
              </a:rPr>
              <a:t> Intervention and </a:t>
            </a:r>
            <a:r>
              <a:rPr lang="en-US" sz="1200" b="0" i="0" kern="1200" dirty="0" smtClean="0">
                <a:solidFill>
                  <a:schemeClr val="tx1"/>
                </a:solidFill>
                <a:effectLst/>
                <a:latin typeface="+mn-lt"/>
                <a:ea typeface="+mn-ea"/>
                <a:cs typeface="+mn-cs"/>
              </a:rPr>
              <a:t>Policy, Innovation and Indigenous Connections.</a:t>
            </a:r>
          </a:p>
        </p:txBody>
      </p:sp>
      <p:sp>
        <p:nvSpPr>
          <p:cNvPr id="4" name="Slide Number Placeholder 3"/>
          <p:cNvSpPr>
            <a:spLocks noGrp="1"/>
          </p:cNvSpPr>
          <p:nvPr>
            <p:ph type="sldNum" sz="quarter" idx="10"/>
          </p:nvPr>
        </p:nvSpPr>
        <p:spPr/>
        <p:txBody>
          <a:bodyPr/>
          <a:lstStyle/>
          <a:p>
            <a:fld id="{C33E93F5-386D-46C1-AED3-8A7E51F89105}" type="slidenum">
              <a:rPr lang="en-CA" smtClean="0"/>
              <a:t>4</a:t>
            </a:fld>
            <a:endParaRPr lang="en-CA" dirty="0"/>
          </a:p>
        </p:txBody>
      </p:sp>
    </p:spTree>
    <p:extLst>
      <p:ext uri="{BB962C8B-B14F-4D97-AF65-F5344CB8AC3E}">
        <p14:creationId xmlns:p14="http://schemas.microsoft.com/office/powerpoint/2010/main" val="121572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PIEPM </a:t>
            </a:r>
            <a:r>
              <a:rPr lang="en-CA" dirty="0" smtClean="0"/>
              <a:t>–  </a:t>
            </a:r>
            <a:r>
              <a:rPr lang="en-US" sz="1200" b="0" i="0" kern="1200" dirty="0" smtClean="0">
                <a:solidFill>
                  <a:schemeClr val="tx1"/>
                </a:solidFill>
                <a:effectLst/>
                <a:latin typeface="+mn-lt"/>
                <a:ea typeface="+mn-ea"/>
                <a:cs typeface="+mn-cs"/>
              </a:rPr>
              <a:t>Program Information, Evaluation and Performance Measurement Branch</a:t>
            </a:r>
            <a:endParaRPr lang="en-CA" dirty="0" smtClean="0"/>
          </a:p>
          <a:p>
            <a:endParaRPr lang="en-US" dirty="0" smtClean="0"/>
          </a:p>
          <a:p>
            <a:endParaRPr lang="en-CA" dirty="0"/>
          </a:p>
        </p:txBody>
      </p:sp>
      <p:sp>
        <p:nvSpPr>
          <p:cNvPr id="4" name="Slide Number Placeholder 3"/>
          <p:cNvSpPr>
            <a:spLocks noGrp="1"/>
          </p:cNvSpPr>
          <p:nvPr>
            <p:ph type="sldNum" sz="quarter" idx="5"/>
          </p:nvPr>
        </p:nvSpPr>
        <p:spPr/>
        <p:txBody>
          <a:bodyPr/>
          <a:lstStyle/>
          <a:p>
            <a:fld id="{C33E93F5-386D-46C1-AED3-8A7E51F89105}" type="slidenum">
              <a:rPr lang="en-CA" smtClean="0"/>
              <a:t>5</a:t>
            </a:fld>
            <a:endParaRPr lang="en-CA" dirty="0"/>
          </a:p>
        </p:txBody>
      </p:sp>
    </p:spTree>
    <p:extLst>
      <p:ext uri="{BB962C8B-B14F-4D97-AF65-F5344CB8AC3E}">
        <p14:creationId xmlns:p14="http://schemas.microsoft.com/office/powerpoint/2010/main" val="86572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Government of Alberta’s Prevention and Early Intervention (PEI) programs range from child care services and early learning supports through to programs that prevent the need for child intervention services and promote healthy transitions to adulthood. </a:t>
            </a:r>
          </a:p>
          <a:p>
            <a:pPr marL="171450" indent="-171450">
              <a:buFont typeface="Arial" panose="020B0604020202020204" pitchFamily="34" charset="0"/>
              <a:buChar char="•"/>
            </a:pPr>
            <a:r>
              <a:rPr lang="en-US" dirty="0" smtClean="0"/>
              <a:t>Access to services that focus on child, youth and family mental well-being and programs that strengthen parenting capacity, youth skills and social connections help to prevent families from requiring more intrusive interventions later. </a:t>
            </a:r>
          </a:p>
          <a:p>
            <a:pPr marL="171450" indent="-171450">
              <a:buFont typeface="Arial" panose="020B0604020202020204" pitchFamily="34" charset="0"/>
              <a:buChar char="•"/>
            </a:pPr>
            <a:r>
              <a:rPr lang="en-US" dirty="0" smtClean="0"/>
              <a:t>While only a small percentage of families in the province may require intervention services, many benefit from a variety of prevention and early intervention services. </a:t>
            </a:r>
          </a:p>
          <a:p>
            <a:pPr marL="171450" indent="-171450">
              <a:buFont typeface="Arial" panose="020B0604020202020204" pitchFamily="34" charset="0"/>
              <a:buChar char="•"/>
            </a:pPr>
            <a:r>
              <a:rPr lang="en-US" dirty="0" smtClean="0"/>
              <a:t>This provides the opportunity to promote the well-being of infants, children, youth and families and in turn, build individual and familial resilience</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C33E93F5-386D-46C1-AED3-8A7E51F89105}" type="slidenum">
              <a:rPr lang="en-CA" smtClean="0"/>
              <a:t>6</a:t>
            </a:fld>
            <a:endParaRPr lang="en-CA" dirty="0"/>
          </a:p>
        </p:txBody>
      </p:sp>
    </p:spTree>
    <p:extLst>
      <p:ext uri="{BB962C8B-B14F-4D97-AF65-F5344CB8AC3E}">
        <p14:creationId xmlns:p14="http://schemas.microsoft.com/office/powerpoint/2010/main" val="280515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These statistics demonstrate that the majority of infants, children and youth who come to the attention of the child intervention system do not require intrusive intervention supports. However, their experiences may place them at risk and prevention and early intervention supports may mitigate that risk and build protective factors, resulting in improved safety, well-being and resiliency</a:t>
            </a:r>
          </a:p>
          <a:p>
            <a:pPr marL="228600" indent="-228600">
              <a:buFont typeface="+mj-lt"/>
              <a:buAutoNum type="arabicPeriod"/>
            </a:pPr>
            <a:endParaRPr lang="en-US" dirty="0" smtClean="0"/>
          </a:p>
          <a:p>
            <a:pPr marL="0" indent="0">
              <a:buFont typeface="+mj-lt"/>
              <a:buNone/>
            </a:pPr>
            <a:endParaRPr lang="en-US" dirty="0" smtClean="0"/>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7</a:t>
            </a:fld>
            <a:endParaRPr lang="en-CA" dirty="0"/>
          </a:p>
        </p:txBody>
      </p:sp>
    </p:spTree>
    <p:extLst>
      <p:ext uri="{BB962C8B-B14F-4D97-AF65-F5344CB8AC3E}">
        <p14:creationId xmlns:p14="http://schemas.microsoft.com/office/powerpoint/2010/main" val="3018734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Most of us know of people who seem to thrive in spite of difficult childhoods or those who struggle in life even though good caregivers and strong communities loaded their scales with predominantly positive experiences.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Experiences are only part of the story; genes also play a role. A person’s genetic inheritance can be thought of like a fulcrum or the balance point, of a scale.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Some people are born highly sensitive to the effects of toxic stress, while others can withstand significant amounts of stress without experiencing lasting harm to brain architecture.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the scale, the fulcrum’s position affects how much leverage positive or negative experiences have in shaping life outcomes.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Research shows that people who experience adversity early in life are more likely to experience poor outcomes in learning, relationships and physical and mental health—but this isn’t true for everyone who experiences early adversity.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These individuals are said to be resilient, since they have a positive outcome in the face of negative circumstances.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It is important to note that while genetics will influence the placement of the fulcrum, children are not born resilient, rather resilience is built over time through ongoing positive interactions with caring and supportive adults.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Additional definitions and explanations</a:t>
            </a:r>
          </a:p>
          <a:p>
            <a:r>
              <a:rPr lang="en-CA" sz="1200" b="0" i="0" u="sng" strike="noStrike" kern="1200" baseline="0" dirty="0" smtClean="0">
                <a:solidFill>
                  <a:schemeClr val="tx1"/>
                </a:solidFill>
                <a:latin typeface="+mn-lt"/>
                <a:ea typeface="+mn-ea"/>
                <a:cs typeface="+mn-cs"/>
              </a:rPr>
              <a:t>FULCRUM</a:t>
            </a:r>
            <a:r>
              <a:rPr lang="en-CA"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Appendix D )</a:t>
            </a:r>
            <a:endParaRPr lang="en-CA"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point against which a lever is placed/a thing that plays a central or essential role in an activity, event or situation.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person’s genetic inheritance is like the starting position of the fulcrum or the balance point, of the scale: some of us are born highly sensitive to the effects of toxic stress, while others can withstand significant amounts of stress without experiencing lasting harm to brain architecture.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 the scale, we see that the position of the fulcrum affects how much leverage positive or negative experiences have in shaping our life outcomes</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What are Protective Factors?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as the basis for the development of the core service delivery domains.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are conditions that increase the health and well-being of infants, children, youth and families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Protect/Shield against or mitigate the impacts of adversity, abuse or neglect.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There are 5 protective factors that are outlined by the Center for the Study of Social Policy (CSSP) and are further described in the Well-being and Resiliency Framework.  (</a:t>
            </a:r>
            <a:r>
              <a:rPr lang="en-CA" dirty="0" smtClean="0">
                <a:hlinkClick r:id="rId3"/>
              </a:rPr>
              <a:t>https://cssp.org/wp-content/uploads/2018/08/ProtectiveFactorsActionSheets.pdf</a:t>
            </a:r>
            <a:r>
              <a:rPr lang="en-CA" dirty="0" smtClean="0"/>
              <a:t>)</a:t>
            </a:r>
            <a:endParaRPr lang="en-US" sz="1200" b="0" i="0" u="none" strike="noStrike" kern="1200" baseline="0" dirty="0" smtClean="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These include: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tx1"/>
                </a:solidFill>
                <a:latin typeface="+mn-lt"/>
                <a:ea typeface="+mn-ea"/>
                <a:cs typeface="+mn-cs"/>
              </a:rPr>
              <a:t>Parental Resilience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how parents respond to stressors is much more important than the stressor itself in determining the outcomes for themselves and their children.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Parents are more likely to achieve healthy, favorable outcomes if they are resilient.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Resilience is the process of managing stress and functioning well even when faced with challenges, adversity and trauma.</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tx1"/>
                </a:solidFill>
                <a:latin typeface="+mn-lt"/>
                <a:ea typeface="+mn-ea"/>
                <a:cs typeface="+mn-cs"/>
              </a:rPr>
              <a:t>Social Connections</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availability and quality of social connections are important considerations in the lives of parents.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Parents’ constructive and supportive social connections—that is, relationships with family members, friends, neighbors, co-workers, community members and service providers— are valuable resources</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These social connections help buffer parents from stressors and support nurturing parenting behaviors that promote secure attachments in young children.  </a:t>
            </a:r>
            <a:endParaRPr lang="en-US" sz="1200" b="0" i="0" u="none" strike="noStrike"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tx1"/>
                </a:solidFill>
                <a:latin typeface="+mn-lt"/>
                <a:ea typeface="+mn-ea"/>
                <a:cs typeface="+mn-cs"/>
              </a:rPr>
              <a:t>Knowledge of Parenting and Child Development</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 understanding of parenting strategies and child development helps parents understand what to expect and how to provide what children need during each developmental phase. All parents, and those who work with children, can benefit from increasing their knowledge and understanding of child development, </a:t>
            </a:r>
            <a:endParaRPr lang="en-US" sz="1200" b="0" i="0" u="none" strike="noStrike"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tx1"/>
                </a:solidFill>
                <a:latin typeface="+mn-lt"/>
                <a:ea typeface="+mn-ea"/>
                <a:cs typeface="+mn-cs"/>
              </a:rPr>
              <a:t>Access to Concrete Supports in Times of Need</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 are</a:t>
            </a:r>
            <a:r>
              <a:rPr lang="en-US" baseline="0" dirty="0" smtClean="0"/>
              <a:t> times when parents </a:t>
            </a:r>
            <a:r>
              <a:rPr lang="en-US" dirty="0" smtClean="0"/>
              <a:t>need access to concrete support and services that address their needs and help to minimize the stress caused by very difficult challenges and adversity.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Parents need experiences that enable them to understand their rights in accessing services, gain knowledge of relevant services and learn how to navigate through service systems</a:t>
            </a:r>
            <a:endParaRPr lang="en-US" sz="1200" b="0" i="0" u="none" strike="noStrike"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tx1"/>
                </a:solidFill>
                <a:latin typeface="+mn-lt"/>
                <a:ea typeface="+mn-ea"/>
                <a:cs typeface="+mn-cs"/>
              </a:rPr>
              <a:t>Social and Emotional Competence of Children</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course of social-emotional development—whether healthy or unhealthy—depends on the quality of nurturing attachment and stimulation that a child experiences</a:t>
            </a:r>
            <a:r>
              <a:rPr lang="en-US" sz="1200" b="0" i="0" u="none" strike="noStrike" kern="1200" baseline="0" dirty="0" smtClean="0">
                <a:solidFill>
                  <a:schemeClr val="tx1"/>
                </a:solidFill>
                <a:latin typeface="+mn-lt"/>
                <a:ea typeface="+mn-ea"/>
                <a:cs typeface="+mn-cs"/>
              </a:rPr>
              <a:t>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Developing brains need attuned, emotionally available parents and other primary caregivers who recognize and consistently respond to the needs of young children, and interact with them in an affectionate, sensitive and nurturing manner.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Such care gives rise to the development of a secure attachment between the child and the adult. </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Young children with secure attachments develop a sense of trust, feel safe, gain self-confidence and are able to explore their environments because they feel they have a secure base.</a:t>
            </a:r>
            <a:endParaRPr lang="en-US" sz="1200" b="0" i="0" u="none" strike="noStrike"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3E93F5-386D-46C1-AED3-8A7E51F89105}" type="slidenum">
              <a:rPr lang="en-CA" smtClean="0"/>
              <a:t>8</a:t>
            </a:fld>
            <a:endParaRPr lang="en-CA" dirty="0"/>
          </a:p>
        </p:txBody>
      </p:sp>
    </p:spTree>
    <p:extLst>
      <p:ext uri="{BB962C8B-B14F-4D97-AF65-F5344CB8AC3E}">
        <p14:creationId xmlns:p14="http://schemas.microsoft.com/office/powerpoint/2010/main" val="1735815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Page #8</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Well-Being and Resiliency Framework builds upon the former Prevention and Early Intervention Framework for Children, Youth and Families (2012) by capturing </a:t>
            </a:r>
            <a:r>
              <a:rPr lang="en-US" sz="1200" b="0" i="1" u="none" strike="noStrike" kern="1200" baseline="0" dirty="0" smtClean="0">
                <a:solidFill>
                  <a:schemeClr val="tx1"/>
                </a:solidFill>
                <a:latin typeface="+mn-lt"/>
                <a:ea typeface="+mn-ea"/>
                <a:cs typeface="+mn-cs"/>
              </a:rPr>
              <a:t>emerging research and leading practices</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reflecting the cultural diversity of our province. </a:t>
            </a:r>
          </a:p>
          <a:p>
            <a:pPr lvl="0"/>
            <a:endParaRPr lang="en-US" sz="1200" b="0" i="1" u="none" strike="noStrike" kern="1200" baseline="0" dirty="0" smtClean="0">
              <a:solidFill>
                <a:schemeClr val="tx1"/>
              </a:solidFill>
              <a:latin typeface="+mn-lt"/>
              <a:ea typeface="+mn-ea"/>
              <a:cs typeface="+mn-cs"/>
            </a:endParaRPr>
          </a:p>
          <a:p>
            <a:pPr lvl="0"/>
            <a:r>
              <a:rPr lang="en-US" sz="1200" b="0" i="1" u="sng" strike="noStrike" kern="1200" baseline="0" dirty="0" smtClean="0">
                <a:solidFill>
                  <a:schemeClr val="tx1"/>
                </a:solidFill>
                <a:latin typeface="+mn-lt"/>
                <a:ea typeface="+mn-ea"/>
                <a:cs typeface="+mn-cs"/>
              </a:rPr>
              <a:t>Emerging research and leading practices (</a:t>
            </a:r>
            <a:r>
              <a:rPr lang="en-US" sz="1200" b="0" i="0" u="sng" strike="noStrike" kern="1200" baseline="0" dirty="0" smtClean="0">
                <a:solidFill>
                  <a:schemeClr val="tx1"/>
                </a:solidFill>
                <a:latin typeface="+mn-lt"/>
                <a:ea typeface="+mn-ea"/>
                <a:cs typeface="+mn-cs"/>
              </a:rPr>
              <a:t>Page # 16)</a:t>
            </a:r>
          </a:p>
          <a:p>
            <a:pPr marL="685800" lvl="1" indent="-228600">
              <a:buAutoNum type="arabicPeriod"/>
            </a:pPr>
            <a:r>
              <a:rPr lang="en-US" dirty="0" smtClean="0"/>
              <a:t>An elevated understanding of infant mental health, the importance of developmental screening beginning in infancy and the need to intervene early when a developmental risk is identified; </a:t>
            </a:r>
          </a:p>
          <a:p>
            <a:pPr marL="685800" lvl="1" indent="-228600">
              <a:buAutoNum type="arabicPeriod"/>
            </a:pPr>
            <a:r>
              <a:rPr lang="en-US" dirty="0" smtClean="0"/>
              <a:t>The science of brain development, which has illuminated the critical role of responsive, nurturing caregivers, the interplay of biology and the environment in shaping brain architecture and the windows of opportunity that exist in early childhood and again in adolescence; </a:t>
            </a:r>
          </a:p>
          <a:p>
            <a:pPr marL="685800" lvl="1" indent="-228600">
              <a:buAutoNum type="arabicPeriod"/>
            </a:pPr>
            <a:r>
              <a:rPr lang="en-US" dirty="0" smtClean="0"/>
              <a:t>A deeper understanding of how adverse childhood experiences can impact development and affect health and overall functioning into adulthood;</a:t>
            </a:r>
          </a:p>
          <a:p>
            <a:pPr marL="685800" lvl="1" indent="-228600">
              <a:buAutoNum type="arabicPeriod"/>
            </a:pPr>
            <a:r>
              <a:rPr lang="en-US" dirty="0" smtClean="0"/>
              <a:t>A growing appreciation among service providers who work with infants, children and youth who have experienced abuse and/or neglect that safety, permanence (belonging) and well-being are inextricably linked and require a shared focus; </a:t>
            </a:r>
          </a:p>
          <a:p>
            <a:pPr marL="685800" lvl="1" indent="-228600">
              <a:buAutoNum type="arabicPeriod"/>
            </a:pPr>
            <a:r>
              <a:rPr lang="en-US" dirty="0" smtClean="0"/>
              <a:t>The recognition that every responsive and supportive interaction between a caregiver and an infant, child or youth has the potential to positively alter their developmental trajectory and improve their health and well-being; and </a:t>
            </a:r>
          </a:p>
          <a:p>
            <a:pPr marL="685800" lvl="1" indent="-228600">
              <a:buAutoNum type="arabicPeriod"/>
            </a:pPr>
            <a:r>
              <a:rPr lang="en-US" dirty="0" smtClean="0"/>
              <a:t>A deeper appreciation of the impact of historical trauma on Indigenous families and communities and a renewed emphasis on integrating an Indigenous lens throughout the entirety of our </a:t>
            </a:r>
          </a:p>
          <a:p>
            <a:pPr marL="0" indent="0">
              <a:buNone/>
            </a:pPr>
            <a:r>
              <a:rPr lang="en-US" sz="1200" b="0" i="1" u="sng" strike="noStrike" kern="1200" baseline="0" dirty="0" smtClean="0">
                <a:solidFill>
                  <a:schemeClr val="tx1"/>
                </a:solidFill>
                <a:latin typeface="+mn-lt"/>
                <a:ea typeface="+mn-ea"/>
                <a:cs typeface="+mn-cs"/>
              </a:rPr>
              <a:t>Reflecting the cultural diversity of our province. </a:t>
            </a:r>
          </a:p>
          <a:p>
            <a:pPr marL="0" indent="0">
              <a:buNone/>
            </a:pPr>
            <a:r>
              <a:rPr lang="en-US" sz="1200" b="0" i="0" u="none" strike="noStrike" kern="1200" baseline="0" dirty="0" smtClean="0">
                <a:solidFill>
                  <a:schemeClr val="tx1"/>
                </a:solidFill>
                <a:latin typeface="+mn-lt"/>
                <a:ea typeface="+mn-ea"/>
                <a:cs typeface="+mn-cs"/>
              </a:rPr>
              <a:t>The Framework also incorporates </a:t>
            </a:r>
          </a:p>
          <a:p>
            <a:pPr marL="171450" indent="-171450">
              <a:buFont typeface="Arial" panose="020B0604020202020204" pitchFamily="34" charset="0"/>
              <a:buChar char="•"/>
            </a:pPr>
            <a:r>
              <a:rPr lang="en-US" sz="1200" b="0" i="1" u="none" strike="noStrike" kern="1200" baseline="0" dirty="0" smtClean="0">
                <a:solidFill>
                  <a:schemeClr val="tx1"/>
                </a:solidFill>
                <a:latin typeface="+mn-lt"/>
                <a:ea typeface="+mn-ea"/>
                <a:cs typeface="+mn-cs"/>
              </a:rPr>
              <a:t>Indigenous perspecti</a:t>
            </a:r>
            <a:r>
              <a:rPr lang="en-US" sz="1200" b="0" i="0" u="none" strike="noStrike" kern="1200" baseline="0" dirty="0" smtClean="0">
                <a:solidFill>
                  <a:schemeClr val="tx1"/>
                </a:solidFill>
                <a:latin typeface="+mn-lt"/>
                <a:ea typeface="+mn-ea"/>
                <a:cs typeface="+mn-cs"/>
              </a:rPr>
              <a:t>ves on wellbeing and resiliency and offers an interconnected perspective by sharing insights about how well-being and resiliency are promoted from both western and Indigenous world-views</a:t>
            </a:r>
            <a:endParaRPr lang="en-CA"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i="1" dirty="0" smtClean="0"/>
              <a:t>New Canadian pe</a:t>
            </a:r>
            <a:r>
              <a:rPr lang="en-US" dirty="0" smtClean="0"/>
              <a:t>rspectives </a:t>
            </a:r>
          </a:p>
          <a:p>
            <a:pPr marL="628650" lvl="1" indent="-171450">
              <a:buFont typeface="Arial" panose="020B0604020202020204" pitchFamily="34" charset="0"/>
              <a:buChar char="•"/>
            </a:pPr>
            <a:r>
              <a:rPr lang="en-US" dirty="0" smtClean="0"/>
              <a:t>With the growing number of new Canadians settling in Alberta through immigration and refugee programs. The Government of Alberta’s support to individuals, families and communities needs to reflect the unique experiences of new Canadians, the perspectives of diverse cultural, linguistic and religious groups and be responsive to trauma that refugee families, in particular, may have experienced in or after fleeing their countries of origin. </a:t>
            </a: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9</a:t>
            </a:fld>
            <a:endParaRPr lang="en-CA" dirty="0"/>
          </a:p>
        </p:txBody>
      </p:sp>
    </p:spTree>
    <p:extLst>
      <p:ext uri="{BB962C8B-B14F-4D97-AF65-F5344CB8AC3E}">
        <p14:creationId xmlns:p14="http://schemas.microsoft.com/office/powerpoint/2010/main" val="363449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12373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67593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80052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733153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2317898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p:nvSpPr>
        <p:spPr>
          <a:xfrm>
            <a:off x="555453" y="2486498"/>
            <a:ext cx="1496267" cy="79666"/>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a:extLst>
              <a:ext uri="{FF2B5EF4-FFF2-40B4-BE49-F238E27FC236}">
                <a16:creationId xmlns:a16="http://schemas.microsoft.com/office/drawing/2014/main" id="{AB7099E1-DF10-2B41-8532-CAA5267F1F05}"/>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25667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3"/>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070348"/>
          </a:xfrm>
        </p:spPr>
        <p:txBody>
          <a:bodyPr/>
          <a:lstStyle/>
          <a:p>
            <a:r>
              <a:rPr lang="en-US" smtClean="0"/>
              <a:t>Click icon to add picture</a:t>
            </a:r>
            <a:endParaRPr lang="en-CA" dirty="0"/>
          </a:p>
        </p:txBody>
      </p:sp>
      <p:sp>
        <p:nvSpPr>
          <p:cNvPr id="7" name="Rectangle 6"/>
          <p:cNvSpPr/>
          <p:nvPr/>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p:nvSpPr>
        <p:spPr>
          <a:xfrm>
            <a:off x="555453" y="2486498"/>
            <a:ext cx="1496267" cy="79666"/>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
        <p:nvSpPr>
          <p:cNvPr id="11" name="Rectangle 10"/>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3" name="Rectangle 12">
            <a:extLst>
              <a:ext uri="{FF2B5EF4-FFF2-40B4-BE49-F238E27FC236}">
                <a16:creationId xmlns:a16="http://schemas.microsoft.com/office/drawing/2014/main" id="{68443C66-28E3-894E-ADFB-0D0E71F3ABFB}"/>
              </a:ext>
            </a:extLst>
          </p:cNvPr>
          <p:cNvSpPr/>
          <p:nvPr userDrawn="1"/>
        </p:nvSpPr>
        <p:spPr>
          <a:xfrm>
            <a:off x="555453" y="2486498"/>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4114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p:nvSpPr>
        <p:spPr>
          <a:xfrm>
            <a:off x="555453" y="2486498"/>
            <a:ext cx="1496267" cy="79666"/>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0262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3396725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070348"/>
          </a:xfrm>
        </p:spPr>
        <p:txBody>
          <a:bodyPr/>
          <a:lstStyle/>
          <a:p>
            <a:endParaRPr lang="en-CA" dirty="0"/>
          </a:p>
        </p:txBody>
      </p:sp>
      <p:sp>
        <p:nvSpPr>
          <p:cNvPr id="7" name="Rectangle 6"/>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555453" y="2486498"/>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8993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180155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532963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rgbClr val="77B800"/>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774551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856118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556662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973433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976687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516765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99445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rgbClr val="77B800"/>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6940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65318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rgbClr val="77B800"/>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rgbClr val="77B800"/>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90704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188409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rgbClr val="71950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rgbClr val="BED6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125030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285260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3749634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1">
    <p:bg>
      <p:bgPr>
        <a:solidFill>
          <a:schemeClr val="accent2"/>
        </a:solidFill>
        <a:effectLst/>
      </p:bgPr>
    </p:bg>
    <p:spTree>
      <p:nvGrpSpPr>
        <p:cNvPr id="1" name=""/>
        <p:cNvGrpSpPr/>
        <p:nvPr/>
      </p:nvGrpSpPr>
      <p:grpSpPr>
        <a:xfrm>
          <a:off x="0" y="0"/>
          <a:ext cx="0" cy="0"/>
          <a:chOff x="0" y="0"/>
          <a:chExt cx="0" cy="0"/>
        </a:xfrm>
      </p:grpSpPr>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a:extLst>
              <a:ext uri="{FF2B5EF4-FFF2-40B4-BE49-F238E27FC236}">
                <a16:creationId xmlns:a16="http://schemas.microsoft.com/office/drawing/2014/main" id="{AB7099E1-DF10-2B41-8532-CAA5267F1F05}"/>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16578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156759831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070348"/>
          </a:xfrm>
        </p:spPr>
        <p:txBody>
          <a:bodyPr/>
          <a:lstStyle/>
          <a:p>
            <a:r>
              <a:rPr lang="en-US" smtClean="0"/>
              <a:t>Click icon to add picture</a:t>
            </a:r>
            <a:endParaRPr lang="en-CA" dirty="0"/>
          </a:p>
        </p:txBody>
      </p:sp>
      <p:sp>
        <p:nvSpPr>
          <p:cNvPr id="7" name="Rectangle 6"/>
          <p:cNvSpPr/>
          <p:nvPr/>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p:nvSpPr>
        <p:spPr>
          <a:xfrm>
            <a:off x="555453" y="2486498"/>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40492282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7622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rgbClr val="77B800"/>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214408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rgbClr val="77B800"/>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548787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43840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4067864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298212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339653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4002408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270905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425615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727365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063699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717727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6891864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57946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736243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197065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628087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835428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399175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2168549144"/>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070348"/>
          </a:xfrm>
        </p:spPr>
        <p:txBody>
          <a:bodyPr/>
          <a:lstStyle/>
          <a:p>
            <a:r>
              <a:rPr lang="en-US" smtClean="0"/>
              <a:t>Click icon to add picture</a:t>
            </a:r>
            <a:endParaRPr lang="en-CA" dirty="0"/>
          </a:p>
        </p:txBody>
      </p:sp>
      <p:sp>
        <p:nvSpPr>
          <p:cNvPr id="7" name="Rectangle 6"/>
          <p:cNvSpPr/>
          <p:nvPr/>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p:nvSpPr>
        <p:spPr>
          <a:xfrm>
            <a:off x="555453" y="2486498"/>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268174901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48774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rgbClr val="77B800"/>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67936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rgbClr val="77B800"/>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857893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34664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145298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9607317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62472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477383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341348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191821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963192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3725267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386764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7106096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81093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Tree>
    <p:extLst>
      <p:ext uri="{BB962C8B-B14F-4D97-AF65-F5344CB8AC3E}">
        <p14:creationId xmlns:p14="http://schemas.microsoft.com/office/powerpoint/2010/main" val="10484189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8601016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9287636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044692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181013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Closing slide">
    <p:bg>
      <p:bgPr>
        <a:solidFill>
          <a:schemeClr val="accent2"/>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17377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slide 1">
    <p:bg>
      <p:bgPr>
        <a:solidFill>
          <a:schemeClr val="accent2"/>
        </a:solidFill>
        <a:effectLst/>
      </p:bgPr>
    </p:bg>
    <p:spTree>
      <p:nvGrpSpPr>
        <p:cNvPr id="1" name=""/>
        <p:cNvGrpSpPr/>
        <p:nvPr/>
      </p:nvGrpSpPr>
      <p:grpSpPr>
        <a:xfrm>
          <a:off x="0" y="0"/>
          <a:ext cx="0" cy="0"/>
          <a:chOff x="0" y="0"/>
          <a:chExt cx="0" cy="0"/>
        </a:xfrm>
      </p:grpSpPr>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a:extLst>
              <a:ext uri="{FF2B5EF4-FFF2-40B4-BE49-F238E27FC236}">
                <a16:creationId xmlns:a16="http://schemas.microsoft.com/office/drawing/2014/main" id="{AB7099E1-DF10-2B41-8532-CAA5267F1F05}"/>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5670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7780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24703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7.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344594542"/>
      </p:ext>
    </p:extLst>
  </p:cSld>
  <p:clrMap bg1="lt1" tx1="dk1" bg2="lt2" tx2="dk2" accent1="accent1" accent2="accent2" accent3="accent3" accent4="accent4" accent5="accent5" accent6="accent6" hlink="hlink" folHlink="folHlink"/>
  <p:sldLayoutIdLst>
    <p:sldLayoutId id="2147483746" r:id="rId1"/>
    <p:sldLayoutId id="2147483712" r:id="rId2"/>
    <p:sldLayoutId id="2147483747" r:id="rId3"/>
    <p:sldLayoutId id="2147483750" r:id="rId4"/>
    <p:sldLayoutId id="2147483745" r:id="rId5"/>
    <p:sldLayoutId id="2147483749" r:id="rId6"/>
    <p:sldLayoutId id="2147483751" r:id="rId7"/>
    <p:sldLayoutId id="2147483713" r:id="rId8"/>
    <p:sldLayoutId id="2147483715" r:id="rId9"/>
    <p:sldLayoutId id="2147483716" r:id="rId10"/>
    <p:sldLayoutId id="2147483752" r:id="rId11"/>
    <p:sldLayoutId id="2147483717" r:id="rId12"/>
    <p:sldLayoutId id="2147483754" r:id="rId13"/>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
        <p:nvSpPr>
          <p:cNvPr id="2"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spTree>
    <p:extLst>
      <p:ext uri="{BB962C8B-B14F-4D97-AF65-F5344CB8AC3E}">
        <p14:creationId xmlns:p14="http://schemas.microsoft.com/office/powerpoint/2010/main" val="334872707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695" r:id="rId4"/>
    <p:sldLayoutId id="2147483748" r:id="rId5"/>
    <p:sldLayoutId id="2147483718" r:id="rId6"/>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dirty="0"/>
          </a:p>
        </p:txBody>
      </p:sp>
      <p:sp>
        <p:nvSpPr>
          <p:cNvPr id="2" name="Rectangle 1"/>
          <p:cNvSpPr/>
          <p:nvPr/>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14864502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819" r:id="rId14"/>
  </p:sldLayoutIdLst>
  <p:hf hdr="0" ftr="0" dt="0"/>
  <p:txStyles>
    <p:titleStyle>
      <a:lvl1pPr algn="l" rtl="0" eaLnBrk="1" fontAlgn="base" hangingPunct="1">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
        <p:nvSpPr>
          <p:cNvPr id="2"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14457302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dirty="0"/>
          </a:p>
        </p:txBody>
      </p:sp>
      <p:sp>
        <p:nvSpPr>
          <p:cNvPr id="2" name="Rectangle 1"/>
          <p:cNvSpPr/>
          <p:nvPr/>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spTree>
    <p:extLst>
      <p:ext uri="{BB962C8B-B14F-4D97-AF65-F5344CB8AC3E}">
        <p14:creationId xmlns:p14="http://schemas.microsoft.com/office/powerpoint/2010/main" val="244961142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ftr="0" dt="0"/>
  <p:txStyles>
    <p:titleStyle>
      <a:lvl1pPr algn="l" rtl="0" eaLnBrk="1" fontAlgn="base" hangingPunct="1">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sp>
        <p:nvSpPr>
          <p:cNvPr id="2"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spTree>
    <p:extLst>
      <p:ext uri="{BB962C8B-B14F-4D97-AF65-F5344CB8AC3E}">
        <p14:creationId xmlns:p14="http://schemas.microsoft.com/office/powerpoint/2010/main" val="117681169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dirty="0"/>
          </a:p>
        </p:txBody>
      </p:sp>
      <p:sp>
        <p:nvSpPr>
          <p:cNvPr id="2" name="Rectangle 1"/>
          <p:cNvSpPr/>
          <p:nvPr/>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spTree>
    <p:extLst>
      <p:ext uri="{BB962C8B-B14F-4D97-AF65-F5344CB8AC3E}">
        <p14:creationId xmlns:p14="http://schemas.microsoft.com/office/powerpoint/2010/main" val="61266305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hf hdr="0" ftr="0" dt="0"/>
  <p:txStyles>
    <p:titleStyle>
      <a:lvl1pPr algn="l" rtl="0" eaLnBrk="1" fontAlgn="base" hangingPunct="1">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9.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0.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0.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9.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9.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7.png"/><Relationship Id="rId7" Type="http://schemas.openxmlformats.org/officeDocument/2006/relationships/diagramData" Target="../diagrams/data1.xml"/><Relationship Id="rId2" Type="http://schemas.openxmlformats.org/officeDocument/2006/relationships/notesSlide" Target="../notesSlides/notesSlide22.xml"/><Relationship Id="rId1" Type="http://schemas.openxmlformats.org/officeDocument/2006/relationships/slideLayout" Target="../slideLayouts/slideLayout69.xml"/><Relationship Id="rId6" Type="http://schemas.openxmlformats.org/officeDocument/2006/relationships/image" Target="../media/image29.png"/><Relationship Id="rId11" Type="http://schemas.microsoft.com/office/2007/relationships/diagramDrawing" Target="../diagrams/drawing1.xml"/><Relationship Id="rId5" Type="http://schemas.openxmlformats.org/officeDocument/2006/relationships/image" Target="../media/image26.png"/><Relationship Id="rId10" Type="http://schemas.openxmlformats.org/officeDocument/2006/relationships/diagramColors" Target="../diagrams/colors1.xml"/><Relationship Id="rId4" Type="http://schemas.openxmlformats.org/officeDocument/2006/relationships/image" Target="../media/image28.png"/><Relationship Id="rId9"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70.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A15626-B81F-4245-92E7-9892537DC02F}"/>
              </a:ext>
            </a:extLst>
          </p:cNvPr>
          <p:cNvSpPr>
            <a:spLocks noGrp="1"/>
          </p:cNvSpPr>
          <p:nvPr>
            <p:ph type="subTitle" idx="1"/>
          </p:nvPr>
        </p:nvSpPr>
        <p:spPr/>
        <p:txBody>
          <a:bodyPr>
            <a:normAutofit lnSpcReduction="10000"/>
          </a:bodyPr>
          <a:lstStyle/>
          <a:p>
            <a:r>
              <a:rPr lang="en-US" dirty="0" smtClean="0"/>
              <a:t>Supporting </a:t>
            </a:r>
            <a:r>
              <a:rPr lang="en-US" dirty="0"/>
              <a:t>Safe and Healthy Children and Families</a:t>
            </a:r>
          </a:p>
        </p:txBody>
      </p:sp>
      <p:sp>
        <p:nvSpPr>
          <p:cNvPr id="3" name="Text Placeholder 2">
            <a:extLst>
              <a:ext uri="{FF2B5EF4-FFF2-40B4-BE49-F238E27FC236}">
                <a16:creationId xmlns:a16="http://schemas.microsoft.com/office/drawing/2014/main" id="{86FBFBF5-861A-DA4C-9417-36B30D9E0567}"/>
              </a:ext>
            </a:extLst>
          </p:cNvPr>
          <p:cNvSpPr>
            <a:spLocks noGrp="1"/>
          </p:cNvSpPr>
          <p:nvPr>
            <p:ph type="body" sz="quarter" idx="12"/>
          </p:nvPr>
        </p:nvSpPr>
        <p:spPr>
          <a:xfrm>
            <a:off x="483446" y="3186286"/>
            <a:ext cx="8355754" cy="753616"/>
          </a:xfrm>
        </p:spPr>
        <p:txBody>
          <a:bodyPr>
            <a:normAutofit fontScale="77500" lnSpcReduction="20000"/>
          </a:bodyPr>
          <a:lstStyle/>
          <a:p>
            <a:endParaRPr lang="en-US" dirty="0" smtClean="0"/>
          </a:p>
          <a:p>
            <a:r>
              <a:rPr lang="en-US" dirty="0" smtClean="0"/>
              <a:t>Family </a:t>
            </a:r>
            <a:r>
              <a:rPr lang="en-US" dirty="0"/>
              <a:t>and Community Resiliency </a:t>
            </a:r>
            <a:r>
              <a:rPr lang="en-US" dirty="0" smtClean="0"/>
              <a:t>Division</a:t>
            </a:r>
          </a:p>
          <a:p>
            <a:r>
              <a:rPr lang="en-US" dirty="0" smtClean="0"/>
              <a:t>Alberta Children’s Services</a:t>
            </a:r>
            <a:endParaRPr lang="en-US" dirty="0"/>
          </a:p>
          <a:p>
            <a:r>
              <a:rPr lang="en-US" dirty="0" smtClean="0"/>
              <a:t>May 2020</a:t>
            </a:r>
            <a:endParaRPr lang="en-US" dirty="0"/>
          </a:p>
        </p:txBody>
      </p:sp>
      <p:sp>
        <p:nvSpPr>
          <p:cNvPr id="4" name="Title 3">
            <a:extLst>
              <a:ext uri="{FF2B5EF4-FFF2-40B4-BE49-F238E27FC236}">
                <a16:creationId xmlns:a16="http://schemas.microsoft.com/office/drawing/2014/main" id="{04266AA2-AEFF-B04C-97C3-7CBA51385A93}"/>
              </a:ext>
            </a:extLst>
          </p:cNvPr>
          <p:cNvSpPr>
            <a:spLocks noGrp="1"/>
          </p:cNvSpPr>
          <p:nvPr>
            <p:ph type="ctrTitle"/>
          </p:nvPr>
        </p:nvSpPr>
        <p:spPr/>
        <p:txBody>
          <a:bodyPr/>
          <a:lstStyle/>
          <a:p>
            <a:r>
              <a:rPr lang="en-US" dirty="0"/>
              <a:t>Well-Being and Resiliency</a:t>
            </a:r>
          </a:p>
        </p:txBody>
      </p:sp>
    </p:spTree>
    <p:extLst>
      <p:ext uri="{BB962C8B-B14F-4D97-AF65-F5344CB8AC3E}">
        <p14:creationId xmlns:p14="http://schemas.microsoft.com/office/powerpoint/2010/main" val="1757023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C1A304-1F42-4562-BB5B-BEA2C699B40B}"/>
              </a:ext>
            </a:extLst>
          </p:cNvPr>
          <p:cNvSpPr>
            <a:spLocks noGrp="1"/>
          </p:cNvSpPr>
          <p:nvPr>
            <p:ph idx="1"/>
          </p:nvPr>
        </p:nvSpPr>
        <p:spPr/>
        <p:txBody>
          <a:bodyPr/>
          <a:lstStyle/>
          <a:p>
            <a:pPr marL="0" indent="0">
              <a:buNone/>
            </a:pPr>
            <a:r>
              <a:rPr lang="en-CA" dirty="0"/>
              <a:t>Alberta’s approach to well-being and resiliency is informed by three </a:t>
            </a:r>
            <a:r>
              <a:rPr lang="en-CA" dirty="0" smtClean="0"/>
              <a:t>complementary </a:t>
            </a:r>
            <a:r>
              <a:rPr lang="en-CA" dirty="0"/>
              <a:t>documents:</a:t>
            </a:r>
          </a:p>
          <a:p>
            <a:pPr marL="457200" lvl="1" indent="0">
              <a:buNone/>
            </a:pPr>
            <a:r>
              <a:rPr lang="en-CA" dirty="0" smtClean="0"/>
              <a:t>1. the </a:t>
            </a:r>
            <a:r>
              <a:rPr lang="en-CA" dirty="0"/>
              <a:t>Well-Being and Resiliency Framework; </a:t>
            </a:r>
          </a:p>
          <a:p>
            <a:pPr marL="457200" lvl="1" indent="0">
              <a:buNone/>
            </a:pPr>
            <a:r>
              <a:rPr lang="en-CA" dirty="0" smtClean="0"/>
              <a:t>2. </a:t>
            </a:r>
            <a:r>
              <a:rPr lang="en-CA" dirty="0" err="1" smtClean="0"/>
              <a:t>kâ-nâkatohkêhk</a:t>
            </a:r>
            <a:r>
              <a:rPr lang="en-CA" dirty="0" smtClean="0"/>
              <a:t> </a:t>
            </a:r>
            <a:r>
              <a:rPr lang="en-CA" dirty="0"/>
              <a:t>miyo-ohpikinawâwasowin (miyo) </a:t>
            </a:r>
            <a:endParaRPr lang="en-CA" dirty="0" smtClean="0"/>
          </a:p>
          <a:p>
            <a:pPr marL="457200" lvl="1" indent="0">
              <a:spcBef>
                <a:spcPts val="0"/>
              </a:spcBef>
              <a:buNone/>
            </a:pPr>
            <a:r>
              <a:rPr lang="en-CA" dirty="0"/>
              <a:t> </a:t>
            </a:r>
            <a:r>
              <a:rPr lang="en-CA" dirty="0" smtClean="0"/>
              <a:t>   Resource</a:t>
            </a:r>
            <a:r>
              <a:rPr lang="en-CA" dirty="0"/>
              <a:t>; </a:t>
            </a:r>
            <a:r>
              <a:rPr lang="en-CA" dirty="0" smtClean="0"/>
              <a:t>and</a:t>
            </a:r>
          </a:p>
          <a:p>
            <a:pPr marL="457200" lvl="1" indent="0">
              <a:buNone/>
            </a:pPr>
            <a:r>
              <a:rPr lang="en-CA" dirty="0" smtClean="0"/>
              <a:t>3. the </a:t>
            </a:r>
            <a:r>
              <a:rPr lang="en-CA" dirty="0"/>
              <a:t>Well-Being and Resiliency</a:t>
            </a:r>
            <a:br>
              <a:rPr lang="en-CA" dirty="0"/>
            </a:br>
            <a:r>
              <a:rPr lang="en-CA" dirty="0" smtClean="0"/>
              <a:t>    Evaluation </a:t>
            </a:r>
            <a:r>
              <a:rPr lang="en-CA" dirty="0"/>
              <a:t>Framework. </a:t>
            </a:r>
          </a:p>
          <a:p>
            <a:endParaRPr lang="en-CA" dirty="0"/>
          </a:p>
        </p:txBody>
      </p:sp>
      <p:sp>
        <p:nvSpPr>
          <p:cNvPr id="3" name="Title 2">
            <a:extLst>
              <a:ext uri="{FF2B5EF4-FFF2-40B4-BE49-F238E27FC236}">
                <a16:creationId xmlns:a16="http://schemas.microsoft.com/office/drawing/2014/main" id="{D70638E3-A0F5-4E0C-A06F-37AAB08504F5}"/>
              </a:ext>
            </a:extLst>
          </p:cNvPr>
          <p:cNvSpPr>
            <a:spLocks noGrp="1"/>
          </p:cNvSpPr>
          <p:nvPr>
            <p:ph type="title"/>
          </p:nvPr>
        </p:nvSpPr>
        <p:spPr/>
        <p:txBody>
          <a:bodyPr/>
          <a:lstStyle/>
          <a:p>
            <a:r>
              <a:rPr lang="en-US" dirty="0"/>
              <a:t>Background</a:t>
            </a:r>
            <a:endParaRPr lang="en-CA" dirty="0"/>
          </a:p>
        </p:txBody>
      </p:sp>
      <p:sp>
        <p:nvSpPr>
          <p:cNvPr id="4" name="Slide Number Placeholder 3">
            <a:extLst>
              <a:ext uri="{FF2B5EF4-FFF2-40B4-BE49-F238E27FC236}">
                <a16:creationId xmlns:a16="http://schemas.microsoft.com/office/drawing/2014/main" id="{5BABA08C-0ACE-41A0-9970-C53B964619AD}"/>
              </a:ext>
            </a:extLst>
          </p:cNvPr>
          <p:cNvSpPr>
            <a:spLocks noGrp="1"/>
          </p:cNvSpPr>
          <p:nvPr>
            <p:ph type="sldNum" sz="quarter" idx="4"/>
          </p:nvPr>
        </p:nvSpPr>
        <p:spPr/>
        <p:txBody>
          <a:bodyPr/>
          <a:lstStyle/>
          <a:p>
            <a:fld id="{3A2281A5-0AAD-5C43-9874-F8F3A9F5B29A}" type="slidenum">
              <a:rPr lang="en-US" smtClean="0"/>
              <a:pPr/>
              <a:t>10</a:t>
            </a:fld>
            <a:endParaRPr lang="en-US" dirty="0"/>
          </a:p>
        </p:txBody>
      </p:sp>
      <p:grpSp>
        <p:nvGrpSpPr>
          <p:cNvPr id="5" name="Group 4">
            <a:extLst>
              <a:ext uri="{FF2B5EF4-FFF2-40B4-BE49-F238E27FC236}">
                <a16:creationId xmlns:a16="http://schemas.microsoft.com/office/drawing/2014/main" id="{BBD83645-0B25-4D4E-99A0-DCD86EF2B1FA}"/>
              </a:ext>
            </a:extLst>
          </p:cNvPr>
          <p:cNvGrpSpPr>
            <a:grpSpLocks noChangeAspect="1"/>
          </p:cNvGrpSpPr>
          <p:nvPr/>
        </p:nvGrpSpPr>
        <p:grpSpPr>
          <a:xfrm>
            <a:off x="5508104" y="3219822"/>
            <a:ext cx="2480830" cy="1346132"/>
            <a:chOff x="4397471" y="4091939"/>
            <a:chExt cx="4101722" cy="2063011"/>
          </a:xfrm>
        </p:grpSpPr>
        <p:pic>
          <p:nvPicPr>
            <p:cNvPr id="6" name="Picture 5">
              <a:extLst>
                <a:ext uri="{FF2B5EF4-FFF2-40B4-BE49-F238E27FC236}">
                  <a16:creationId xmlns:a16="http://schemas.microsoft.com/office/drawing/2014/main" id="{97157254-9B6B-49AD-BB36-E5BB235770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79454">
              <a:off x="7014207" y="4235126"/>
              <a:ext cx="1484986" cy="1907438"/>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F7EF18E4-1427-4CA6-B31D-BF7CA400B4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2139">
              <a:off x="4397471" y="4243244"/>
              <a:ext cx="1480718" cy="1911706"/>
            </a:xfrm>
            <a:prstGeom prst="rect">
              <a:avLst/>
            </a:prstGeom>
            <a:ln>
              <a:solidFill>
                <a:schemeClr val="bg1">
                  <a:lumMod val="85000"/>
                </a:schemeClr>
              </a:solidFill>
            </a:ln>
          </p:spPr>
        </p:pic>
        <p:pic>
          <p:nvPicPr>
            <p:cNvPr id="8" name="Picture 7">
              <a:extLst>
                <a:ext uri="{FF2B5EF4-FFF2-40B4-BE49-F238E27FC236}">
                  <a16:creationId xmlns:a16="http://schemas.microsoft.com/office/drawing/2014/main" id="{F7F3352B-EBAA-4E7F-B141-3A3031AF22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7544" y="4091939"/>
              <a:ext cx="1472184" cy="1907438"/>
            </a:xfrm>
            <a:prstGeom prst="rect">
              <a:avLst/>
            </a:prstGeom>
            <a:ln>
              <a:solidFill>
                <a:schemeClr val="bg1">
                  <a:lumMod val="85000"/>
                </a:schemeClr>
              </a:solidFill>
            </a:ln>
          </p:spPr>
        </p:pic>
      </p:grpSp>
    </p:spTree>
    <p:extLst>
      <p:ext uri="{BB962C8B-B14F-4D97-AF65-F5344CB8AC3E}">
        <p14:creationId xmlns:p14="http://schemas.microsoft.com/office/powerpoint/2010/main" val="394257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Provides rationale for and describes the ways of working to promote well-being and resiliency in Children’s Services. </a:t>
            </a:r>
          </a:p>
          <a:p>
            <a:pPr>
              <a:spcBef>
                <a:spcPts val="1200"/>
              </a:spcBef>
            </a:pPr>
            <a:r>
              <a:rPr lang="en-US" dirty="0"/>
              <a:t>Defines the key elements of the prevention </a:t>
            </a:r>
            <a:br>
              <a:rPr lang="en-US" dirty="0"/>
            </a:br>
            <a:r>
              <a:rPr lang="en-US" dirty="0"/>
              <a:t>continuum of services, identifies desired </a:t>
            </a:r>
            <a:br>
              <a:rPr lang="en-US" dirty="0"/>
            </a:br>
            <a:r>
              <a:rPr lang="en-US" dirty="0"/>
              <a:t>outcomes, supports decision-making </a:t>
            </a:r>
            <a:br>
              <a:rPr lang="en-US" dirty="0"/>
            </a:br>
            <a:r>
              <a:rPr lang="en-US" dirty="0"/>
              <a:t>regarding funding and service delivery and </a:t>
            </a:r>
            <a:br>
              <a:rPr lang="en-US" dirty="0"/>
            </a:br>
            <a:r>
              <a:rPr lang="en-US" dirty="0"/>
              <a:t>promotes an understanding of how trauma </a:t>
            </a:r>
            <a:br>
              <a:rPr lang="en-US" dirty="0"/>
            </a:br>
            <a:r>
              <a:rPr lang="en-US" dirty="0"/>
              <a:t>impacts development. </a:t>
            </a:r>
            <a:endParaRPr lang="en-CA" dirty="0"/>
          </a:p>
        </p:txBody>
      </p:sp>
      <p:sp>
        <p:nvSpPr>
          <p:cNvPr id="3" name="Title 2"/>
          <p:cNvSpPr>
            <a:spLocks noGrp="1"/>
          </p:cNvSpPr>
          <p:nvPr>
            <p:ph type="title"/>
          </p:nvPr>
        </p:nvSpPr>
        <p:spPr/>
        <p:txBody>
          <a:bodyPr/>
          <a:lstStyle/>
          <a:p>
            <a:r>
              <a:rPr lang="en-CA" dirty="0" smtClean="0"/>
              <a:t>1. Well-Being </a:t>
            </a:r>
            <a:r>
              <a:rPr lang="en-CA" dirty="0"/>
              <a:t>and Resiliency Framework</a:t>
            </a:r>
          </a:p>
        </p:txBody>
      </p:sp>
      <p:sp>
        <p:nvSpPr>
          <p:cNvPr id="4" name="Slide Number Placeholder 3"/>
          <p:cNvSpPr>
            <a:spLocks noGrp="1"/>
          </p:cNvSpPr>
          <p:nvPr>
            <p:ph type="sldNum" sz="quarter" idx="4"/>
          </p:nvPr>
        </p:nvSpPr>
        <p:spPr/>
        <p:txBody>
          <a:bodyPr/>
          <a:lstStyle/>
          <a:p>
            <a:fld id="{3A2281A5-0AAD-5C43-9874-F8F3A9F5B29A}" type="slidenum">
              <a:rPr lang="en-US" smtClean="0"/>
              <a:pPr/>
              <a:t>11</a:t>
            </a:fld>
            <a:endParaRPr lang="en-US" dirty="0"/>
          </a:p>
        </p:txBody>
      </p:sp>
      <p:pic>
        <p:nvPicPr>
          <p:cNvPr id="5" name="Picture 4">
            <a:extLst>
              <a:ext uri="{FF2B5EF4-FFF2-40B4-BE49-F238E27FC236}">
                <a16:creationId xmlns:a16="http://schemas.microsoft.com/office/drawing/2014/main" id="{418EC8B2-F632-47D8-944C-42271B2F8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59980"/>
            <a:ext cx="1205346" cy="1675430"/>
          </a:xfrm>
          <a:prstGeom prst="rect">
            <a:avLst/>
          </a:prstGeom>
          <a:ln>
            <a:solidFill>
              <a:schemeClr val="bg1">
                <a:lumMod val="85000"/>
              </a:schemeClr>
            </a:solidFill>
          </a:ln>
        </p:spPr>
      </p:pic>
    </p:spTree>
    <p:extLst>
      <p:ext uri="{BB962C8B-B14F-4D97-AF65-F5344CB8AC3E}">
        <p14:creationId xmlns:p14="http://schemas.microsoft.com/office/powerpoint/2010/main" val="2773881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1238-6C85-43C3-851D-84F859B9BAB2}"/>
              </a:ext>
            </a:extLst>
          </p:cNvPr>
          <p:cNvSpPr>
            <a:spLocks noGrp="1"/>
          </p:cNvSpPr>
          <p:nvPr>
            <p:ph type="title"/>
          </p:nvPr>
        </p:nvSpPr>
        <p:spPr>
          <a:xfrm>
            <a:off x="323528" y="441122"/>
            <a:ext cx="8424936" cy="569218"/>
          </a:xfrm>
        </p:spPr>
        <p:txBody>
          <a:bodyPr/>
          <a:lstStyle/>
          <a:p>
            <a:r>
              <a:rPr lang="en-CA" sz="2800" dirty="0" smtClean="0"/>
              <a:t>Understanding the Well-Being </a:t>
            </a:r>
            <a:r>
              <a:rPr lang="en-CA" sz="2800" dirty="0"/>
              <a:t>and Resiliency Model</a:t>
            </a:r>
          </a:p>
        </p:txBody>
      </p:sp>
      <p:sp>
        <p:nvSpPr>
          <p:cNvPr id="3" name="Slide Number Placeholder 2">
            <a:extLst>
              <a:ext uri="{FF2B5EF4-FFF2-40B4-BE49-F238E27FC236}">
                <a16:creationId xmlns:a16="http://schemas.microsoft.com/office/drawing/2014/main" id="{00CB4AA6-8487-42DB-927D-59A273B6E346}"/>
              </a:ext>
            </a:extLst>
          </p:cNvPr>
          <p:cNvSpPr>
            <a:spLocks noGrp="1"/>
          </p:cNvSpPr>
          <p:nvPr>
            <p:ph type="sldNum" sz="quarter" idx="4"/>
          </p:nvPr>
        </p:nvSpPr>
        <p:spPr/>
        <p:txBody>
          <a:bodyPr/>
          <a:lstStyle/>
          <a:p>
            <a:fld id="{3A2281A5-0AAD-5C43-9874-F8F3A9F5B29A}" type="slidenum">
              <a:rPr lang="en-US" smtClean="0"/>
              <a:pPr/>
              <a:t>12</a:t>
            </a:fld>
            <a:endParaRPr lang="en-US" dirty="0"/>
          </a:p>
        </p:txBody>
      </p:sp>
      <p:pic>
        <p:nvPicPr>
          <p:cNvPr id="9" name="Picture 8" descr="A close up of a logo&#10;&#10;Description automatically generated">
            <a:extLst>
              <a:ext uri="{FF2B5EF4-FFF2-40B4-BE49-F238E27FC236}">
                <a16:creationId xmlns:a16="http://schemas.microsoft.com/office/drawing/2014/main" id="{422CCA27-010E-41FF-B85E-F9E351231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92" y="1209048"/>
            <a:ext cx="5392061" cy="3442213"/>
          </a:xfrm>
          <a:prstGeom prst="rect">
            <a:avLst/>
          </a:prstGeom>
        </p:spPr>
      </p:pic>
      <p:sp>
        <p:nvSpPr>
          <p:cNvPr id="4" name="Right Bracket 3">
            <a:extLst>
              <a:ext uri="{FF2B5EF4-FFF2-40B4-BE49-F238E27FC236}">
                <a16:creationId xmlns:a16="http://schemas.microsoft.com/office/drawing/2014/main" id="{93E330B5-7B24-4F33-ACDA-7CF8F8DC9681}"/>
              </a:ext>
            </a:extLst>
          </p:cNvPr>
          <p:cNvSpPr/>
          <p:nvPr/>
        </p:nvSpPr>
        <p:spPr>
          <a:xfrm>
            <a:off x="5689745" y="1275606"/>
            <a:ext cx="124615" cy="2078940"/>
          </a:xfrm>
          <a:prstGeom prst="rightBracket">
            <a:avLst/>
          </a:prstGeom>
          <a:noFill/>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TextBox 4">
            <a:extLst>
              <a:ext uri="{FF2B5EF4-FFF2-40B4-BE49-F238E27FC236}">
                <a16:creationId xmlns:a16="http://schemas.microsoft.com/office/drawing/2014/main" id="{00491234-6134-404F-84CD-CC269881F525}"/>
              </a:ext>
            </a:extLst>
          </p:cNvPr>
          <p:cNvSpPr txBox="1"/>
          <p:nvPr/>
        </p:nvSpPr>
        <p:spPr>
          <a:xfrm>
            <a:off x="5940152" y="1819654"/>
            <a:ext cx="2245897" cy="1200329"/>
          </a:xfrm>
          <a:prstGeom prst="rect">
            <a:avLst/>
          </a:prstGeom>
          <a:noFill/>
        </p:spPr>
        <p:txBody>
          <a:bodyPr wrap="square" rtlCol="0">
            <a:spAutoFit/>
          </a:bodyPr>
          <a:lstStyle/>
          <a:p>
            <a:r>
              <a:rPr lang="en-US" dirty="0">
                <a:solidFill>
                  <a:schemeClr val="accent3"/>
                </a:solidFill>
              </a:rPr>
              <a:t>Core Service Delivery Domains </a:t>
            </a:r>
            <a:endParaRPr lang="en-US" dirty="0" smtClean="0">
              <a:solidFill>
                <a:schemeClr val="accent3"/>
              </a:solidFill>
            </a:endParaRPr>
          </a:p>
          <a:p>
            <a:r>
              <a:rPr lang="en-US" dirty="0" smtClean="0">
                <a:solidFill>
                  <a:schemeClr val="accent3"/>
                </a:solidFill>
              </a:rPr>
              <a:t>(</a:t>
            </a:r>
            <a:r>
              <a:rPr lang="en-US" dirty="0">
                <a:solidFill>
                  <a:schemeClr val="accent3"/>
                </a:solidFill>
              </a:rPr>
              <a:t>three-layered umbrella of support)</a:t>
            </a:r>
            <a:endParaRPr lang="en-CA" dirty="0">
              <a:solidFill>
                <a:schemeClr val="accent1">
                  <a:lumMod val="60000"/>
                  <a:lumOff val="40000"/>
                </a:schemeClr>
              </a:solidFill>
            </a:endParaRPr>
          </a:p>
        </p:txBody>
      </p:sp>
      <p:sp>
        <p:nvSpPr>
          <p:cNvPr id="10" name="TextBox 9">
            <a:extLst>
              <a:ext uri="{FF2B5EF4-FFF2-40B4-BE49-F238E27FC236}">
                <a16:creationId xmlns:a16="http://schemas.microsoft.com/office/drawing/2014/main" id="{ED511795-B58C-4AC8-9EEE-0EF5A85D3BC2}"/>
              </a:ext>
            </a:extLst>
          </p:cNvPr>
          <p:cNvSpPr txBox="1"/>
          <p:nvPr/>
        </p:nvSpPr>
        <p:spPr>
          <a:xfrm>
            <a:off x="5940152" y="3418934"/>
            <a:ext cx="2959948" cy="369332"/>
          </a:xfrm>
          <a:prstGeom prst="rect">
            <a:avLst/>
          </a:prstGeom>
          <a:noFill/>
        </p:spPr>
        <p:txBody>
          <a:bodyPr wrap="square" rtlCol="0">
            <a:spAutoFit/>
          </a:bodyPr>
          <a:lstStyle/>
          <a:p>
            <a:r>
              <a:rPr lang="en-CA" dirty="0">
                <a:solidFill>
                  <a:schemeClr val="accent3"/>
                </a:solidFill>
              </a:rPr>
              <a:t>Continuum of programming</a:t>
            </a:r>
          </a:p>
        </p:txBody>
      </p:sp>
      <p:sp>
        <p:nvSpPr>
          <p:cNvPr id="11" name="TextBox 10">
            <a:extLst>
              <a:ext uri="{FF2B5EF4-FFF2-40B4-BE49-F238E27FC236}">
                <a16:creationId xmlns:a16="http://schemas.microsoft.com/office/drawing/2014/main" id="{1E69DB99-626F-4797-9798-37BBDB9EF857}"/>
              </a:ext>
            </a:extLst>
          </p:cNvPr>
          <p:cNvSpPr txBox="1"/>
          <p:nvPr/>
        </p:nvSpPr>
        <p:spPr>
          <a:xfrm>
            <a:off x="5940152" y="3867894"/>
            <a:ext cx="2664296" cy="646331"/>
          </a:xfrm>
          <a:prstGeom prst="rect">
            <a:avLst/>
          </a:prstGeom>
          <a:noFill/>
        </p:spPr>
        <p:txBody>
          <a:bodyPr wrap="square" rtlCol="0">
            <a:spAutoFit/>
          </a:bodyPr>
          <a:lstStyle/>
          <a:p>
            <a:r>
              <a:rPr lang="en-CA" dirty="0">
                <a:solidFill>
                  <a:schemeClr val="accent2"/>
                </a:solidFill>
              </a:rPr>
              <a:t>Foundations for effective program delivery</a:t>
            </a:r>
          </a:p>
        </p:txBody>
      </p:sp>
      <p:sp>
        <p:nvSpPr>
          <p:cNvPr id="12" name="Right Bracket 11">
            <a:extLst>
              <a:ext uri="{FF2B5EF4-FFF2-40B4-BE49-F238E27FC236}">
                <a16:creationId xmlns:a16="http://schemas.microsoft.com/office/drawing/2014/main" id="{C5EC93E1-5591-4299-83A1-CA6DF58F3A6A}"/>
              </a:ext>
            </a:extLst>
          </p:cNvPr>
          <p:cNvSpPr/>
          <p:nvPr/>
        </p:nvSpPr>
        <p:spPr>
          <a:xfrm>
            <a:off x="5689745" y="3450126"/>
            <a:ext cx="124615" cy="273752"/>
          </a:xfrm>
          <a:prstGeom prst="rightBracket">
            <a:avLst/>
          </a:prstGeom>
          <a:noFill/>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Right Bracket 12">
            <a:extLst>
              <a:ext uri="{FF2B5EF4-FFF2-40B4-BE49-F238E27FC236}">
                <a16:creationId xmlns:a16="http://schemas.microsoft.com/office/drawing/2014/main" id="{20FAA63B-B445-48C9-BB32-385462862B19}"/>
              </a:ext>
            </a:extLst>
          </p:cNvPr>
          <p:cNvSpPr/>
          <p:nvPr/>
        </p:nvSpPr>
        <p:spPr>
          <a:xfrm>
            <a:off x="5689745" y="3782378"/>
            <a:ext cx="128016" cy="831884"/>
          </a:xfrm>
          <a:prstGeom prst="rightBracket">
            <a:avLst/>
          </a:pr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768378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CB4AA6-8487-42DB-927D-59A273B6E346}"/>
              </a:ext>
            </a:extLst>
          </p:cNvPr>
          <p:cNvSpPr>
            <a:spLocks noGrp="1"/>
          </p:cNvSpPr>
          <p:nvPr>
            <p:ph type="sldNum" sz="quarter" idx="4"/>
          </p:nvPr>
        </p:nvSpPr>
        <p:spPr/>
        <p:txBody>
          <a:bodyPr/>
          <a:lstStyle/>
          <a:p>
            <a:fld id="{3A2281A5-0AAD-5C43-9874-F8F3A9F5B29A}" type="slidenum">
              <a:rPr lang="en-US" smtClean="0"/>
              <a:pPr/>
              <a:t>13</a:t>
            </a:fld>
            <a:endParaRPr lang="en-US" dirty="0"/>
          </a:p>
        </p:txBody>
      </p:sp>
      <p:sp>
        <p:nvSpPr>
          <p:cNvPr id="10" name="Title 2">
            <a:extLst>
              <a:ext uri="{FF2B5EF4-FFF2-40B4-BE49-F238E27FC236}">
                <a16:creationId xmlns:a16="http://schemas.microsoft.com/office/drawing/2014/main" id="{4EA40A21-85C8-403F-857D-2B3EA07200C4}"/>
              </a:ext>
            </a:extLst>
          </p:cNvPr>
          <p:cNvSpPr txBox="1">
            <a:spLocks/>
          </p:cNvSpPr>
          <p:nvPr/>
        </p:nvSpPr>
        <p:spPr>
          <a:xfrm>
            <a:off x="251520" y="267494"/>
            <a:ext cx="7920880" cy="569218"/>
          </a:xfrm>
          <a:prstGeom prst="rect">
            <a:avLst/>
          </a:prstGeom>
        </p:spPr>
        <p:txBody>
          <a:bodyPr/>
          <a:lstStyle>
            <a:lvl1pPr algn="l" rtl="0" eaLnBrk="0" fontAlgn="base" hangingPunct="0">
              <a:spcBef>
                <a:spcPct val="0"/>
              </a:spcBef>
              <a:spcAft>
                <a:spcPct val="0"/>
              </a:spcAft>
              <a:defRPr sz="24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300">
                <a:solidFill>
                  <a:srgbClr val="6A737B"/>
                </a:solidFill>
                <a:latin typeface="Arial" charset="0"/>
                <a:cs typeface="Arial" charset="0"/>
              </a:defRPr>
            </a:lvl2pPr>
            <a:lvl3pPr algn="l" rtl="0" eaLnBrk="0" fontAlgn="base" hangingPunct="0">
              <a:spcBef>
                <a:spcPct val="0"/>
              </a:spcBef>
              <a:spcAft>
                <a:spcPct val="0"/>
              </a:spcAft>
              <a:defRPr sz="3300">
                <a:solidFill>
                  <a:srgbClr val="6A737B"/>
                </a:solidFill>
                <a:latin typeface="Arial" charset="0"/>
                <a:cs typeface="Arial" charset="0"/>
              </a:defRPr>
            </a:lvl3pPr>
            <a:lvl4pPr algn="l" rtl="0" eaLnBrk="0" fontAlgn="base" hangingPunct="0">
              <a:spcBef>
                <a:spcPct val="0"/>
              </a:spcBef>
              <a:spcAft>
                <a:spcPct val="0"/>
              </a:spcAft>
              <a:defRPr sz="3300">
                <a:solidFill>
                  <a:srgbClr val="6A737B"/>
                </a:solidFill>
                <a:latin typeface="Arial" charset="0"/>
                <a:cs typeface="Arial" charset="0"/>
              </a:defRPr>
            </a:lvl4pPr>
            <a:lvl5pPr algn="l" rtl="0" eaLnBrk="0" fontAlgn="base" hangingPunct="0">
              <a:spcBef>
                <a:spcPct val="0"/>
              </a:spcBef>
              <a:spcAft>
                <a:spcPct val="0"/>
              </a:spcAft>
              <a:defRPr sz="3300">
                <a:solidFill>
                  <a:srgbClr val="6A737B"/>
                </a:solidFill>
                <a:latin typeface="Arial" charset="0"/>
                <a:cs typeface="Arial" charset="0"/>
              </a:defRPr>
            </a:lvl5pPr>
            <a:lvl6pPr marL="342900" algn="l" rtl="0" fontAlgn="base">
              <a:spcBef>
                <a:spcPct val="0"/>
              </a:spcBef>
              <a:spcAft>
                <a:spcPct val="0"/>
              </a:spcAft>
              <a:defRPr sz="3300">
                <a:solidFill>
                  <a:srgbClr val="6A737B"/>
                </a:solidFill>
                <a:latin typeface="Arial" charset="0"/>
                <a:cs typeface="Arial" charset="0"/>
              </a:defRPr>
            </a:lvl6pPr>
            <a:lvl7pPr marL="685800" algn="l" rtl="0" fontAlgn="base">
              <a:spcBef>
                <a:spcPct val="0"/>
              </a:spcBef>
              <a:spcAft>
                <a:spcPct val="0"/>
              </a:spcAft>
              <a:defRPr sz="3300">
                <a:solidFill>
                  <a:srgbClr val="6A737B"/>
                </a:solidFill>
                <a:latin typeface="Arial" charset="0"/>
                <a:cs typeface="Arial" charset="0"/>
              </a:defRPr>
            </a:lvl7pPr>
            <a:lvl8pPr marL="1028700" algn="l" rtl="0" fontAlgn="base">
              <a:spcBef>
                <a:spcPct val="0"/>
              </a:spcBef>
              <a:spcAft>
                <a:spcPct val="0"/>
              </a:spcAft>
              <a:defRPr sz="3300">
                <a:solidFill>
                  <a:srgbClr val="6A737B"/>
                </a:solidFill>
                <a:latin typeface="Arial" charset="0"/>
                <a:cs typeface="Arial" charset="0"/>
              </a:defRPr>
            </a:lvl8pPr>
            <a:lvl9pPr marL="1371600" algn="l" rtl="0" fontAlgn="base">
              <a:spcBef>
                <a:spcPct val="0"/>
              </a:spcBef>
              <a:spcAft>
                <a:spcPct val="0"/>
              </a:spcAft>
              <a:defRPr sz="3300">
                <a:solidFill>
                  <a:srgbClr val="6A737B"/>
                </a:solidFill>
                <a:latin typeface="Arial" charset="0"/>
                <a:cs typeface="Arial" charset="0"/>
              </a:defRPr>
            </a:lvl9pPr>
          </a:lstStyle>
          <a:p>
            <a:r>
              <a:rPr lang="en-US" sz="2800" dirty="0" smtClean="0">
                <a:solidFill>
                  <a:schemeClr val="accent3"/>
                </a:solidFill>
              </a:rPr>
              <a:t>Core </a:t>
            </a:r>
            <a:r>
              <a:rPr lang="en-US" sz="2800" dirty="0">
                <a:solidFill>
                  <a:schemeClr val="accent3"/>
                </a:solidFill>
              </a:rPr>
              <a:t>Service Delivery Domains (three-layered umbrella of support)</a:t>
            </a:r>
            <a:endParaRPr lang="en-CA" sz="2800" dirty="0">
              <a:solidFill>
                <a:schemeClr val="accent3"/>
              </a:solidFill>
            </a:endParaRPr>
          </a:p>
        </p:txBody>
      </p:sp>
      <p:pic>
        <p:nvPicPr>
          <p:cNvPr id="9" name="Picture 8">
            <a:extLst>
              <a:ext uri="{FF2B5EF4-FFF2-40B4-BE49-F238E27FC236}">
                <a16:creationId xmlns:a16="http://schemas.microsoft.com/office/drawing/2014/main" id="{90E6E27D-22CE-46AB-AD62-DF3D4F4BC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2281"/>
            <a:ext cx="5760640" cy="2965733"/>
          </a:xfrm>
          <a:prstGeom prst="rect">
            <a:avLst/>
          </a:prstGeom>
        </p:spPr>
      </p:pic>
      <p:sp>
        <p:nvSpPr>
          <p:cNvPr id="11" name="TextBox 10">
            <a:extLst>
              <a:ext uri="{FF2B5EF4-FFF2-40B4-BE49-F238E27FC236}">
                <a16:creationId xmlns:a16="http://schemas.microsoft.com/office/drawing/2014/main" id="{27A4EA39-F4CD-4DC1-ACD8-CEFF8F2DB4C8}"/>
              </a:ext>
            </a:extLst>
          </p:cNvPr>
          <p:cNvSpPr txBox="1"/>
          <p:nvPr/>
        </p:nvSpPr>
        <p:spPr>
          <a:xfrm>
            <a:off x="3779912" y="1205339"/>
            <a:ext cx="4680519" cy="830997"/>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Social Connections and Supports</a:t>
            </a:r>
          </a:p>
          <a:p>
            <a:r>
              <a:rPr lang="en-CA" sz="1200" dirty="0">
                <a:latin typeface="Arial" panose="020B0604020202020204" pitchFamily="34" charset="0"/>
                <a:cs typeface="Arial" panose="020B0604020202020204" pitchFamily="34" charset="0"/>
              </a:rPr>
              <a:t> </a:t>
            </a:r>
            <a:r>
              <a:rPr lang="en-CA" sz="1200" dirty="0" smtClean="0">
                <a:latin typeface="Arial" panose="020B0604020202020204" pitchFamily="34" charset="0"/>
                <a:cs typeface="Arial" panose="020B0604020202020204" pitchFamily="34" charset="0"/>
              </a:rPr>
              <a:t>  Activities </a:t>
            </a:r>
            <a:r>
              <a:rPr lang="en-CA" sz="1200" dirty="0">
                <a:latin typeface="Arial" panose="020B0604020202020204" pitchFamily="34" charset="0"/>
                <a:cs typeface="Arial" panose="020B0604020202020204" pitchFamily="34" charset="0"/>
              </a:rPr>
              <a:t>that promote positive connections between </a:t>
            </a:r>
            <a:r>
              <a:rPr lang="en-CA" sz="1200" dirty="0" smtClean="0">
                <a:latin typeface="Arial" panose="020B0604020202020204" pitchFamily="34" charset="0"/>
                <a:cs typeface="Arial" panose="020B0604020202020204" pitchFamily="34" charset="0"/>
              </a:rPr>
              <a:t>Infants,</a:t>
            </a:r>
          </a:p>
          <a:p>
            <a:r>
              <a:rPr lang="en-CA" sz="1200" dirty="0">
                <a:latin typeface="Arial" panose="020B0604020202020204" pitchFamily="34" charset="0"/>
                <a:cs typeface="Arial" panose="020B0604020202020204" pitchFamily="34" charset="0"/>
              </a:rPr>
              <a:t> </a:t>
            </a:r>
            <a:r>
              <a:rPr lang="en-CA" sz="1200" dirty="0" smtClean="0">
                <a:latin typeface="Arial" panose="020B0604020202020204" pitchFamily="34" charset="0"/>
                <a:cs typeface="Arial" panose="020B0604020202020204" pitchFamily="34" charset="0"/>
              </a:rPr>
              <a:t>         children</a:t>
            </a:r>
            <a:r>
              <a:rPr lang="en-CA" sz="1200" dirty="0">
                <a:latin typeface="Arial" panose="020B0604020202020204" pitchFamily="34" charset="0"/>
                <a:cs typeface="Arial" panose="020B0604020202020204" pitchFamily="34" charset="0"/>
              </a:rPr>
              <a:t>, youth, parents, families, </a:t>
            </a:r>
            <a:r>
              <a:rPr lang="en-CA" sz="1200" dirty="0" smtClean="0">
                <a:latin typeface="Arial" panose="020B0604020202020204" pitchFamily="34" charset="0"/>
                <a:cs typeface="Arial" panose="020B0604020202020204" pitchFamily="34" charset="0"/>
              </a:rPr>
              <a:t>caregivers and </a:t>
            </a:r>
          </a:p>
          <a:p>
            <a:r>
              <a:rPr lang="en-CA" sz="1200" dirty="0">
                <a:latin typeface="Arial" panose="020B0604020202020204" pitchFamily="34" charset="0"/>
                <a:cs typeface="Arial" panose="020B0604020202020204" pitchFamily="34" charset="0"/>
              </a:rPr>
              <a:t> </a:t>
            </a:r>
            <a:r>
              <a:rPr lang="en-CA" sz="1200" dirty="0" smtClean="0">
                <a:latin typeface="Arial" panose="020B0604020202020204" pitchFamily="34" charset="0"/>
                <a:cs typeface="Arial" panose="020B0604020202020204" pitchFamily="34" charset="0"/>
              </a:rPr>
              <a:t>              communities</a:t>
            </a:r>
            <a:r>
              <a:rPr lang="en-CA" sz="1200" dirty="0">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1F793F1F-1B8E-40DA-8547-EFA0ABDC760C}"/>
              </a:ext>
            </a:extLst>
          </p:cNvPr>
          <p:cNvSpPr txBox="1"/>
          <p:nvPr/>
        </p:nvSpPr>
        <p:spPr>
          <a:xfrm>
            <a:off x="4644008" y="2067694"/>
            <a:ext cx="4464496" cy="120032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Caregiver Capacity Building</a:t>
            </a:r>
          </a:p>
          <a:p>
            <a:r>
              <a:rPr lang="en-CA" sz="1200" dirty="0">
                <a:latin typeface="Arial" panose="020B0604020202020204" pitchFamily="34" charset="0"/>
                <a:cs typeface="Arial" panose="020B0604020202020204" pitchFamily="34" charset="0"/>
              </a:rPr>
              <a:t>    Activities that promote the development and strengthening of </a:t>
            </a:r>
          </a:p>
          <a:p>
            <a:r>
              <a:rPr lang="en-CA" sz="1200" dirty="0">
                <a:latin typeface="Arial" panose="020B0604020202020204" pitchFamily="34" charset="0"/>
                <a:cs typeface="Arial" panose="020B0604020202020204" pitchFamily="34" charset="0"/>
              </a:rPr>
              <a:t>         caregivers’ parenting skills and knowledge - enables </a:t>
            </a:r>
          </a:p>
          <a:p>
            <a:r>
              <a:rPr lang="en-CA" sz="1200" dirty="0">
                <a:latin typeface="Arial" panose="020B0604020202020204" pitchFamily="34" charset="0"/>
                <a:cs typeface="Arial" panose="020B0604020202020204" pitchFamily="34" charset="0"/>
              </a:rPr>
              <a:t>            caregivers to create safe, responsive and nurturing </a:t>
            </a:r>
          </a:p>
          <a:p>
            <a:r>
              <a:rPr lang="en-CA" sz="1200" dirty="0">
                <a:latin typeface="Arial" panose="020B0604020202020204" pitchFamily="34" charset="0"/>
                <a:cs typeface="Arial" panose="020B0604020202020204" pitchFamily="34" charset="0"/>
              </a:rPr>
              <a:t>                environments and supports healthy child </a:t>
            </a:r>
          </a:p>
          <a:p>
            <a:r>
              <a:rPr lang="en-CA" sz="1200" dirty="0">
                <a:latin typeface="Arial" panose="020B0604020202020204" pitchFamily="34" charset="0"/>
                <a:cs typeface="Arial" panose="020B0604020202020204" pitchFamily="34" charset="0"/>
              </a:rPr>
              <a:t>                     development. </a:t>
            </a:r>
          </a:p>
        </p:txBody>
      </p:sp>
      <p:sp>
        <p:nvSpPr>
          <p:cNvPr id="13" name="TextBox 12">
            <a:extLst>
              <a:ext uri="{FF2B5EF4-FFF2-40B4-BE49-F238E27FC236}">
                <a16:creationId xmlns:a16="http://schemas.microsoft.com/office/drawing/2014/main" id="{962D402A-EAEF-4333-A1DD-ED4E5FC4AEEC}"/>
              </a:ext>
            </a:extLst>
          </p:cNvPr>
          <p:cNvSpPr txBox="1"/>
          <p:nvPr/>
        </p:nvSpPr>
        <p:spPr>
          <a:xfrm>
            <a:off x="5652120" y="3356287"/>
            <a:ext cx="3456384" cy="1015663"/>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Child Development and Well-Being</a:t>
            </a:r>
          </a:p>
          <a:p>
            <a:r>
              <a:rPr lang="en-CA" sz="1200" dirty="0">
                <a:latin typeface="Arial" panose="020B0604020202020204" pitchFamily="34" charset="0"/>
                <a:cs typeface="Arial" panose="020B0604020202020204" pitchFamily="34" charset="0"/>
              </a:rPr>
              <a:t>  Activities that promote a child’s social, physical,   </a:t>
            </a:r>
          </a:p>
          <a:p>
            <a:r>
              <a:rPr lang="en-CA" sz="1200" dirty="0">
                <a:latin typeface="Arial" panose="020B0604020202020204" pitchFamily="34" charset="0"/>
                <a:cs typeface="Arial" panose="020B0604020202020204" pitchFamily="34" charset="0"/>
              </a:rPr>
              <a:t>  emotional, cognitive and spiritual well-being in </a:t>
            </a:r>
          </a:p>
          <a:p>
            <a:r>
              <a:rPr lang="en-CA" sz="1200" dirty="0">
                <a:latin typeface="Arial" panose="020B0604020202020204" pitchFamily="34" charset="0"/>
                <a:cs typeface="Arial" panose="020B0604020202020204" pitchFamily="34" charset="0"/>
              </a:rPr>
              <a:t>  order to assist the child to reach their </a:t>
            </a:r>
          </a:p>
          <a:p>
            <a:r>
              <a:rPr lang="en-CA" sz="1200" dirty="0">
                <a:latin typeface="Arial" panose="020B0604020202020204" pitchFamily="34" charset="0"/>
                <a:cs typeface="Arial" panose="020B0604020202020204" pitchFamily="34" charset="0"/>
              </a:rPr>
              <a:t>  developmental potential. </a:t>
            </a:r>
          </a:p>
        </p:txBody>
      </p:sp>
      <p:pic>
        <p:nvPicPr>
          <p:cNvPr id="15" name="Picture 14" descr="A close up of a logo&#10;&#10;Description automatically generated">
            <a:extLst>
              <a:ext uri="{FF2B5EF4-FFF2-40B4-BE49-F238E27FC236}">
                <a16:creationId xmlns:a16="http://schemas.microsoft.com/office/drawing/2014/main" id="{ACDDF6B1-153C-4079-AFB1-DC7B70E2B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39965"/>
            <a:ext cx="691474" cy="441426"/>
          </a:xfrm>
          <a:prstGeom prst="rect">
            <a:avLst/>
          </a:prstGeom>
        </p:spPr>
      </p:pic>
      <p:sp>
        <p:nvSpPr>
          <p:cNvPr id="16" name="Rectangle 15">
            <a:extLst>
              <a:ext uri="{FF2B5EF4-FFF2-40B4-BE49-F238E27FC236}">
                <a16:creationId xmlns:a16="http://schemas.microsoft.com/office/drawing/2014/main" id="{979C5459-6EB1-4F4A-B264-FDC9C7FC9903}"/>
              </a:ext>
            </a:extLst>
          </p:cNvPr>
          <p:cNvSpPr/>
          <p:nvPr/>
        </p:nvSpPr>
        <p:spPr>
          <a:xfrm>
            <a:off x="8244408" y="239965"/>
            <a:ext cx="691474" cy="279113"/>
          </a:xfrm>
          <a:prstGeom prst="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26571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CA"/>
          </a:p>
        </p:txBody>
      </p:sp>
      <p:sp>
        <p:nvSpPr>
          <p:cNvPr id="2" name="Title 1"/>
          <p:cNvSpPr>
            <a:spLocks noGrp="1"/>
          </p:cNvSpPr>
          <p:nvPr>
            <p:ph type="title"/>
          </p:nvPr>
        </p:nvSpPr>
        <p:spPr/>
        <p:txBody>
          <a:bodyPr/>
          <a:lstStyle/>
          <a:p>
            <a:r>
              <a:rPr lang="en-CA" dirty="0" smtClean="0"/>
              <a:t>The Connections</a:t>
            </a:r>
            <a:endParaRPr lang="en-CA" dirty="0"/>
          </a:p>
        </p:txBody>
      </p:sp>
      <p:sp>
        <p:nvSpPr>
          <p:cNvPr id="3" name="Slide Number Placeholder 2"/>
          <p:cNvSpPr>
            <a:spLocks noGrp="1"/>
          </p:cNvSpPr>
          <p:nvPr>
            <p:ph type="sldNum" sz="quarter" idx="4"/>
          </p:nvPr>
        </p:nvSpPr>
        <p:spPr/>
        <p:txBody>
          <a:bodyPr/>
          <a:lstStyle/>
          <a:p>
            <a:fld id="{3A2281A5-0AAD-5C43-9874-F8F3A9F5B29A}" type="slidenum">
              <a:rPr lang="en-US" smtClean="0"/>
              <a:pPr/>
              <a:t>14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80439086"/>
              </p:ext>
            </p:extLst>
          </p:nvPr>
        </p:nvGraphicFramePr>
        <p:xfrm>
          <a:off x="214887" y="1286049"/>
          <a:ext cx="8714225" cy="3170231"/>
        </p:xfrm>
        <a:graphic>
          <a:graphicData uri="http://schemas.openxmlformats.org/drawingml/2006/table">
            <a:tbl>
              <a:tblPr firstRow="1" firstCol="1" bandRow="1">
                <a:tableStyleId>{073A0DAA-6AF3-43AB-8588-CEC1D06C72B9}</a:tableStyleId>
              </a:tblPr>
              <a:tblGrid>
                <a:gridCol w="1211897">
                  <a:extLst>
                    <a:ext uri="{9D8B030D-6E8A-4147-A177-3AD203B41FA5}">
                      <a16:colId xmlns:a16="http://schemas.microsoft.com/office/drawing/2014/main" val="4206310811"/>
                    </a:ext>
                  </a:extLst>
                </a:gridCol>
                <a:gridCol w="2500776">
                  <a:extLst>
                    <a:ext uri="{9D8B030D-6E8A-4147-A177-3AD203B41FA5}">
                      <a16:colId xmlns:a16="http://schemas.microsoft.com/office/drawing/2014/main" val="1959736156"/>
                    </a:ext>
                  </a:extLst>
                </a:gridCol>
                <a:gridCol w="2500776">
                  <a:extLst>
                    <a:ext uri="{9D8B030D-6E8A-4147-A177-3AD203B41FA5}">
                      <a16:colId xmlns:a16="http://schemas.microsoft.com/office/drawing/2014/main" val="3210873444"/>
                    </a:ext>
                  </a:extLst>
                </a:gridCol>
                <a:gridCol w="2500776">
                  <a:extLst>
                    <a:ext uri="{9D8B030D-6E8A-4147-A177-3AD203B41FA5}">
                      <a16:colId xmlns:a16="http://schemas.microsoft.com/office/drawing/2014/main" val="2253124482"/>
                    </a:ext>
                  </a:extLst>
                </a:gridCol>
              </a:tblGrid>
              <a:tr h="1048022">
                <a:tc>
                  <a:txBody>
                    <a:bodyPr/>
                    <a:lstStyle/>
                    <a:p>
                      <a:pPr algn="ctr"/>
                      <a:r>
                        <a:rPr lang="en-US" sz="1800" dirty="0" smtClean="0"/>
                        <a:t>Core Service Delivery Domain</a:t>
                      </a:r>
                    </a:p>
                  </a:txBody>
                  <a:tcPr marR="0" marT="0" marB="0" anchor="ctr"/>
                </a:tc>
                <a:tc>
                  <a:txBody>
                    <a:bodyPr/>
                    <a:lstStyle/>
                    <a:p>
                      <a:pPr algn="ctr"/>
                      <a:r>
                        <a:rPr lang="en-US" sz="1800" dirty="0" smtClean="0"/>
                        <a:t>Social Connections</a:t>
                      </a:r>
                    </a:p>
                    <a:p>
                      <a:pPr algn="ctr"/>
                      <a:r>
                        <a:rPr lang="en-US" sz="1800" dirty="0" smtClean="0"/>
                        <a:t>and Support</a:t>
                      </a:r>
                      <a:endParaRPr lang="en-CA" sz="1800" dirty="0"/>
                    </a:p>
                  </a:txBody>
                  <a:tcPr marR="0" marT="0" marB="0" anchor="ctr"/>
                </a:tc>
                <a:tc>
                  <a:txBody>
                    <a:bodyPr/>
                    <a:lstStyle/>
                    <a:p>
                      <a:pPr algn="ctr"/>
                      <a:r>
                        <a:rPr lang="en-US" sz="1800" dirty="0" smtClean="0"/>
                        <a:t>Child</a:t>
                      </a:r>
                      <a:r>
                        <a:rPr lang="en-US" sz="1800" baseline="0" dirty="0" smtClean="0"/>
                        <a:t> </a:t>
                      </a:r>
                      <a:endParaRPr lang="en-US" sz="1800" dirty="0" smtClean="0"/>
                    </a:p>
                    <a:p>
                      <a:pPr algn="ctr"/>
                      <a:r>
                        <a:rPr lang="en-US" sz="1800" dirty="0" smtClean="0"/>
                        <a:t>Development and </a:t>
                      </a:r>
                    </a:p>
                    <a:p>
                      <a:pPr algn="ctr"/>
                      <a:r>
                        <a:rPr lang="en-US" sz="1800" dirty="0" smtClean="0"/>
                        <a:t>Well-being</a:t>
                      </a:r>
                      <a:endParaRPr lang="en-CA" sz="1800" dirty="0"/>
                    </a:p>
                  </a:txBody>
                  <a:tcPr marR="0" marT="0" marB="0" anchor="ctr"/>
                </a:tc>
                <a:tc>
                  <a:txBody>
                    <a:bodyPr/>
                    <a:lstStyle/>
                    <a:p>
                      <a:pPr algn="ctr"/>
                      <a:r>
                        <a:rPr lang="en-US" sz="1800" dirty="0" smtClean="0"/>
                        <a:t>Caregiver Capacity</a:t>
                      </a:r>
                    </a:p>
                    <a:p>
                      <a:pPr algn="ctr"/>
                      <a:r>
                        <a:rPr lang="en-US" sz="1800" dirty="0" smtClean="0"/>
                        <a:t>Building</a:t>
                      </a:r>
                      <a:endParaRPr lang="en-CA" sz="1800" dirty="0"/>
                    </a:p>
                  </a:txBody>
                  <a:tcPr marR="0" marT="0" marB="0" anchor="ctr"/>
                </a:tc>
                <a:extLst>
                  <a:ext uri="{0D108BD9-81ED-4DB2-BD59-A6C34878D82A}">
                    <a16:rowId xmlns:a16="http://schemas.microsoft.com/office/drawing/2014/main" val="555955721"/>
                  </a:ext>
                </a:extLst>
              </a:tr>
              <a:tr h="524011">
                <a:tc rowSpan="2">
                  <a:txBody>
                    <a:bodyPr/>
                    <a:lstStyle/>
                    <a:p>
                      <a:pPr algn="ctr"/>
                      <a:r>
                        <a:rPr lang="en-US" sz="1800" dirty="0" smtClean="0"/>
                        <a:t>Protective Factor </a:t>
                      </a:r>
                      <a:endParaRPr lang="en-CA" sz="1800" dirty="0"/>
                    </a:p>
                  </a:txBody>
                  <a:tcPr marR="0" marT="0" marB="0" anchor="ctr"/>
                </a:tc>
                <a:tc>
                  <a:txBody>
                    <a:bodyPr/>
                    <a:lstStyle/>
                    <a:p>
                      <a:r>
                        <a:rPr lang="en-US" sz="1800" dirty="0" smtClean="0"/>
                        <a:t>Ability to Access Support in Times of Need</a:t>
                      </a:r>
                      <a:endParaRPr lang="en-CA" sz="1800" dirty="0"/>
                    </a:p>
                  </a:txBody>
                  <a:tcPr marR="0" marT="0" marB="0">
                    <a:solidFill>
                      <a:schemeClr val="bg2"/>
                    </a:solidFill>
                  </a:tcPr>
                </a:tc>
                <a:tc rowSpan="2">
                  <a:txBody>
                    <a:bodyPr/>
                    <a:lstStyle/>
                    <a:p>
                      <a:r>
                        <a:rPr lang="en-US" sz="1800" dirty="0" smtClean="0"/>
                        <a:t>Child Development and Well-Being</a:t>
                      </a:r>
                      <a:endParaRPr lang="en-CA" sz="1800" dirty="0"/>
                    </a:p>
                  </a:txBody>
                  <a:tcPr marR="0" marT="0" marB="0">
                    <a:solidFill>
                      <a:schemeClr val="bg2"/>
                    </a:solidFill>
                  </a:tcPr>
                </a:tc>
                <a:tc>
                  <a:txBody>
                    <a:bodyPr/>
                    <a:lstStyle/>
                    <a:p>
                      <a:r>
                        <a:rPr lang="en-US" sz="1800" dirty="0" smtClean="0"/>
                        <a:t>Parental Resilience</a:t>
                      </a:r>
                      <a:endParaRPr lang="en-CA" sz="1800" dirty="0"/>
                    </a:p>
                  </a:txBody>
                  <a:tcPr marR="0" marT="0" marB="0">
                    <a:solidFill>
                      <a:schemeClr val="bg2"/>
                    </a:solidFill>
                  </a:tcPr>
                </a:tc>
                <a:extLst>
                  <a:ext uri="{0D108BD9-81ED-4DB2-BD59-A6C34878D82A}">
                    <a16:rowId xmlns:a16="http://schemas.microsoft.com/office/drawing/2014/main" val="1567480788"/>
                  </a:ext>
                </a:extLst>
              </a:tr>
              <a:tr h="698682">
                <a:tc vMerge="1">
                  <a:txBody>
                    <a:bodyPr/>
                    <a:lstStyle/>
                    <a:p>
                      <a:endParaRPr lang="en-CA" dirty="0"/>
                    </a:p>
                  </a:txBody>
                  <a:tcPr/>
                </a:tc>
                <a:tc>
                  <a:txBody>
                    <a:bodyPr/>
                    <a:lstStyle/>
                    <a:p>
                      <a:r>
                        <a:rPr lang="en-US" sz="1800" dirty="0" smtClean="0"/>
                        <a:t>Social and Cultural Connections</a:t>
                      </a:r>
                      <a:endParaRPr lang="en-CA" sz="1800" dirty="0"/>
                    </a:p>
                  </a:txBody>
                  <a:tcPr marR="0" marT="0" marB="0">
                    <a:solidFill>
                      <a:schemeClr val="bg2"/>
                    </a:solidFill>
                  </a:tcPr>
                </a:tc>
                <a:tc vMerge="1">
                  <a:txBody>
                    <a:bodyPr/>
                    <a:lstStyle/>
                    <a:p>
                      <a:endParaRPr lang="en-CA" dirty="0"/>
                    </a:p>
                  </a:txBody>
                  <a:tcPr>
                    <a:solidFill>
                      <a:schemeClr val="tx1">
                        <a:lumMod val="20000"/>
                        <a:lumOff val="80000"/>
                      </a:schemeClr>
                    </a:solidFill>
                  </a:tcPr>
                </a:tc>
                <a:tc>
                  <a:txBody>
                    <a:bodyPr/>
                    <a:lstStyle/>
                    <a:p>
                      <a:r>
                        <a:rPr lang="en-US" sz="1800" dirty="0" smtClean="0"/>
                        <a:t>Knowledge of Parenting and Child Development</a:t>
                      </a:r>
                      <a:endParaRPr lang="en-CA" sz="1800" dirty="0"/>
                    </a:p>
                  </a:txBody>
                  <a:tcPr marR="0" marT="0" marB="0">
                    <a:solidFill>
                      <a:schemeClr val="bg2"/>
                    </a:solidFill>
                  </a:tcPr>
                </a:tc>
                <a:extLst>
                  <a:ext uri="{0D108BD9-81ED-4DB2-BD59-A6C34878D82A}">
                    <a16:rowId xmlns:a16="http://schemas.microsoft.com/office/drawing/2014/main" val="617615884"/>
                  </a:ext>
                </a:extLst>
              </a:tr>
              <a:tr h="349341">
                <a:tc rowSpan="2">
                  <a:txBody>
                    <a:bodyPr/>
                    <a:lstStyle/>
                    <a:p>
                      <a:pPr algn="ctr"/>
                      <a:r>
                        <a:rPr lang="en-US" sz="1800" dirty="0" smtClean="0"/>
                        <a:t>FRN Services </a:t>
                      </a:r>
                      <a:endParaRPr lang="en-CA" sz="1800" dirty="0"/>
                    </a:p>
                  </a:txBody>
                  <a:tcPr marR="0" marT="0" marB="0" anchor="ctr"/>
                </a:tc>
                <a:tc rowSpan="2">
                  <a:txBody>
                    <a:bodyPr/>
                    <a:lstStyle/>
                    <a:p>
                      <a:r>
                        <a:rPr lang="en-US" sz="1800" dirty="0" smtClean="0"/>
                        <a:t>Information, Referral and Coordination</a:t>
                      </a:r>
                      <a:endParaRPr lang="en-CA" sz="1800" dirty="0"/>
                    </a:p>
                  </a:txBody>
                  <a:tcPr marR="0" marT="0" marB="0">
                    <a:solidFill>
                      <a:schemeClr val="bg1">
                        <a:lumMod val="95000"/>
                      </a:schemeClr>
                    </a:solidFill>
                  </a:tcPr>
                </a:tc>
                <a:tc rowSpan="2">
                  <a:txBody>
                    <a:bodyPr/>
                    <a:lstStyle/>
                    <a:p>
                      <a:r>
                        <a:rPr lang="en-US" sz="1800" dirty="0" smtClean="0"/>
                        <a:t>Child Development Services</a:t>
                      </a:r>
                    </a:p>
                  </a:txBody>
                  <a:tcPr marR="0" marT="0" marB="0">
                    <a:solidFill>
                      <a:schemeClr val="bg1">
                        <a:lumMod val="95000"/>
                      </a:schemeClr>
                    </a:solidFill>
                  </a:tcPr>
                </a:tc>
                <a:tc>
                  <a:txBody>
                    <a:bodyPr/>
                    <a:lstStyle/>
                    <a:p>
                      <a:r>
                        <a:rPr lang="en-US" sz="1800" dirty="0" smtClean="0"/>
                        <a:t>Family Support</a:t>
                      </a:r>
                      <a:r>
                        <a:rPr lang="en-US" sz="1800" baseline="0" dirty="0" smtClean="0"/>
                        <a:t> </a:t>
                      </a:r>
                      <a:r>
                        <a:rPr lang="en-US" sz="1800" dirty="0" smtClean="0"/>
                        <a:t>Services</a:t>
                      </a:r>
                      <a:endParaRPr lang="en-CA" sz="1800" dirty="0"/>
                    </a:p>
                  </a:txBody>
                  <a:tcPr marR="0" marT="0" marB="0">
                    <a:solidFill>
                      <a:schemeClr val="bg1">
                        <a:lumMod val="95000"/>
                      </a:schemeClr>
                    </a:solidFill>
                  </a:tcPr>
                </a:tc>
                <a:extLst>
                  <a:ext uri="{0D108BD9-81ED-4DB2-BD59-A6C34878D82A}">
                    <a16:rowId xmlns:a16="http://schemas.microsoft.com/office/drawing/2014/main" val="3511321890"/>
                  </a:ext>
                </a:extLst>
              </a:tr>
              <a:tr h="476288">
                <a:tc vMerge="1">
                  <a:txBody>
                    <a:bodyPr/>
                    <a:lstStyle/>
                    <a:p>
                      <a:endParaRPr lang="en-CA" dirty="0"/>
                    </a:p>
                  </a:txBody>
                  <a:tcPr/>
                </a:tc>
                <a:tc vMerge="1">
                  <a:txBody>
                    <a:bodyPr/>
                    <a:lstStyle/>
                    <a:p>
                      <a:endParaRPr lang="en-CA" sz="1800" b="0" dirty="0"/>
                    </a:p>
                  </a:txBody>
                  <a:tcPr marR="0" marT="0" marB="0">
                    <a:solidFill>
                      <a:schemeClr val="bg1">
                        <a:lumMod val="95000"/>
                      </a:schemeClr>
                    </a:solidFill>
                  </a:tcPr>
                </a:tc>
                <a:tc vMerge="1">
                  <a:txBody>
                    <a:bodyPr/>
                    <a:lstStyle/>
                    <a:p>
                      <a:endParaRPr lang="en-CA" dirty="0"/>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Caregiver Education </a:t>
                      </a:r>
                      <a:endParaRPr lang="en-CA" sz="1800" dirty="0"/>
                    </a:p>
                  </a:txBody>
                  <a:tcPr marR="0" marT="0" marB="0">
                    <a:solidFill>
                      <a:schemeClr val="bg1">
                        <a:lumMod val="95000"/>
                      </a:schemeClr>
                    </a:solidFill>
                  </a:tcPr>
                </a:tc>
                <a:extLst>
                  <a:ext uri="{0D108BD9-81ED-4DB2-BD59-A6C34878D82A}">
                    <a16:rowId xmlns:a16="http://schemas.microsoft.com/office/drawing/2014/main" val="2537094599"/>
                  </a:ext>
                </a:extLst>
              </a:tr>
            </a:tbl>
          </a:graphicData>
        </a:graphic>
      </p:graphicFrame>
    </p:spTree>
    <p:extLst>
      <p:ext uri="{BB962C8B-B14F-4D97-AF65-F5344CB8AC3E}">
        <p14:creationId xmlns:p14="http://schemas.microsoft.com/office/powerpoint/2010/main" val="411877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CB4AA6-8487-42DB-927D-59A273B6E346}"/>
              </a:ext>
            </a:extLst>
          </p:cNvPr>
          <p:cNvSpPr>
            <a:spLocks noGrp="1"/>
          </p:cNvSpPr>
          <p:nvPr>
            <p:ph type="sldNum" sz="quarter" idx="4"/>
          </p:nvPr>
        </p:nvSpPr>
        <p:spPr/>
        <p:txBody>
          <a:bodyPr/>
          <a:lstStyle/>
          <a:p>
            <a:fld id="{3A2281A5-0AAD-5C43-9874-F8F3A9F5B29A}" type="slidenum">
              <a:rPr lang="en-US" smtClean="0"/>
              <a:pPr/>
              <a:t>15</a:t>
            </a:fld>
            <a:endParaRPr lang="en-US" dirty="0"/>
          </a:p>
        </p:txBody>
      </p:sp>
      <p:sp>
        <p:nvSpPr>
          <p:cNvPr id="5" name="TextBox 4">
            <a:extLst>
              <a:ext uri="{FF2B5EF4-FFF2-40B4-BE49-F238E27FC236}">
                <a16:creationId xmlns:a16="http://schemas.microsoft.com/office/drawing/2014/main" id="{D631C057-DF5F-4909-8783-FA619751283F}"/>
              </a:ext>
            </a:extLst>
          </p:cNvPr>
          <p:cNvSpPr txBox="1"/>
          <p:nvPr/>
        </p:nvSpPr>
        <p:spPr>
          <a:xfrm>
            <a:off x="286628" y="701283"/>
            <a:ext cx="3600399" cy="954107"/>
          </a:xfrm>
          <a:prstGeom prst="rect">
            <a:avLst/>
          </a:prstGeom>
          <a:noFill/>
        </p:spPr>
        <p:txBody>
          <a:bodyPr wrap="square" rtlCol="0">
            <a:spAutoFit/>
          </a:bodyPr>
          <a:lstStyle/>
          <a:p>
            <a:r>
              <a:rPr lang="en-CA" sz="1400" dirty="0">
                <a:latin typeface="Arial" panose="020B0604020202020204" pitchFamily="34" charset="0"/>
                <a:cs typeface="Arial" panose="020B0604020202020204" pitchFamily="34" charset="0"/>
              </a:rPr>
              <a:t>A continuum of programming that promotes equity for Albertans and equitable access to universal, targeted and intensive programs.</a:t>
            </a:r>
          </a:p>
        </p:txBody>
      </p:sp>
      <p:pic>
        <p:nvPicPr>
          <p:cNvPr id="4" name="Picture 3">
            <a:extLst>
              <a:ext uri="{FF2B5EF4-FFF2-40B4-BE49-F238E27FC236}">
                <a16:creationId xmlns:a16="http://schemas.microsoft.com/office/drawing/2014/main" id="{32CB79FB-4922-4881-91C2-DF5AE0CB9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915566"/>
            <a:ext cx="6503774" cy="2398477"/>
          </a:xfrm>
          <a:prstGeom prst="rect">
            <a:avLst/>
          </a:prstGeom>
        </p:spPr>
      </p:pic>
      <p:sp>
        <p:nvSpPr>
          <p:cNvPr id="6" name="TextBox 5">
            <a:extLst>
              <a:ext uri="{FF2B5EF4-FFF2-40B4-BE49-F238E27FC236}">
                <a16:creationId xmlns:a16="http://schemas.microsoft.com/office/drawing/2014/main" id="{9EFBBA0B-0CAA-4A24-A6A3-B11D45568D03}"/>
              </a:ext>
            </a:extLst>
          </p:cNvPr>
          <p:cNvSpPr txBox="1"/>
          <p:nvPr/>
        </p:nvSpPr>
        <p:spPr>
          <a:xfrm>
            <a:off x="251520" y="3258438"/>
            <a:ext cx="2734514" cy="120032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Universal Programs</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All infants, children, youth and families. </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Build protective factors and prevent development of risk factors and vulnerabilities.</a:t>
            </a:r>
          </a:p>
        </p:txBody>
      </p:sp>
      <p:sp>
        <p:nvSpPr>
          <p:cNvPr id="7" name="TextBox 6">
            <a:extLst>
              <a:ext uri="{FF2B5EF4-FFF2-40B4-BE49-F238E27FC236}">
                <a16:creationId xmlns:a16="http://schemas.microsoft.com/office/drawing/2014/main" id="{F91A8A4E-7DE4-4B79-8404-748CE0E57C17}"/>
              </a:ext>
            </a:extLst>
          </p:cNvPr>
          <p:cNvSpPr txBox="1"/>
          <p:nvPr/>
        </p:nvSpPr>
        <p:spPr>
          <a:xfrm>
            <a:off x="3131840" y="3265696"/>
            <a:ext cx="2736404" cy="1754326"/>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Targeted Programs </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Vulnerable infants, children, youth and families who have risk factors associated with increased risk of child maltreatment. </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Strengthen protective factors and reduce the impact of risk factors and the need for more intrusive and intensive </a:t>
            </a:r>
            <a:r>
              <a:rPr lang="en-CA" sz="1200" dirty="0" smtClean="0">
                <a:latin typeface="Arial" panose="020B0604020202020204" pitchFamily="34" charset="0"/>
                <a:cs typeface="Arial" panose="020B0604020202020204" pitchFamily="34" charset="0"/>
              </a:rPr>
              <a:t>interventions.</a:t>
            </a:r>
            <a:endParaRPr lang="en-CA"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54BAE7-4D2B-4A53-AA4F-0AFD4F9AD1E3}"/>
              </a:ext>
            </a:extLst>
          </p:cNvPr>
          <p:cNvSpPr txBox="1"/>
          <p:nvPr/>
        </p:nvSpPr>
        <p:spPr>
          <a:xfrm>
            <a:off x="6084168" y="3265696"/>
            <a:ext cx="2808312" cy="1754326"/>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Intensive Programs</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Infants, children, youth and families experiencing significant adversity. </a:t>
            </a: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Addresses complex needs resulting from the impact of  multiple risk factors, with the intent of reducing long-term consequences of adversity and  prevent </a:t>
            </a:r>
            <a:br>
              <a:rPr lang="en-CA" sz="1200" dirty="0">
                <a:latin typeface="Arial" panose="020B0604020202020204" pitchFamily="34" charset="0"/>
                <a:cs typeface="Arial" panose="020B0604020202020204" pitchFamily="34" charset="0"/>
              </a:rPr>
            </a:br>
            <a:r>
              <a:rPr lang="en-CA" sz="1200" dirty="0" smtClean="0">
                <a:latin typeface="Arial" panose="020B0604020202020204" pitchFamily="34" charset="0"/>
                <a:cs typeface="Arial" panose="020B0604020202020204" pitchFamily="34" charset="0"/>
              </a:rPr>
              <a:t>recurrence.</a:t>
            </a:r>
            <a:endParaRPr lang="en-CA" sz="1200" dirty="0">
              <a:latin typeface="Arial" panose="020B0604020202020204" pitchFamily="34" charset="0"/>
              <a:cs typeface="Arial" panose="020B0604020202020204" pitchFamily="34" charset="0"/>
            </a:endParaRPr>
          </a:p>
        </p:txBody>
      </p:sp>
      <p:sp>
        <p:nvSpPr>
          <p:cNvPr id="10" name="Title 2">
            <a:extLst>
              <a:ext uri="{FF2B5EF4-FFF2-40B4-BE49-F238E27FC236}">
                <a16:creationId xmlns:a16="http://schemas.microsoft.com/office/drawing/2014/main" id="{4EA40A21-85C8-403F-857D-2B3EA07200C4}"/>
              </a:ext>
            </a:extLst>
          </p:cNvPr>
          <p:cNvSpPr txBox="1">
            <a:spLocks/>
          </p:cNvSpPr>
          <p:nvPr/>
        </p:nvSpPr>
        <p:spPr>
          <a:xfrm>
            <a:off x="251520" y="217572"/>
            <a:ext cx="5904656" cy="569218"/>
          </a:xfrm>
          <a:prstGeom prst="rect">
            <a:avLst/>
          </a:prstGeom>
        </p:spPr>
        <p:txBody>
          <a:bodyPr/>
          <a:lstStyle>
            <a:lvl1pPr algn="l" rtl="0" eaLnBrk="0" fontAlgn="base" hangingPunct="0">
              <a:spcBef>
                <a:spcPct val="0"/>
              </a:spcBef>
              <a:spcAft>
                <a:spcPct val="0"/>
              </a:spcAft>
              <a:defRPr sz="24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300">
                <a:solidFill>
                  <a:srgbClr val="6A737B"/>
                </a:solidFill>
                <a:latin typeface="Arial" charset="0"/>
                <a:cs typeface="Arial" charset="0"/>
              </a:defRPr>
            </a:lvl2pPr>
            <a:lvl3pPr algn="l" rtl="0" eaLnBrk="0" fontAlgn="base" hangingPunct="0">
              <a:spcBef>
                <a:spcPct val="0"/>
              </a:spcBef>
              <a:spcAft>
                <a:spcPct val="0"/>
              </a:spcAft>
              <a:defRPr sz="3300">
                <a:solidFill>
                  <a:srgbClr val="6A737B"/>
                </a:solidFill>
                <a:latin typeface="Arial" charset="0"/>
                <a:cs typeface="Arial" charset="0"/>
              </a:defRPr>
            </a:lvl3pPr>
            <a:lvl4pPr algn="l" rtl="0" eaLnBrk="0" fontAlgn="base" hangingPunct="0">
              <a:spcBef>
                <a:spcPct val="0"/>
              </a:spcBef>
              <a:spcAft>
                <a:spcPct val="0"/>
              </a:spcAft>
              <a:defRPr sz="3300">
                <a:solidFill>
                  <a:srgbClr val="6A737B"/>
                </a:solidFill>
                <a:latin typeface="Arial" charset="0"/>
                <a:cs typeface="Arial" charset="0"/>
              </a:defRPr>
            </a:lvl4pPr>
            <a:lvl5pPr algn="l" rtl="0" eaLnBrk="0" fontAlgn="base" hangingPunct="0">
              <a:spcBef>
                <a:spcPct val="0"/>
              </a:spcBef>
              <a:spcAft>
                <a:spcPct val="0"/>
              </a:spcAft>
              <a:defRPr sz="3300">
                <a:solidFill>
                  <a:srgbClr val="6A737B"/>
                </a:solidFill>
                <a:latin typeface="Arial" charset="0"/>
                <a:cs typeface="Arial" charset="0"/>
              </a:defRPr>
            </a:lvl5pPr>
            <a:lvl6pPr marL="342900" algn="l" rtl="0" fontAlgn="base">
              <a:spcBef>
                <a:spcPct val="0"/>
              </a:spcBef>
              <a:spcAft>
                <a:spcPct val="0"/>
              </a:spcAft>
              <a:defRPr sz="3300">
                <a:solidFill>
                  <a:srgbClr val="6A737B"/>
                </a:solidFill>
                <a:latin typeface="Arial" charset="0"/>
                <a:cs typeface="Arial" charset="0"/>
              </a:defRPr>
            </a:lvl6pPr>
            <a:lvl7pPr marL="685800" algn="l" rtl="0" fontAlgn="base">
              <a:spcBef>
                <a:spcPct val="0"/>
              </a:spcBef>
              <a:spcAft>
                <a:spcPct val="0"/>
              </a:spcAft>
              <a:defRPr sz="3300">
                <a:solidFill>
                  <a:srgbClr val="6A737B"/>
                </a:solidFill>
                <a:latin typeface="Arial" charset="0"/>
                <a:cs typeface="Arial" charset="0"/>
              </a:defRPr>
            </a:lvl7pPr>
            <a:lvl8pPr marL="1028700" algn="l" rtl="0" fontAlgn="base">
              <a:spcBef>
                <a:spcPct val="0"/>
              </a:spcBef>
              <a:spcAft>
                <a:spcPct val="0"/>
              </a:spcAft>
              <a:defRPr sz="3300">
                <a:solidFill>
                  <a:srgbClr val="6A737B"/>
                </a:solidFill>
                <a:latin typeface="Arial" charset="0"/>
                <a:cs typeface="Arial" charset="0"/>
              </a:defRPr>
            </a:lvl8pPr>
            <a:lvl9pPr marL="1371600" algn="l" rtl="0" fontAlgn="base">
              <a:spcBef>
                <a:spcPct val="0"/>
              </a:spcBef>
              <a:spcAft>
                <a:spcPct val="0"/>
              </a:spcAft>
              <a:defRPr sz="3300">
                <a:solidFill>
                  <a:srgbClr val="6A737B"/>
                </a:solidFill>
                <a:latin typeface="Arial" charset="0"/>
                <a:cs typeface="Arial" charset="0"/>
              </a:defRPr>
            </a:lvl9pPr>
          </a:lstStyle>
          <a:p>
            <a:r>
              <a:rPr lang="en-CA" sz="2800" dirty="0">
                <a:solidFill>
                  <a:schemeClr val="accent3"/>
                </a:solidFill>
              </a:rPr>
              <a:t>Continuum of programming</a:t>
            </a:r>
          </a:p>
        </p:txBody>
      </p:sp>
      <p:pic>
        <p:nvPicPr>
          <p:cNvPr id="13" name="Picture 12" descr="A close up of a logo&#10;&#10;Description automatically generated">
            <a:extLst>
              <a:ext uri="{FF2B5EF4-FFF2-40B4-BE49-F238E27FC236}">
                <a16:creationId xmlns:a16="http://schemas.microsoft.com/office/drawing/2014/main" id="{72793B76-39DA-4FD3-8DF0-389C14D90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39965"/>
            <a:ext cx="691474" cy="441426"/>
          </a:xfrm>
          <a:prstGeom prst="rect">
            <a:avLst/>
          </a:prstGeom>
        </p:spPr>
      </p:pic>
      <p:sp>
        <p:nvSpPr>
          <p:cNvPr id="14" name="Rectangle 13">
            <a:extLst>
              <a:ext uri="{FF2B5EF4-FFF2-40B4-BE49-F238E27FC236}">
                <a16:creationId xmlns:a16="http://schemas.microsoft.com/office/drawing/2014/main" id="{63158611-BAE5-47C5-8F82-EB9CDD7D65A8}"/>
              </a:ext>
            </a:extLst>
          </p:cNvPr>
          <p:cNvSpPr/>
          <p:nvPr/>
        </p:nvSpPr>
        <p:spPr>
          <a:xfrm>
            <a:off x="8244408" y="483518"/>
            <a:ext cx="691474" cy="144016"/>
          </a:xfrm>
          <a:prstGeom prst="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05603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CB4AA6-8487-42DB-927D-59A273B6E346}"/>
              </a:ext>
            </a:extLst>
          </p:cNvPr>
          <p:cNvSpPr>
            <a:spLocks noGrp="1"/>
          </p:cNvSpPr>
          <p:nvPr>
            <p:ph type="sldNum" sz="quarter" idx="4"/>
          </p:nvPr>
        </p:nvSpPr>
        <p:spPr/>
        <p:txBody>
          <a:bodyPr/>
          <a:lstStyle/>
          <a:p>
            <a:fld id="{3A2281A5-0AAD-5C43-9874-F8F3A9F5B29A}" type="slidenum">
              <a:rPr lang="en-US" smtClean="0"/>
              <a:pPr/>
              <a:t>16</a:t>
            </a:fld>
            <a:endParaRPr lang="en-US" dirty="0"/>
          </a:p>
        </p:txBody>
      </p:sp>
      <p:sp>
        <p:nvSpPr>
          <p:cNvPr id="10" name="Title 2">
            <a:extLst>
              <a:ext uri="{FF2B5EF4-FFF2-40B4-BE49-F238E27FC236}">
                <a16:creationId xmlns:a16="http://schemas.microsoft.com/office/drawing/2014/main" id="{4EA40A21-85C8-403F-857D-2B3EA07200C4}"/>
              </a:ext>
            </a:extLst>
          </p:cNvPr>
          <p:cNvSpPr txBox="1">
            <a:spLocks/>
          </p:cNvSpPr>
          <p:nvPr/>
        </p:nvSpPr>
        <p:spPr>
          <a:xfrm>
            <a:off x="251520" y="217572"/>
            <a:ext cx="8496944" cy="569218"/>
          </a:xfrm>
          <a:prstGeom prst="rect">
            <a:avLst/>
          </a:prstGeom>
        </p:spPr>
        <p:txBody>
          <a:bodyPr/>
          <a:lstStyle>
            <a:lvl1pPr algn="l" rtl="0" eaLnBrk="0" fontAlgn="base" hangingPunct="0">
              <a:spcBef>
                <a:spcPct val="0"/>
              </a:spcBef>
              <a:spcAft>
                <a:spcPct val="0"/>
              </a:spcAft>
              <a:defRPr sz="24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300">
                <a:solidFill>
                  <a:srgbClr val="6A737B"/>
                </a:solidFill>
                <a:latin typeface="Arial" charset="0"/>
                <a:cs typeface="Arial" charset="0"/>
              </a:defRPr>
            </a:lvl2pPr>
            <a:lvl3pPr algn="l" rtl="0" eaLnBrk="0" fontAlgn="base" hangingPunct="0">
              <a:spcBef>
                <a:spcPct val="0"/>
              </a:spcBef>
              <a:spcAft>
                <a:spcPct val="0"/>
              </a:spcAft>
              <a:defRPr sz="3300">
                <a:solidFill>
                  <a:srgbClr val="6A737B"/>
                </a:solidFill>
                <a:latin typeface="Arial" charset="0"/>
                <a:cs typeface="Arial" charset="0"/>
              </a:defRPr>
            </a:lvl3pPr>
            <a:lvl4pPr algn="l" rtl="0" eaLnBrk="0" fontAlgn="base" hangingPunct="0">
              <a:spcBef>
                <a:spcPct val="0"/>
              </a:spcBef>
              <a:spcAft>
                <a:spcPct val="0"/>
              </a:spcAft>
              <a:defRPr sz="3300">
                <a:solidFill>
                  <a:srgbClr val="6A737B"/>
                </a:solidFill>
                <a:latin typeface="Arial" charset="0"/>
                <a:cs typeface="Arial" charset="0"/>
              </a:defRPr>
            </a:lvl4pPr>
            <a:lvl5pPr algn="l" rtl="0" eaLnBrk="0" fontAlgn="base" hangingPunct="0">
              <a:spcBef>
                <a:spcPct val="0"/>
              </a:spcBef>
              <a:spcAft>
                <a:spcPct val="0"/>
              </a:spcAft>
              <a:defRPr sz="3300">
                <a:solidFill>
                  <a:srgbClr val="6A737B"/>
                </a:solidFill>
                <a:latin typeface="Arial" charset="0"/>
                <a:cs typeface="Arial" charset="0"/>
              </a:defRPr>
            </a:lvl5pPr>
            <a:lvl6pPr marL="342900" algn="l" rtl="0" fontAlgn="base">
              <a:spcBef>
                <a:spcPct val="0"/>
              </a:spcBef>
              <a:spcAft>
                <a:spcPct val="0"/>
              </a:spcAft>
              <a:defRPr sz="3300">
                <a:solidFill>
                  <a:srgbClr val="6A737B"/>
                </a:solidFill>
                <a:latin typeface="Arial" charset="0"/>
                <a:cs typeface="Arial" charset="0"/>
              </a:defRPr>
            </a:lvl6pPr>
            <a:lvl7pPr marL="685800" algn="l" rtl="0" fontAlgn="base">
              <a:spcBef>
                <a:spcPct val="0"/>
              </a:spcBef>
              <a:spcAft>
                <a:spcPct val="0"/>
              </a:spcAft>
              <a:defRPr sz="3300">
                <a:solidFill>
                  <a:srgbClr val="6A737B"/>
                </a:solidFill>
                <a:latin typeface="Arial" charset="0"/>
                <a:cs typeface="Arial" charset="0"/>
              </a:defRPr>
            </a:lvl7pPr>
            <a:lvl8pPr marL="1028700" algn="l" rtl="0" fontAlgn="base">
              <a:spcBef>
                <a:spcPct val="0"/>
              </a:spcBef>
              <a:spcAft>
                <a:spcPct val="0"/>
              </a:spcAft>
              <a:defRPr sz="3300">
                <a:solidFill>
                  <a:srgbClr val="6A737B"/>
                </a:solidFill>
                <a:latin typeface="Arial" charset="0"/>
                <a:cs typeface="Arial" charset="0"/>
              </a:defRPr>
            </a:lvl8pPr>
            <a:lvl9pPr marL="1371600" algn="l" rtl="0" fontAlgn="base">
              <a:spcBef>
                <a:spcPct val="0"/>
              </a:spcBef>
              <a:spcAft>
                <a:spcPct val="0"/>
              </a:spcAft>
              <a:defRPr sz="3300">
                <a:solidFill>
                  <a:srgbClr val="6A737B"/>
                </a:solidFill>
                <a:latin typeface="Arial" charset="0"/>
                <a:cs typeface="Arial" charset="0"/>
              </a:defRPr>
            </a:lvl9pPr>
          </a:lstStyle>
          <a:p>
            <a:r>
              <a:rPr lang="en-CA" sz="2800" dirty="0">
                <a:solidFill>
                  <a:schemeClr val="accent3"/>
                </a:solidFill>
              </a:rPr>
              <a:t>Foundations for effective program delivery</a:t>
            </a:r>
          </a:p>
        </p:txBody>
      </p:sp>
      <p:pic>
        <p:nvPicPr>
          <p:cNvPr id="9" name="Picture 8" descr="A screenshot of a cell phone&#10;&#10;Description automatically generated">
            <a:extLst>
              <a:ext uri="{FF2B5EF4-FFF2-40B4-BE49-F238E27FC236}">
                <a16:creationId xmlns:a16="http://schemas.microsoft.com/office/drawing/2014/main" id="{BB86F1BC-D541-4BAF-85E3-C0069D14AD53}"/>
              </a:ext>
            </a:extLst>
          </p:cNvPr>
          <p:cNvPicPr>
            <a:picLocks noChangeAspect="1"/>
          </p:cNvPicPr>
          <p:nvPr/>
        </p:nvPicPr>
        <p:blipFill rotWithShape="1">
          <a:blip r:embed="rId3">
            <a:extLst>
              <a:ext uri="{28A0092B-C50C-407E-A947-70E740481C1C}">
                <a14:useLocalDpi xmlns:a14="http://schemas.microsoft.com/office/drawing/2010/main" val="0"/>
              </a:ext>
            </a:extLst>
          </a:blip>
          <a:srcRect t="13616"/>
          <a:stretch/>
        </p:blipFill>
        <p:spPr>
          <a:xfrm>
            <a:off x="1231307" y="786790"/>
            <a:ext cx="6681386" cy="1386517"/>
          </a:xfrm>
          <a:prstGeom prst="rect">
            <a:avLst/>
          </a:prstGeom>
        </p:spPr>
      </p:pic>
      <p:sp>
        <p:nvSpPr>
          <p:cNvPr id="12" name="TextBox 11">
            <a:extLst>
              <a:ext uri="{FF2B5EF4-FFF2-40B4-BE49-F238E27FC236}">
                <a16:creationId xmlns:a16="http://schemas.microsoft.com/office/drawing/2014/main" id="{DEF79A1C-93F2-43B5-A424-2476AF343978}"/>
              </a:ext>
            </a:extLst>
          </p:cNvPr>
          <p:cNvSpPr txBox="1"/>
          <p:nvPr/>
        </p:nvSpPr>
        <p:spPr>
          <a:xfrm>
            <a:off x="3268960" y="2499742"/>
            <a:ext cx="2743200" cy="1015663"/>
          </a:xfrm>
          <a:prstGeom prst="rect">
            <a:avLst/>
          </a:prstGeom>
          <a:noFill/>
        </p:spPr>
        <p:txBody>
          <a:bodyPr wrap="square" rtlCol="0">
            <a:spAutoFit/>
          </a:bodyPr>
          <a:lstStyle>
            <a:defPPr>
              <a:defRPr lang="en-CA"/>
            </a:defPPr>
            <a:lvl1pPr>
              <a:defRPr sz="1200" b="1">
                <a:latin typeface="Arial" panose="020B0604020202020204" pitchFamily="34" charset="0"/>
                <a:cs typeface="Arial" panose="020B0604020202020204" pitchFamily="34" charset="0"/>
              </a:defRPr>
            </a:lvl1pPr>
          </a:lstStyle>
          <a:p>
            <a:r>
              <a:rPr lang="en-CA" dirty="0"/>
              <a:t>Organizational Capacity</a:t>
            </a:r>
          </a:p>
          <a:p>
            <a:r>
              <a:rPr lang="en-CA" b="0" dirty="0"/>
              <a:t>Government working collaboratively with the agencies it funds to support the capacity for delivering the continuum of services.</a:t>
            </a:r>
          </a:p>
        </p:txBody>
      </p:sp>
      <p:sp>
        <p:nvSpPr>
          <p:cNvPr id="13" name="TextBox 12">
            <a:extLst>
              <a:ext uri="{FF2B5EF4-FFF2-40B4-BE49-F238E27FC236}">
                <a16:creationId xmlns:a16="http://schemas.microsoft.com/office/drawing/2014/main" id="{55AAD97E-37C3-47DB-B6AD-0ADAC9D1288C}"/>
              </a:ext>
            </a:extLst>
          </p:cNvPr>
          <p:cNvSpPr txBox="1"/>
          <p:nvPr/>
        </p:nvSpPr>
        <p:spPr>
          <a:xfrm>
            <a:off x="6149280" y="2499742"/>
            <a:ext cx="2743200" cy="1015663"/>
          </a:xfrm>
          <a:prstGeom prst="rect">
            <a:avLst/>
          </a:prstGeom>
          <a:noFill/>
        </p:spPr>
        <p:txBody>
          <a:bodyPr wrap="square" rtlCol="0">
            <a:spAutoFit/>
          </a:bodyPr>
          <a:lstStyle>
            <a:defPPr>
              <a:defRPr lang="en-CA"/>
            </a:defPPr>
            <a:lvl1pPr>
              <a:defRPr sz="1200" b="1">
                <a:latin typeface="Arial" panose="020B0604020202020204" pitchFamily="34" charset="0"/>
                <a:cs typeface="Arial" panose="020B0604020202020204" pitchFamily="34" charset="0"/>
              </a:defRPr>
            </a:lvl1pPr>
          </a:lstStyle>
          <a:p>
            <a:r>
              <a:rPr lang="en-CA" dirty="0"/>
              <a:t>Knowledgeable and Effective Workforce</a:t>
            </a:r>
          </a:p>
          <a:p>
            <a:r>
              <a:rPr lang="en-CA" b="0" dirty="0"/>
              <a:t>Ensure that services are delivered with the required knowledge, skills, abilities and resources required. </a:t>
            </a:r>
            <a:endParaRPr lang="en-CA" dirty="0"/>
          </a:p>
        </p:txBody>
      </p:sp>
      <p:pic>
        <p:nvPicPr>
          <p:cNvPr id="16" name="Picture 15" descr="A close up of a logo&#10;&#10;Description automatically generated">
            <a:extLst>
              <a:ext uri="{FF2B5EF4-FFF2-40B4-BE49-F238E27FC236}">
                <a16:creationId xmlns:a16="http://schemas.microsoft.com/office/drawing/2014/main" id="{8CD9CB9A-C60E-4C2C-9487-E1FB6B91D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239965"/>
            <a:ext cx="691474" cy="441426"/>
          </a:xfrm>
          <a:prstGeom prst="rect">
            <a:avLst/>
          </a:prstGeom>
        </p:spPr>
      </p:pic>
      <p:sp>
        <p:nvSpPr>
          <p:cNvPr id="17" name="Rectangle 16">
            <a:extLst>
              <a:ext uri="{FF2B5EF4-FFF2-40B4-BE49-F238E27FC236}">
                <a16:creationId xmlns:a16="http://schemas.microsoft.com/office/drawing/2014/main" id="{D5F5975A-5AA0-4F0D-A2CF-AF53FFAAE7BB}"/>
              </a:ext>
            </a:extLst>
          </p:cNvPr>
          <p:cNvSpPr/>
          <p:nvPr/>
        </p:nvSpPr>
        <p:spPr>
          <a:xfrm>
            <a:off x="8244408" y="555525"/>
            <a:ext cx="691474" cy="125865"/>
          </a:xfrm>
          <a:prstGeom prst="rect">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a:extLst>
              <a:ext uri="{FF2B5EF4-FFF2-40B4-BE49-F238E27FC236}">
                <a16:creationId xmlns:a16="http://schemas.microsoft.com/office/drawing/2014/main" id="{243646C7-C688-42C8-A6B2-C7A66BE623A0}"/>
              </a:ext>
            </a:extLst>
          </p:cNvPr>
          <p:cNvGrpSpPr/>
          <p:nvPr/>
        </p:nvGrpSpPr>
        <p:grpSpPr>
          <a:xfrm>
            <a:off x="277788" y="2499742"/>
            <a:ext cx="2919164" cy="2239224"/>
            <a:chOff x="277788" y="2557154"/>
            <a:chExt cx="2919164" cy="2239224"/>
          </a:xfrm>
        </p:grpSpPr>
        <p:sp>
          <p:nvSpPr>
            <p:cNvPr id="11" name="TextBox 10">
              <a:extLst>
                <a:ext uri="{FF2B5EF4-FFF2-40B4-BE49-F238E27FC236}">
                  <a16:creationId xmlns:a16="http://schemas.microsoft.com/office/drawing/2014/main" id="{83B6BE83-4932-44D4-A36F-9A998C37283F}"/>
                </a:ext>
              </a:extLst>
            </p:cNvPr>
            <p:cNvSpPr txBox="1"/>
            <p:nvPr/>
          </p:nvSpPr>
          <p:spPr>
            <a:xfrm>
              <a:off x="277788" y="2557154"/>
              <a:ext cx="2743200" cy="1461939"/>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Principles-Based Practice</a:t>
              </a:r>
            </a:p>
            <a:p>
              <a:r>
                <a:rPr lang="en-CA" sz="1200" dirty="0">
                  <a:latin typeface="Arial" panose="020B0604020202020204" pitchFamily="34" charset="0"/>
                  <a:cs typeface="Arial" panose="020B0604020202020204" pitchFamily="34" charset="0"/>
                </a:rPr>
                <a:t>Guides engagement with infants, children, youth and families to promote and support consistency across policy organizations, programs and practitioners. </a:t>
              </a:r>
            </a:p>
            <a:p>
              <a:pPr>
                <a:spcBef>
                  <a:spcPts val="400"/>
                </a:spcBef>
              </a:pPr>
              <a:r>
                <a:rPr lang="en-CA" sz="1200" u="sng" dirty="0">
                  <a:latin typeface="Arial" panose="020B0604020202020204" pitchFamily="34" charset="0"/>
                  <a:cs typeface="Arial" panose="020B0604020202020204" pitchFamily="34" charset="0"/>
                </a:rPr>
                <a:t>Principles:</a:t>
              </a:r>
            </a:p>
          </p:txBody>
        </p:sp>
        <p:grpSp>
          <p:nvGrpSpPr>
            <p:cNvPr id="21" name="Group 20">
              <a:extLst>
                <a:ext uri="{FF2B5EF4-FFF2-40B4-BE49-F238E27FC236}">
                  <a16:creationId xmlns:a16="http://schemas.microsoft.com/office/drawing/2014/main" id="{0F4D374B-C4C3-460D-9CE1-6BBFC2AB3114}"/>
                </a:ext>
              </a:extLst>
            </p:cNvPr>
            <p:cNvGrpSpPr/>
            <p:nvPr/>
          </p:nvGrpSpPr>
          <p:grpSpPr>
            <a:xfrm>
              <a:off x="281950" y="3965381"/>
              <a:ext cx="2915002" cy="830997"/>
              <a:chOff x="281950" y="3900993"/>
              <a:chExt cx="2915002" cy="830997"/>
            </a:xfrm>
          </p:grpSpPr>
          <p:sp>
            <p:nvSpPr>
              <p:cNvPr id="18" name="TextBox 17">
                <a:extLst>
                  <a:ext uri="{FF2B5EF4-FFF2-40B4-BE49-F238E27FC236}">
                    <a16:creationId xmlns:a16="http://schemas.microsoft.com/office/drawing/2014/main" id="{664063A3-B69B-4869-9003-1BAD93A4A515}"/>
                  </a:ext>
                </a:extLst>
              </p:cNvPr>
              <p:cNvSpPr txBox="1"/>
              <p:nvPr/>
            </p:nvSpPr>
            <p:spPr>
              <a:xfrm>
                <a:off x="281950" y="3900993"/>
                <a:ext cx="1467879" cy="830997"/>
              </a:xfrm>
              <a:prstGeom prst="rect">
                <a:avLst/>
              </a:prstGeom>
              <a:noFill/>
            </p:spPr>
            <p:txBody>
              <a:bodyPr wrap="square" rtlCol="0">
                <a:spAutoFit/>
              </a:bodyPr>
              <a:lstStyle/>
              <a:p>
                <a:pPr marL="1714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Indigenous experience </a:t>
                </a:r>
              </a:p>
              <a:p>
                <a:pPr marL="1714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Preserve family</a:t>
                </a:r>
              </a:p>
              <a:p>
                <a:pPr marL="1714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Strength-based</a:t>
                </a:r>
              </a:p>
            </p:txBody>
          </p:sp>
          <p:sp>
            <p:nvSpPr>
              <p:cNvPr id="20" name="TextBox 19">
                <a:extLst>
                  <a:ext uri="{FF2B5EF4-FFF2-40B4-BE49-F238E27FC236}">
                    <a16:creationId xmlns:a16="http://schemas.microsoft.com/office/drawing/2014/main" id="{0EC87DDF-79A7-4E56-8B23-12E028532000}"/>
                  </a:ext>
                </a:extLst>
              </p:cNvPr>
              <p:cNvSpPr txBox="1"/>
              <p:nvPr/>
            </p:nvSpPr>
            <p:spPr>
              <a:xfrm>
                <a:off x="1729073" y="3900993"/>
                <a:ext cx="1467879" cy="830997"/>
              </a:xfrm>
              <a:prstGeom prst="rect">
                <a:avLst/>
              </a:prstGeom>
              <a:noFill/>
            </p:spPr>
            <p:txBody>
              <a:bodyPr wrap="square" rtlCol="0">
                <a:spAutoFit/>
              </a:bodyPr>
              <a:lstStyle/>
              <a:p>
                <a:pPr marL="1714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Connection</a:t>
                </a:r>
              </a:p>
              <a:p>
                <a:pPr marL="1714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Collaboration</a:t>
                </a:r>
              </a:p>
              <a:p>
                <a:pPr marL="171450" lvl="1"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Continuous Improvement</a:t>
                </a:r>
              </a:p>
            </p:txBody>
          </p:sp>
        </p:grpSp>
      </p:grpSp>
    </p:spTree>
    <p:extLst>
      <p:ext uri="{BB962C8B-B14F-4D97-AF65-F5344CB8AC3E}">
        <p14:creationId xmlns:p14="http://schemas.microsoft.com/office/powerpoint/2010/main" val="4123011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Discusses foundational beliefs and approaches of Indigenous peoples to promote well-being and resiliency. </a:t>
            </a:r>
          </a:p>
          <a:p>
            <a:r>
              <a:rPr lang="en-US" dirty="0"/>
              <a:t>Outlines an evaluative process that</a:t>
            </a:r>
            <a:br>
              <a:rPr lang="en-US" dirty="0"/>
            </a:br>
            <a:r>
              <a:rPr lang="en-US" dirty="0"/>
              <a:t>honours an Indigenous worldview.</a:t>
            </a:r>
          </a:p>
          <a:p>
            <a:pPr lvl="1"/>
            <a:r>
              <a:rPr lang="en-US" dirty="0"/>
              <a:t>Recognizes culturally-based practice and </a:t>
            </a:r>
            <a:br>
              <a:rPr lang="en-US" dirty="0"/>
            </a:br>
            <a:r>
              <a:rPr lang="en-US" dirty="0"/>
              <a:t>assesses program effectiveness and the </a:t>
            </a:r>
            <a:br>
              <a:rPr lang="en-US" dirty="0"/>
            </a:br>
            <a:r>
              <a:rPr lang="en-US" dirty="0"/>
              <a:t>achievement of outcomes in a meaningful way. </a:t>
            </a:r>
            <a:endParaRPr lang="en-CA" dirty="0"/>
          </a:p>
        </p:txBody>
      </p:sp>
      <p:sp>
        <p:nvSpPr>
          <p:cNvPr id="3" name="Title 2"/>
          <p:cNvSpPr>
            <a:spLocks noGrp="1"/>
          </p:cNvSpPr>
          <p:nvPr>
            <p:ph type="title"/>
          </p:nvPr>
        </p:nvSpPr>
        <p:spPr/>
        <p:txBody>
          <a:bodyPr/>
          <a:lstStyle/>
          <a:p>
            <a:r>
              <a:rPr lang="en-CA" sz="2800" dirty="0" smtClean="0"/>
              <a:t>2. </a:t>
            </a:r>
            <a:r>
              <a:rPr lang="en-CA" sz="2800" dirty="0" err="1" smtClean="0"/>
              <a:t>kâ-nâkatohkêhk</a:t>
            </a:r>
            <a:r>
              <a:rPr lang="en-CA" sz="2800" dirty="0" smtClean="0"/>
              <a:t> </a:t>
            </a:r>
            <a:r>
              <a:rPr lang="en-CA" sz="2800" dirty="0" err="1"/>
              <a:t>miyo-ohpikinawâwasowin</a:t>
            </a:r>
            <a:r>
              <a:rPr lang="en-CA" sz="2800" dirty="0"/>
              <a:t> </a:t>
            </a:r>
            <a:r>
              <a:rPr lang="en-CA" sz="2800" dirty="0" smtClean="0"/>
              <a:t> </a:t>
            </a:r>
            <a:br>
              <a:rPr lang="en-CA" sz="2800" dirty="0" smtClean="0"/>
            </a:br>
            <a:r>
              <a:rPr lang="en-CA" sz="2800" dirty="0" smtClean="0"/>
              <a:t>   (</a:t>
            </a:r>
            <a:r>
              <a:rPr lang="en-CA" sz="2800" dirty="0"/>
              <a:t>miyo) Resource</a:t>
            </a:r>
          </a:p>
        </p:txBody>
      </p:sp>
      <p:sp>
        <p:nvSpPr>
          <p:cNvPr id="4" name="Slide Number Placeholder 3"/>
          <p:cNvSpPr>
            <a:spLocks noGrp="1"/>
          </p:cNvSpPr>
          <p:nvPr>
            <p:ph type="sldNum" sz="quarter" idx="4"/>
          </p:nvPr>
        </p:nvSpPr>
        <p:spPr/>
        <p:txBody>
          <a:bodyPr/>
          <a:lstStyle/>
          <a:p>
            <a:fld id="{3A2281A5-0AAD-5C43-9874-F8F3A9F5B29A}" type="slidenum">
              <a:rPr lang="en-US" smtClean="0"/>
              <a:pPr/>
              <a:t>17</a:t>
            </a:fld>
            <a:endParaRPr lang="en-US" dirty="0"/>
          </a:p>
        </p:txBody>
      </p:sp>
      <p:pic>
        <p:nvPicPr>
          <p:cNvPr id="6" name="Picture 5">
            <a:extLst>
              <a:ext uri="{FF2B5EF4-FFF2-40B4-BE49-F238E27FC236}">
                <a16:creationId xmlns:a16="http://schemas.microsoft.com/office/drawing/2014/main" id="{FB6601C9-89D1-4A45-9398-7DB027A97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05399"/>
            <a:ext cx="1193292" cy="1669404"/>
          </a:xfrm>
          <a:prstGeom prst="rect">
            <a:avLst/>
          </a:prstGeom>
          <a:ln>
            <a:solidFill>
              <a:schemeClr val="bg1">
                <a:lumMod val="85000"/>
              </a:schemeClr>
            </a:solidFill>
          </a:ln>
        </p:spPr>
      </p:pic>
    </p:spTree>
    <p:extLst>
      <p:ext uri="{BB962C8B-B14F-4D97-AF65-F5344CB8AC3E}">
        <p14:creationId xmlns:p14="http://schemas.microsoft.com/office/powerpoint/2010/main" val="2278943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A5ABFB-2681-4B88-AC7E-BCA4DECEAAE2}"/>
              </a:ext>
            </a:extLst>
          </p:cNvPr>
          <p:cNvSpPr>
            <a:spLocks noGrp="1"/>
          </p:cNvSpPr>
          <p:nvPr>
            <p:ph idx="1"/>
          </p:nvPr>
        </p:nvSpPr>
        <p:spPr/>
        <p:txBody>
          <a:bodyPr/>
          <a:lstStyle/>
          <a:p>
            <a:r>
              <a:rPr lang="en-CA" dirty="0"/>
              <a:t>Describes the desired results and outlines ways to monitor progress and understand the </a:t>
            </a:r>
            <a:r>
              <a:rPr lang="en-CA" dirty="0" smtClean="0"/>
              <a:t>outcomes.</a:t>
            </a:r>
          </a:p>
          <a:p>
            <a:r>
              <a:rPr lang="en-US" dirty="0" smtClean="0"/>
              <a:t>Includes </a:t>
            </a:r>
            <a:r>
              <a:rPr lang="en-US" dirty="0"/>
              <a:t>indicators and measures for the defined continuum of </a:t>
            </a:r>
            <a:r>
              <a:rPr lang="en-US" dirty="0" smtClean="0"/>
              <a:t>services.</a:t>
            </a:r>
          </a:p>
          <a:p>
            <a:r>
              <a:rPr lang="en-CA" dirty="0" smtClean="0"/>
              <a:t>Serves </a:t>
            </a:r>
            <a:r>
              <a:rPr lang="en-CA" dirty="0"/>
              <a:t>as a platform for ongoing </a:t>
            </a:r>
            <a:br>
              <a:rPr lang="en-CA" dirty="0"/>
            </a:br>
            <a:r>
              <a:rPr lang="en-CA" dirty="0"/>
              <a:t>monitoring, adaptation and continuous </a:t>
            </a:r>
            <a:br>
              <a:rPr lang="en-CA" dirty="0"/>
            </a:br>
            <a:r>
              <a:rPr lang="en-CA" dirty="0"/>
              <a:t>improvement</a:t>
            </a:r>
          </a:p>
        </p:txBody>
      </p:sp>
      <p:sp>
        <p:nvSpPr>
          <p:cNvPr id="3" name="Title 2">
            <a:extLst>
              <a:ext uri="{FF2B5EF4-FFF2-40B4-BE49-F238E27FC236}">
                <a16:creationId xmlns:a16="http://schemas.microsoft.com/office/drawing/2014/main" id="{656DA2C7-01C0-465F-BD21-EAC37511B471}"/>
              </a:ext>
            </a:extLst>
          </p:cNvPr>
          <p:cNvSpPr>
            <a:spLocks noGrp="1"/>
          </p:cNvSpPr>
          <p:nvPr>
            <p:ph type="title"/>
          </p:nvPr>
        </p:nvSpPr>
        <p:spPr>
          <a:xfrm>
            <a:off x="467544" y="441122"/>
            <a:ext cx="8496944" cy="569218"/>
          </a:xfrm>
        </p:spPr>
        <p:txBody>
          <a:bodyPr/>
          <a:lstStyle/>
          <a:p>
            <a:r>
              <a:rPr lang="en-CA" sz="2800" dirty="0" smtClean="0"/>
              <a:t>3. Well-Being </a:t>
            </a:r>
            <a:r>
              <a:rPr lang="en-CA" sz="2800" dirty="0"/>
              <a:t>and Resiliency Evaluation Framework</a:t>
            </a:r>
          </a:p>
        </p:txBody>
      </p:sp>
      <p:sp>
        <p:nvSpPr>
          <p:cNvPr id="4" name="Slide Number Placeholder 3">
            <a:extLst>
              <a:ext uri="{FF2B5EF4-FFF2-40B4-BE49-F238E27FC236}">
                <a16:creationId xmlns:a16="http://schemas.microsoft.com/office/drawing/2014/main" id="{59DE0A4D-83B0-4CE0-9A1D-4BD7FF7B80B8}"/>
              </a:ext>
            </a:extLst>
          </p:cNvPr>
          <p:cNvSpPr>
            <a:spLocks noGrp="1"/>
          </p:cNvSpPr>
          <p:nvPr>
            <p:ph type="sldNum" sz="quarter" idx="4"/>
          </p:nvPr>
        </p:nvSpPr>
        <p:spPr/>
        <p:txBody>
          <a:bodyPr/>
          <a:lstStyle/>
          <a:p>
            <a:fld id="{3A2281A5-0AAD-5C43-9874-F8F3A9F5B29A}" type="slidenum">
              <a:rPr lang="en-US" smtClean="0"/>
              <a:pPr/>
              <a:t>18</a:t>
            </a:fld>
            <a:endParaRPr lang="en-US" dirty="0"/>
          </a:p>
        </p:txBody>
      </p:sp>
      <p:pic>
        <p:nvPicPr>
          <p:cNvPr id="5" name="Picture 4">
            <a:extLst>
              <a:ext uri="{FF2B5EF4-FFF2-40B4-BE49-F238E27FC236}">
                <a16:creationId xmlns:a16="http://schemas.microsoft.com/office/drawing/2014/main" id="{E6B95E3C-0AFD-4D4C-A7CD-DEBF5992E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878830"/>
            <a:ext cx="1205346" cy="1669404"/>
          </a:xfrm>
          <a:prstGeom prst="rect">
            <a:avLst/>
          </a:prstGeom>
          <a:ln>
            <a:solidFill>
              <a:schemeClr val="bg1">
                <a:lumMod val="85000"/>
              </a:schemeClr>
            </a:solidFill>
          </a:ln>
        </p:spPr>
      </p:pic>
    </p:spTree>
    <p:extLst>
      <p:ext uri="{BB962C8B-B14F-4D97-AF65-F5344CB8AC3E}">
        <p14:creationId xmlns:p14="http://schemas.microsoft.com/office/powerpoint/2010/main" val="1780795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Family Resource Networks (FRNs)</a:t>
            </a:r>
            <a:endParaRPr lang="en-CA" dirty="0"/>
          </a:p>
        </p:txBody>
      </p:sp>
      <p:sp>
        <p:nvSpPr>
          <p:cNvPr id="3" name="Slide Number Placeholder 2"/>
          <p:cNvSpPr>
            <a:spLocks noGrp="1"/>
          </p:cNvSpPr>
          <p:nvPr>
            <p:ph type="sldNum" sz="quarter" idx="4"/>
          </p:nvPr>
        </p:nvSpPr>
        <p:spPr/>
        <p:txBody>
          <a:bodyPr/>
          <a:lstStyle/>
          <a:p>
            <a:fld id="{3A2281A5-0AAD-5C43-9874-F8F3A9F5B29A}" type="slidenum">
              <a:rPr lang="en-US" smtClean="0"/>
              <a:pPr/>
              <a:t>19</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1499"/>
          <a:stretch/>
        </p:blipFill>
        <p:spPr>
          <a:xfrm>
            <a:off x="1403648" y="1177819"/>
            <a:ext cx="5760640" cy="3823667"/>
          </a:xfrm>
          <a:prstGeom prst="rect">
            <a:avLst/>
          </a:prstGeom>
        </p:spPr>
      </p:pic>
    </p:spTree>
    <p:extLst>
      <p:ext uri="{BB962C8B-B14F-4D97-AF65-F5344CB8AC3E}">
        <p14:creationId xmlns:p14="http://schemas.microsoft.com/office/powerpoint/2010/main" val="284687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7C9A-00B4-4B3F-8605-14513910E15F}"/>
              </a:ext>
            </a:extLst>
          </p:cNvPr>
          <p:cNvSpPr>
            <a:spLocks noGrp="1"/>
          </p:cNvSpPr>
          <p:nvPr>
            <p:ph type="title"/>
          </p:nvPr>
        </p:nvSpPr>
        <p:spPr/>
        <p:txBody>
          <a:bodyPr/>
          <a:lstStyle/>
          <a:p>
            <a:r>
              <a:rPr lang="en-CA" dirty="0" smtClean="0"/>
              <a:t>Agenda  </a:t>
            </a:r>
            <a:endParaRPr lang="en-CA" dirty="0"/>
          </a:p>
        </p:txBody>
      </p:sp>
      <p:sp>
        <p:nvSpPr>
          <p:cNvPr id="3" name="Content Placeholder 2">
            <a:extLst>
              <a:ext uri="{FF2B5EF4-FFF2-40B4-BE49-F238E27FC236}">
                <a16:creationId xmlns:a16="http://schemas.microsoft.com/office/drawing/2014/main" id="{E702CEAE-CB5C-4E32-8694-B251CC719EF0}"/>
              </a:ext>
            </a:extLst>
          </p:cNvPr>
          <p:cNvSpPr>
            <a:spLocks noGrp="1"/>
          </p:cNvSpPr>
          <p:nvPr>
            <p:ph idx="1"/>
          </p:nvPr>
        </p:nvSpPr>
        <p:spPr>
          <a:xfrm>
            <a:off x="1136204" y="1694307"/>
            <a:ext cx="7283152" cy="3175001"/>
          </a:xfrm>
        </p:spPr>
        <p:txBody>
          <a:bodyPr/>
          <a:lstStyle/>
          <a:p>
            <a:pPr marL="457200" indent="-457200">
              <a:buFont typeface="+mj-lt"/>
              <a:buAutoNum type="arabicPeriod"/>
            </a:pPr>
            <a:r>
              <a:rPr lang="en-CA" dirty="0" smtClean="0"/>
              <a:t>Well-Being and Resiliency in Children’s Services</a:t>
            </a:r>
          </a:p>
          <a:p>
            <a:pPr marL="457200" indent="-457200">
              <a:spcBef>
                <a:spcPts val="2400"/>
              </a:spcBef>
              <a:buFont typeface="+mj-lt"/>
              <a:buAutoNum type="arabicPeriod"/>
            </a:pPr>
            <a:r>
              <a:rPr lang="en-CA" dirty="0" smtClean="0"/>
              <a:t>About </a:t>
            </a:r>
            <a:r>
              <a:rPr lang="en-CA" dirty="0"/>
              <a:t>the Well-Being and Resiliency </a:t>
            </a:r>
            <a:r>
              <a:rPr lang="en-CA" dirty="0" smtClean="0"/>
              <a:t>Framework</a:t>
            </a:r>
          </a:p>
          <a:p>
            <a:pPr marL="457200" indent="-457200">
              <a:spcBef>
                <a:spcPts val="2400"/>
              </a:spcBef>
              <a:buFont typeface="+mj-lt"/>
              <a:buAutoNum type="arabicPeriod"/>
            </a:pPr>
            <a:r>
              <a:rPr lang="en-CA" dirty="0" smtClean="0"/>
              <a:t>Family</a:t>
            </a:r>
            <a:r>
              <a:rPr lang="en-CA" baseline="0" dirty="0" smtClean="0"/>
              <a:t> Resource Networks </a:t>
            </a:r>
          </a:p>
          <a:p>
            <a:pPr marL="457200" indent="-457200">
              <a:spcBef>
                <a:spcPts val="2400"/>
              </a:spcBef>
              <a:buFont typeface="+mj-lt"/>
              <a:buAutoNum type="arabicPeriod"/>
            </a:pPr>
            <a:r>
              <a:rPr lang="en-CA" dirty="0" smtClean="0"/>
              <a:t>Next Steps </a:t>
            </a:r>
          </a:p>
          <a:p>
            <a:pPr marL="1200150" lvl="1" indent="-457200">
              <a:spcBef>
                <a:spcPts val="2400"/>
              </a:spcBef>
              <a:buFont typeface="+mj-lt"/>
              <a:buAutoNum type="arabicPeriod"/>
            </a:pPr>
            <a:endParaRPr lang="en-CA" dirty="0"/>
          </a:p>
          <a:p>
            <a:endParaRPr lang="en-CA" dirty="0"/>
          </a:p>
        </p:txBody>
      </p:sp>
      <p:sp>
        <p:nvSpPr>
          <p:cNvPr id="4" name="Slide Number Placeholder 3">
            <a:extLst>
              <a:ext uri="{FF2B5EF4-FFF2-40B4-BE49-F238E27FC236}">
                <a16:creationId xmlns:a16="http://schemas.microsoft.com/office/drawing/2014/main" id="{A5868F59-5A73-46D5-A21D-B97025C1440D}"/>
              </a:ext>
            </a:extLst>
          </p:cNvPr>
          <p:cNvSpPr>
            <a:spLocks noGrp="1"/>
          </p:cNvSpPr>
          <p:nvPr>
            <p:ph type="sldNum" sz="quarter" idx="4"/>
          </p:nvPr>
        </p:nvSpPr>
        <p:spPr/>
        <p:txBody>
          <a:bodyPr/>
          <a:lstStyle/>
          <a:p>
            <a:fld id="{3A2281A5-0AAD-5C43-9874-F8F3A9F5B29A}" type="slidenum">
              <a:rPr lang="en-US" smtClean="0"/>
              <a:pPr/>
              <a:t>2</a:t>
            </a:fld>
            <a:endParaRPr lang="en-US" dirty="0"/>
          </a:p>
        </p:txBody>
      </p:sp>
    </p:spTree>
    <p:extLst>
      <p:ext uri="{BB962C8B-B14F-4D97-AF65-F5344CB8AC3E}">
        <p14:creationId xmlns:p14="http://schemas.microsoft.com/office/powerpoint/2010/main" val="1795897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73A5ABFB-2681-4B88-AC7E-BCA4DECEAAE2}"/>
              </a:ext>
            </a:extLst>
          </p:cNvPr>
          <p:cNvSpPr>
            <a:spLocks noGrp="1"/>
          </p:cNvSpPr>
          <p:nvPr>
            <p:ph idx="1"/>
          </p:nvPr>
        </p:nvSpPr>
        <p:spPr>
          <a:xfrm>
            <a:off x="3635896" y="1504950"/>
            <a:ext cx="5050904" cy="2859527"/>
          </a:xfrm>
        </p:spPr>
        <p:txBody>
          <a:bodyPr/>
          <a:lstStyle/>
          <a:p>
            <a:r>
              <a:rPr lang="en-CA" dirty="0" smtClean="0"/>
              <a:t>Direct service delivery </a:t>
            </a:r>
          </a:p>
          <a:p>
            <a:pPr lvl="1"/>
            <a:r>
              <a:rPr lang="en-CA" dirty="0" smtClean="0"/>
              <a:t>Information, Referral &amp; Coordination</a:t>
            </a:r>
          </a:p>
          <a:p>
            <a:pPr lvl="1"/>
            <a:r>
              <a:rPr lang="en-CA" dirty="0" smtClean="0"/>
              <a:t>Other ‘Spoke’ services  </a:t>
            </a:r>
          </a:p>
          <a:p>
            <a:r>
              <a:rPr lang="en-CA" dirty="0" smtClean="0"/>
              <a:t>FRN Development</a:t>
            </a:r>
          </a:p>
          <a:p>
            <a:r>
              <a:rPr lang="en-CA" dirty="0" smtClean="0"/>
              <a:t>Network Monitoring &amp; Reporting  </a:t>
            </a:r>
          </a:p>
          <a:p>
            <a:pPr marL="0" indent="0">
              <a:buNone/>
            </a:pPr>
            <a:endParaRPr lang="en-CA" dirty="0"/>
          </a:p>
          <a:p>
            <a:endParaRPr lang="en-CA" dirty="0"/>
          </a:p>
        </p:txBody>
      </p:sp>
      <p:sp>
        <p:nvSpPr>
          <p:cNvPr id="7" name="Title 6"/>
          <p:cNvSpPr>
            <a:spLocks noGrp="1"/>
          </p:cNvSpPr>
          <p:nvPr>
            <p:ph type="title"/>
          </p:nvPr>
        </p:nvSpPr>
        <p:spPr/>
        <p:txBody>
          <a:bodyPr/>
          <a:lstStyle/>
          <a:p>
            <a:r>
              <a:rPr lang="en-CA" dirty="0" smtClean="0"/>
              <a:t>The ‘Hub’ – anchor organization</a:t>
            </a:r>
            <a:endParaRPr lang="en-CA" dirty="0"/>
          </a:p>
        </p:txBody>
      </p:sp>
      <p:sp>
        <p:nvSpPr>
          <p:cNvPr id="3" name="Slide Number Placeholder 2"/>
          <p:cNvSpPr>
            <a:spLocks noGrp="1"/>
          </p:cNvSpPr>
          <p:nvPr>
            <p:ph type="sldNum" sz="quarter" idx="4"/>
          </p:nvPr>
        </p:nvSpPr>
        <p:spPr/>
        <p:txBody>
          <a:bodyPr/>
          <a:lstStyle/>
          <a:p>
            <a:fld id="{3A2281A5-0AAD-5C43-9874-F8F3A9F5B29A}" type="slidenum">
              <a:rPr lang="en-US" smtClean="0"/>
              <a:pPr/>
              <a:t>20</a:t>
            </a:fld>
            <a:endParaRPr lang="en-US" dirty="0"/>
          </a:p>
        </p:txBody>
      </p:sp>
      <p:pic>
        <p:nvPicPr>
          <p:cNvPr id="13" name="Picture 12"/>
          <p:cNvPicPr>
            <a:picLocks noChangeAspect="1"/>
          </p:cNvPicPr>
          <p:nvPr/>
        </p:nvPicPr>
        <p:blipFill>
          <a:blip r:embed="rId3"/>
          <a:stretch>
            <a:fillRect/>
          </a:stretch>
        </p:blipFill>
        <p:spPr>
          <a:xfrm>
            <a:off x="352570" y="1275606"/>
            <a:ext cx="3067302" cy="1123488"/>
          </a:xfrm>
          <a:prstGeom prst="rect">
            <a:avLst/>
          </a:prstGeom>
        </p:spPr>
      </p:pic>
      <p:pic>
        <p:nvPicPr>
          <p:cNvPr id="15" name="Picture 14"/>
          <p:cNvPicPr>
            <a:picLocks noChangeAspect="1"/>
          </p:cNvPicPr>
          <p:nvPr/>
        </p:nvPicPr>
        <p:blipFill>
          <a:blip r:embed="rId4"/>
          <a:stretch>
            <a:fillRect/>
          </a:stretch>
        </p:blipFill>
        <p:spPr>
          <a:xfrm>
            <a:off x="468133" y="2249786"/>
            <a:ext cx="2484479" cy="2284792"/>
          </a:xfrm>
          <a:prstGeom prst="rect">
            <a:avLst/>
          </a:prstGeom>
        </p:spPr>
      </p:pic>
      <p:pic>
        <p:nvPicPr>
          <p:cNvPr id="14" name="Picture 13"/>
          <p:cNvPicPr>
            <a:picLocks noChangeAspect="1"/>
          </p:cNvPicPr>
          <p:nvPr/>
        </p:nvPicPr>
        <p:blipFill>
          <a:blip r:embed="rId5"/>
          <a:stretch>
            <a:fillRect/>
          </a:stretch>
        </p:blipFill>
        <p:spPr>
          <a:xfrm>
            <a:off x="1547664" y="2251711"/>
            <a:ext cx="1430317" cy="1328151"/>
          </a:xfrm>
          <a:prstGeom prst="rect">
            <a:avLst/>
          </a:prstGeom>
        </p:spPr>
      </p:pic>
    </p:spTree>
    <p:extLst>
      <p:ext uri="{BB962C8B-B14F-4D97-AF65-F5344CB8AC3E}">
        <p14:creationId xmlns:p14="http://schemas.microsoft.com/office/powerpoint/2010/main" val="1507732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32203"/>
            <a:ext cx="7632848" cy="2859527"/>
          </a:xfrm>
        </p:spPr>
        <p:txBody>
          <a:bodyPr/>
          <a:lstStyle/>
          <a:p>
            <a:r>
              <a:rPr lang="en-CA" dirty="0" smtClean="0"/>
              <a:t>Provide a service based on 4 general categories</a:t>
            </a:r>
          </a:p>
          <a:p>
            <a:pPr lvl="1"/>
            <a:r>
              <a:rPr lang="en-CA" dirty="0" smtClean="0"/>
              <a:t>Information, Referral and Coordination</a:t>
            </a:r>
          </a:p>
          <a:p>
            <a:pPr lvl="1"/>
            <a:r>
              <a:rPr lang="en-CA" dirty="0" smtClean="0"/>
              <a:t>Child Development Services</a:t>
            </a:r>
          </a:p>
          <a:p>
            <a:pPr lvl="1"/>
            <a:r>
              <a:rPr lang="en-CA" dirty="0" smtClean="0"/>
              <a:t>Family Support Services</a:t>
            </a:r>
          </a:p>
          <a:p>
            <a:pPr lvl="1"/>
            <a:r>
              <a:rPr lang="en-CA" dirty="0" smtClean="0"/>
              <a:t>Caregiver Education</a:t>
            </a:r>
          </a:p>
          <a:p>
            <a:r>
              <a:rPr lang="en-CA" dirty="0" smtClean="0"/>
              <a:t>Collectively contribute to the full continuum of services across all domains and age cohorts</a:t>
            </a:r>
          </a:p>
          <a:p>
            <a:r>
              <a:rPr lang="en-CA" dirty="0" smtClean="0"/>
              <a:t>Operate as formal partnerships through grant agreements with Children’s Services</a:t>
            </a:r>
          </a:p>
          <a:p>
            <a:endParaRPr lang="en-CA" dirty="0" smtClean="0"/>
          </a:p>
          <a:p>
            <a:endParaRPr lang="en-CA" dirty="0" smtClean="0"/>
          </a:p>
        </p:txBody>
      </p:sp>
      <p:sp>
        <p:nvSpPr>
          <p:cNvPr id="3" name="Title 2"/>
          <p:cNvSpPr>
            <a:spLocks noGrp="1"/>
          </p:cNvSpPr>
          <p:nvPr>
            <p:ph type="title"/>
          </p:nvPr>
        </p:nvSpPr>
        <p:spPr/>
        <p:txBody>
          <a:bodyPr/>
          <a:lstStyle/>
          <a:p>
            <a:r>
              <a:rPr lang="en-CA" dirty="0" smtClean="0"/>
              <a:t>What do Spokes do?</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22723">
            <a:off x="6662160" y="1820478"/>
            <a:ext cx="1232819" cy="1303170"/>
          </a:xfrm>
          <a:prstGeom prst="rect">
            <a:avLst/>
          </a:prstGeom>
          <a:effectLst>
            <a:outerShdw blurRad="50800" dist="38100" dir="18900000" algn="b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5868" y="989838"/>
            <a:ext cx="1441218" cy="1447829"/>
          </a:xfrm>
          <a:prstGeom prst="rect">
            <a:avLst/>
          </a:prstGeom>
          <a:effectLst>
            <a:outerShdw blurRad="50800" dist="38100" dir="18900000" algn="b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19617">
            <a:off x="7700992" y="2222854"/>
            <a:ext cx="1374866" cy="137160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109435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Ongoing Relationships </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solidFill>
                  <a:schemeClr val="tx1"/>
                </a:solidFill>
              </a:rPr>
              <a:pPr/>
              <a:t>22</a:t>
            </a:fld>
            <a:endParaRPr lang="en-US" dirty="0">
              <a:solidFill>
                <a:schemeClr val="tx1"/>
              </a:solidFill>
            </a:endParaRPr>
          </a:p>
        </p:txBody>
      </p:sp>
      <p:sp>
        <p:nvSpPr>
          <p:cNvPr id="19" name="Rectangle 18"/>
          <p:cNvSpPr/>
          <p:nvPr/>
        </p:nvSpPr>
        <p:spPr>
          <a:xfrm>
            <a:off x="6990737" y="3318878"/>
            <a:ext cx="1696063" cy="949602"/>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smtClean="0">
                <a:solidFill>
                  <a:schemeClr val="tx1"/>
                </a:solidFill>
              </a:rPr>
              <a:t>Informal Partnerships</a:t>
            </a:r>
            <a:endParaRPr lang="en-CA" sz="2000" b="1" dirty="0">
              <a:solidFill>
                <a:schemeClr val="tx1"/>
              </a:solidFill>
            </a:endParaRPr>
          </a:p>
        </p:txBody>
      </p:sp>
      <p:grpSp>
        <p:nvGrpSpPr>
          <p:cNvPr id="9" name="Group 8"/>
          <p:cNvGrpSpPr/>
          <p:nvPr/>
        </p:nvGrpSpPr>
        <p:grpSpPr>
          <a:xfrm>
            <a:off x="3902265" y="1413108"/>
            <a:ext cx="2364315" cy="3093379"/>
            <a:chOff x="3899621" y="785539"/>
            <a:chExt cx="2364315" cy="309337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621" y="785539"/>
              <a:ext cx="2364315" cy="2464618"/>
            </a:xfrm>
            <a:prstGeom prst="rect">
              <a:avLst/>
            </a:prstGeom>
          </p:spPr>
        </p:pic>
        <p:sp>
          <p:nvSpPr>
            <p:cNvPr id="20" name="Rectangle 19"/>
            <p:cNvSpPr/>
            <p:nvPr/>
          </p:nvSpPr>
          <p:spPr>
            <a:xfrm>
              <a:off x="4329489" y="3171032"/>
              <a:ext cx="1504578" cy="707886"/>
            </a:xfrm>
            <a:prstGeom prst="rect">
              <a:avLst/>
            </a:prstGeom>
          </p:spPr>
          <p:txBody>
            <a:bodyPr wrap="none">
              <a:spAutoFit/>
            </a:bodyPr>
            <a:lstStyle/>
            <a:p>
              <a:pPr algn="ctr"/>
              <a:r>
                <a:rPr lang="en-US" sz="2000" b="1" dirty="0" smtClean="0"/>
                <a:t>Hub Service </a:t>
              </a:r>
            </a:p>
            <a:p>
              <a:pPr algn="ctr"/>
              <a:r>
                <a:rPr lang="en-US" sz="2000" b="1" dirty="0" smtClean="0"/>
                <a:t>Provider</a:t>
              </a:r>
              <a:endParaRPr lang="en-CA" sz="2000" b="1" dirty="0"/>
            </a:p>
          </p:txBody>
        </p:sp>
      </p:grpSp>
      <p:grpSp>
        <p:nvGrpSpPr>
          <p:cNvPr id="22" name="Group 21"/>
          <p:cNvGrpSpPr/>
          <p:nvPr/>
        </p:nvGrpSpPr>
        <p:grpSpPr>
          <a:xfrm>
            <a:off x="742949" y="2721245"/>
            <a:ext cx="2065139" cy="1978092"/>
            <a:chOff x="-402173" y="928501"/>
            <a:chExt cx="3107123" cy="2750583"/>
          </a:xfrm>
        </p:grpSpPr>
        <p:pic>
          <p:nvPicPr>
            <p:cNvPr id="5" name="Picture 4"/>
            <p:cNvPicPr>
              <a:picLocks noChangeAspect="1"/>
            </p:cNvPicPr>
            <p:nvPr/>
          </p:nvPicPr>
          <p:blipFill>
            <a:blip r:embed="rId4"/>
            <a:stretch>
              <a:fillRect/>
            </a:stretch>
          </p:blipFill>
          <p:spPr>
            <a:xfrm rot="5400000">
              <a:off x="352323" y="518024"/>
              <a:ext cx="1374202" cy="219515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19617">
              <a:off x="1330084" y="1622062"/>
              <a:ext cx="1374866" cy="1371600"/>
            </a:xfrm>
            <a:prstGeom prst="rect">
              <a:avLst/>
            </a:prstGeom>
            <a:effectLst>
              <a:outerShdw blurRad="50800" dist="38100" dir="13500000" algn="br" rotWithShape="0">
                <a:prstClr val="black">
                  <a:alpha val="40000"/>
                </a:prstClr>
              </a:outerShdw>
            </a:effectLst>
          </p:spPr>
        </p:pic>
        <p:sp>
          <p:nvSpPr>
            <p:cNvPr id="2" name="Rectangle 1"/>
            <p:cNvSpPr/>
            <p:nvPr/>
          </p:nvSpPr>
          <p:spPr>
            <a:xfrm>
              <a:off x="-402173" y="2266781"/>
              <a:ext cx="2263351" cy="1412303"/>
            </a:xfrm>
            <a:prstGeom prst="rect">
              <a:avLst/>
            </a:prstGeom>
          </p:spPr>
          <p:txBody>
            <a:bodyPr wrap="square">
              <a:spAutoFit/>
            </a:bodyPr>
            <a:lstStyle/>
            <a:p>
              <a:pPr algn="ctr"/>
              <a:r>
                <a:rPr lang="en-US" sz="2000" b="1" dirty="0" smtClean="0"/>
                <a:t>Spoke</a:t>
              </a:r>
            </a:p>
            <a:p>
              <a:pPr algn="ctr"/>
              <a:r>
                <a:rPr lang="en-US" sz="2000" b="1" dirty="0" smtClean="0"/>
                <a:t>Service</a:t>
              </a:r>
            </a:p>
            <a:p>
              <a:pPr algn="ctr"/>
              <a:r>
                <a:rPr lang="en-US" sz="2000" b="1" dirty="0" smtClean="0"/>
                <a:t>Providers</a:t>
              </a:r>
              <a:endParaRPr lang="en-CA" sz="2000" b="1" dirty="0"/>
            </a:p>
          </p:txBody>
        </p:sp>
      </p:grpSp>
      <p:grpSp>
        <p:nvGrpSpPr>
          <p:cNvPr id="12" name="Group 11"/>
          <p:cNvGrpSpPr/>
          <p:nvPr/>
        </p:nvGrpSpPr>
        <p:grpSpPr>
          <a:xfrm>
            <a:off x="6632679" y="854008"/>
            <a:ext cx="2063650" cy="1867236"/>
            <a:chOff x="2457286" y="1927161"/>
            <a:chExt cx="2790535" cy="2463042"/>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7286" y="1927161"/>
              <a:ext cx="2790535" cy="2092901"/>
            </a:xfrm>
            <a:prstGeom prst="rect">
              <a:avLst/>
            </a:prstGeom>
          </p:spPr>
        </p:pic>
        <p:sp>
          <p:nvSpPr>
            <p:cNvPr id="21" name="Rectangle 20"/>
            <p:cNvSpPr/>
            <p:nvPr/>
          </p:nvSpPr>
          <p:spPr>
            <a:xfrm>
              <a:off x="2954307" y="3862424"/>
              <a:ext cx="2293513" cy="527779"/>
            </a:xfrm>
            <a:prstGeom prst="rect">
              <a:avLst/>
            </a:prstGeom>
          </p:spPr>
          <p:txBody>
            <a:bodyPr wrap="square">
              <a:spAutoFit/>
            </a:bodyPr>
            <a:lstStyle/>
            <a:p>
              <a:pPr algn="ctr"/>
              <a:r>
                <a:rPr lang="en-US" sz="2000" b="1" dirty="0" smtClean="0"/>
                <a:t>Communities </a:t>
              </a:r>
              <a:endParaRPr lang="en-CA" sz="2000" b="1" dirty="0"/>
            </a:p>
          </p:txBody>
        </p:sp>
      </p:grpSp>
      <p:graphicFrame>
        <p:nvGraphicFramePr>
          <p:cNvPr id="23" name="Diagram 22"/>
          <p:cNvGraphicFramePr/>
          <p:nvPr>
            <p:extLst>
              <p:ext uri="{D42A27DB-BD31-4B8C-83A1-F6EECF244321}">
                <p14:modId xmlns:p14="http://schemas.microsoft.com/office/powerpoint/2010/main" val="3224843110"/>
              </p:ext>
            </p:extLst>
          </p:nvPr>
        </p:nvGraphicFramePr>
        <p:xfrm>
          <a:off x="341716" y="681760"/>
          <a:ext cx="2956121" cy="26371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03550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11510"/>
            <a:ext cx="8219256" cy="569218"/>
          </a:xfrm>
        </p:spPr>
        <p:txBody>
          <a:bodyPr/>
          <a:lstStyle/>
          <a:p>
            <a:r>
              <a:rPr lang="en-CA" dirty="0"/>
              <a:t/>
            </a:r>
            <a:br>
              <a:rPr lang="en-CA" dirty="0"/>
            </a:br>
            <a:r>
              <a:rPr lang="en-CA" dirty="0" smtClean="0"/>
              <a:t>Collaboration Opportunities</a:t>
            </a:r>
            <a:endParaRPr lang="en-CA" dirty="0"/>
          </a:p>
        </p:txBody>
      </p:sp>
      <p:sp>
        <p:nvSpPr>
          <p:cNvPr id="3" name="Slide Number Placeholder 2"/>
          <p:cNvSpPr>
            <a:spLocks noGrp="1"/>
          </p:cNvSpPr>
          <p:nvPr>
            <p:ph type="sldNum" sz="quarter" idx="4"/>
          </p:nvPr>
        </p:nvSpPr>
        <p:spPr/>
        <p:txBody>
          <a:bodyPr/>
          <a:lstStyle/>
          <a:p>
            <a:fld id="{3A2281A5-0AAD-5C43-9874-F8F3A9F5B29A}" type="slidenum">
              <a:rPr lang="en-US" smtClean="0"/>
              <a:pPr/>
              <a:t>23</a:t>
            </a:fld>
            <a:endParaRPr lang="en-US" dirty="0"/>
          </a:p>
        </p:txBody>
      </p:sp>
      <p:sp>
        <p:nvSpPr>
          <p:cNvPr id="2" name="Rectangle 1"/>
          <p:cNvSpPr/>
          <p:nvPr/>
        </p:nvSpPr>
        <p:spPr>
          <a:xfrm>
            <a:off x="447891" y="1203598"/>
            <a:ext cx="8012541" cy="2492990"/>
          </a:xfrm>
          <a:prstGeom prst="rect">
            <a:avLst/>
          </a:prstGeom>
        </p:spPr>
        <p:txBody>
          <a:bodyPr wrap="square">
            <a:spAutoFit/>
          </a:bodyPr>
          <a:lstStyle/>
          <a:p>
            <a:r>
              <a:rPr lang="en-US" sz="2400" dirty="0" smtClean="0"/>
              <a:t>Over the upcoming months a number </a:t>
            </a:r>
            <a:r>
              <a:rPr lang="en-US" sz="2400" dirty="0"/>
              <a:t>of </a:t>
            </a:r>
            <a:r>
              <a:rPr lang="en-US" sz="2400" dirty="0" smtClean="0"/>
              <a:t>committees will be established </a:t>
            </a:r>
            <a:r>
              <a:rPr lang="en-US" sz="2400" dirty="0"/>
              <a:t>to focus on various </a:t>
            </a:r>
            <a:r>
              <a:rPr lang="en-US" sz="2400" dirty="0" smtClean="0"/>
              <a:t>tasks and post EOI activities.</a:t>
            </a:r>
          </a:p>
          <a:p>
            <a:endParaRPr lang="en-CA" sz="2400" dirty="0" smtClean="0"/>
          </a:p>
          <a:p>
            <a:r>
              <a:rPr lang="en-CA" sz="2400" dirty="0" smtClean="0"/>
              <a:t>Some of these tasks will include:</a:t>
            </a:r>
          </a:p>
          <a:p>
            <a:pPr marL="285750" indent="-285750">
              <a:buFontTx/>
              <a:buChar char="-"/>
            </a:pPr>
            <a:r>
              <a:rPr lang="en-CA" sz="2000" dirty="0" smtClean="0"/>
              <a:t>Development of FRN standards</a:t>
            </a:r>
          </a:p>
          <a:p>
            <a:pPr marL="285750" indent="-285750">
              <a:buFontTx/>
              <a:buChar char="-"/>
            </a:pPr>
            <a:r>
              <a:rPr lang="en-CA" sz="2000" dirty="0" smtClean="0"/>
              <a:t>Outcome reporting and monitoring</a:t>
            </a:r>
            <a:endParaRPr lang="en-CA" dirty="0"/>
          </a:p>
          <a:p>
            <a:pPr marL="285750" indent="-285750">
              <a:buFontTx/>
              <a:buChar char="-"/>
            </a:pPr>
            <a:r>
              <a:rPr lang="en-CA" sz="2000" dirty="0" smtClean="0"/>
              <a:t>Communities of Practice </a:t>
            </a:r>
          </a:p>
        </p:txBody>
      </p:sp>
    </p:spTree>
    <p:extLst>
      <p:ext uri="{BB962C8B-B14F-4D97-AF65-F5344CB8AC3E}">
        <p14:creationId xmlns:p14="http://schemas.microsoft.com/office/powerpoint/2010/main" val="1079636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“We </a:t>
            </a:r>
            <a:r>
              <a:rPr lang="en-US" dirty="0"/>
              <a:t>must build the capabilities of adults in </a:t>
            </a:r>
            <a:r>
              <a:rPr lang="en-US" dirty="0" smtClean="0"/>
              <a:t>order to </a:t>
            </a:r>
            <a:r>
              <a:rPr lang="en-US" dirty="0"/>
              <a:t>achieve significant outcomes for the children in their </a:t>
            </a:r>
            <a:r>
              <a:rPr lang="en-US" dirty="0" smtClean="0"/>
              <a:t>care.”</a:t>
            </a:r>
          </a:p>
          <a:p>
            <a:pPr marL="0" indent="0" algn="r">
              <a:buNone/>
            </a:pPr>
            <a:r>
              <a:rPr lang="en-US" sz="1200" i="1" dirty="0" smtClean="0"/>
              <a:t>(Wellbeing and Resiliency Framework)</a:t>
            </a:r>
          </a:p>
          <a:p>
            <a:pPr marL="0" indent="0" algn="r">
              <a:buNone/>
            </a:pPr>
            <a:endParaRPr lang="en-US" sz="1200" i="1" dirty="0"/>
          </a:p>
          <a:p>
            <a:pPr marL="0" indent="0">
              <a:buNone/>
            </a:pPr>
            <a:r>
              <a:rPr lang="en-CA" dirty="0" smtClean="0"/>
              <a:t>“Nothing </a:t>
            </a:r>
            <a:r>
              <a:rPr lang="en-CA" dirty="0"/>
              <a:t>exists outside </a:t>
            </a:r>
            <a:r>
              <a:rPr lang="en-CA" dirty="0" smtClean="0"/>
              <a:t>of relationship.”</a:t>
            </a:r>
          </a:p>
          <a:p>
            <a:pPr marL="0" indent="0" algn="r">
              <a:buNone/>
            </a:pPr>
            <a:r>
              <a:rPr lang="en-CA" sz="1200" i="1" dirty="0" smtClean="0"/>
              <a:t>(the Miyo Resource)</a:t>
            </a:r>
            <a:endParaRPr lang="en-CA" sz="1200" i="1" dirty="0"/>
          </a:p>
        </p:txBody>
      </p:sp>
      <p:sp>
        <p:nvSpPr>
          <p:cNvPr id="3" name="Title 2"/>
          <p:cNvSpPr>
            <a:spLocks noGrp="1"/>
          </p:cNvSpPr>
          <p:nvPr>
            <p:ph type="title"/>
          </p:nvPr>
        </p:nvSpPr>
        <p:spPr/>
        <p:txBody>
          <a:bodyPr/>
          <a:lstStyle/>
          <a:p>
            <a:r>
              <a:rPr lang="en-CA" dirty="0" smtClean="0"/>
              <a:t>Moving Forward</a:t>
            </a:r>
            <a:endParaRPr lang="en-CA" dirty="0"/>
          </a:p>
        </p:txBody>
      </p:sp>
      <p:sp>
        <p:nvSpPr>
          <p:cNvPr id="4" name="Slide Number Placeholder 3"/>
          <p:cNvSpPr>
            <a:spLocks noGrp="1"/>
          </p:cNvSpPr>
          <p:nvPr>
            <p:ph type="sldNum" sz="quarter" idx="4"/>
          </p:nvPr>
        </p:nvSpPr>
        <p:spPr/>
        <p:txBody>
          <a:bodyPr/>
          <a:lstStyle/>
          <a:p>
            <a:fld id="{3A2281A5-0AAD-5C43-9874-F8F3A9F5B29A}" type="slidenum">
              <a:rPr lang="en-US" smtClean="0"/>
              <a:pPr/>
              <a:t>24</a:t>
            </a:fld>
            <a:endParaRPr lang="en-US" dirty="0"/>
          </a:p>
        </p:txBody>
      </p:sp>
    </p:spTree>
    <p:extLst>
      <p:ext uri="{BB962C8B-B14F-4D97-AF65-F5344CB8AC3E}">
        <p14:creationId xmlns:p14="http://schemas.microsoft.com/office/powerpoint/2010/main" val="2662593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idx="1"/>
          </p:nvPr>
        </p:nvSpPr>
        <p:spPr>
          <a:xfrm>
            <a:off x="457200" y="438150"/>
            <a:ext cx="8229600" cy="3933800"/>
          </a:xfrm>
        </p:spPr>
        <p:txBody>
          <a:bodyPr anchor="ctr"/>
          <a:lstStyle/>
          <a:p>
            <a:pPr marL="0" indent="0" algn="ctr">
              <a:buNone/>
            </a:pPr>
            <a:r>
              <a:rPr lang="en-CA" sz="3200" dirty="0" smtClean="0">
                <a:solidFill>
                  <a:srgbClr val="00AAD2"/>
                </a:solidFill>
                <a:ea typeface="+mj-ea"/>
              </a:rPr>
              <a:t>Questions ? </a:t>
            </a:r>
            <a:endParaRPr lang="en-CA" dirty="0">
              <a:ln w="0"/>
              <a:effectLst>
                <a:outerShdw blurRad="38100" dist="19050" dir="2700000" algn="tl" rotWithShape="0">
                  <a:schemeClr val="dk1">
                    <a:alpha val="40000"/>
                  </a:schemeClr>
                </a:outerShdw>
              </a:effectLst>
            </a:endParaRPr>
          </a:p>
        </p:txBody>
      </p:sp>
      <p:sp>
        <p:nvSpPr>
          <p:cNvPr id="3" name="Slide Number Placeholder 2"/>
          <p:cNvSpPr>
            <a:spLocks noGrp="1"/>
          </p:cNvSpPr>
          <p:nvPr>
            <p:ph type="sldNum" sz="quarter" idx="4"/>
          </p:nvPr>
        </p:nvSpPr>
        <p:spPr/>
        <p:txBody>
          <a:bodyPr/>
          <a:lstStyle/>
          <a:p>
            <a:fld id="{3A2281A5-0AAD-5C43-9874-F8F3A9F5B29A}" type="slidenum">
              <a:rPr lang="en-US" smtClean="0"/>
              <a:pPr/>
              <a:t>25</a:t>
            </a:fld>
            <a:endParaRPr lang="en-US" dirty="0"/>
          </a:p>
        </p:txBody>
      </p:sp>
    </p:spTree>
    <p:extLst>
      <p:ext uri="{BB962C8B-B14F-4D97-AF65-F5344CB8AC3E}">
        <p14:creationId xmlns:p14="http://schemas.microsoft.com/office/powerpoint/2010/main" val="1417364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a:xfrm>
            <a:off x="489494" y="1275606"/>
            <a:ext cx="8348464" cy="787093"/>
          </a:xfrm>
        </p:spPr>
        <p:txBody>
          <a:bodyPr/>
          <a:lstStyle/>
          <a:p>
            <a:pPr>
              <a:spcAft>
                <a:spcPts val="1200"/>
              </a:spcAft>
            </a:pPr>
            <a:r>
              <a:rPr lang="en-US" dirty="0" smtClean="0"/>
              <a:t> </a:t>
            </a:r>
            <a:br>
              <a:rPr lang="en-US" dirty="0" smtClean="0"/>
            </a:br>
            <a:r>
              <a:rPr lang="en-US" sz="2800" dirty="0" smtClean="0"/>
              <a:t>More information regarding the Well-being &amp; Resiliency Framework is available at:</a:t>
            </a:r>
            <a:r>
              <a:rPr lang="en-US" sz="3600" dirty="0"/>
              <a:t/>
            </a:r>
            <a:br>
              <a:rPr lang="en-US" sz="3600" dirty="0"/>
            </a:br>
            <a:r>
              <a:rPr lang="en-US" sz="2400" dirty="0" smtClean="0"/>
              <a:t>open.alberta.ca/publications/9781460141939</a:t>
            </a:r>
            <a:endParaRPr lang="en-US" sz="2200" dirty="0"/>
          </a:p>
        </p:txBody>
      </p:sp>
      <p:sp>
        <p:nvSpPr>
          <p:cNvPr id="3" name="Rectangle 2"/>
          <p:cNvSpPr/>
          <p:nvPr/>
        </p:nvSpPr>
        <p:spPr>
          <a:xfrm>
            <a:off x="514274" y="2787774"/>
            <a:ext cx="7754913" cy="1600438"/>
          </a:xfrm>
          <a:prstGeom prst="rect">
            <a:avLst/>
          </a:prstGeom>
        </p:spPr>
        <p:txBody>
          <a:bodyPr wrap="square">
            <a:spAutoFit/>
          </a:bodyPr>
          <a:lstStyle/>
          <a:p>
            <a:pPr marL="0" indent="0">
              <a:buNone/>
            </a:pPr>
            <a:r>
              <a:rPr lang="en-US" sz="2800" dirty="0" smtClean="0">
                <a:solidFill>
                  <a:schemeClr val="bg1"/>
                </a:solidFill>
                <a:latin typeface="Arial" panose="020B0604020202020204" pitchFamily="34" charset="0"/>
                <a:cs typeface="Arial" panose="020B0604020202020204" pitchFamily="34" charset="0"/>
              </a:rPr>
              <a:t>More information </a:t>
            </a:r>
            <a:r>
              <a:rPr lang="en-US" sz="2800" dirty="0">
                <a:solidFill>
                  <a:schemeClr val="bg1"/>
                </a:solidFill>
                <a:latin typeface="Arial" panose="020B0604020202020204" pitchFamily="34" charset="0"/>
                <a:cs typeface="Arial" panose="020B0604020202020204" pitchFamily="34" charset="0"/>
              </a:rPr>
              <a:t>regarding </a:t>
            </a:r>
            <a:r>
              <a:rPr lang="en-US" sz="2800" dirty="0" smtClean="0">
                <a:solidFill>
                  <a:schemeClr val="bg1"/>
                </a:solidFill>
                <a:latin typeface="Arial" panose="020B0604020202020204" pitchFamily="34" charset="0"/>
                <a:cs typeface="Arial" panose="020B0604020202020204" pitchFamily="34" charset="0"/>
              </a:rPr>
              <a:t>FRNs is available at: </a:t>
            </a:r>
          </a:p>
          <a:p>
            <a:pPr marL="0" indent="0">
              <a:buNone/>
            </a:pPr>
            <a:r>
              <a:rPr lang="en-US" sz="2400" dirty="0" smtClean="0">
                <a:solidFill>
                  <a:schemeClr val="bg1"/>
                </a:solidFill>
                <a:latin typeface="Arial" panose="020B0604020202020204" pitchFamily="34" charset="0"/>
                <a:cs typeface="Arial" panose="020B0604020202020204" pitchFamily="34" charset="0"/>
              </a:rPr>
              <a:t>www.alberta.ca/family-resource-networks.aspx</a:t>
            </a:r>
            <a:endParaRPr lang="en-US" sz="2400" dirty="0">
              <a:solidFill>
                <a:schemeClr val="bg1"/>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910121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42359C3-AA4C-4C27-851F-E069C121F5BB}"/>
              </a:ext>
            </a:extLst>
          </p:cNvPr>
          <p:cNvSpPr>
            <a:spLocks noGrp="1"/>
          </p:cNvSpPr>
          <p:nvPr>
            <p:ph idx="1"/>
          </p:nvPr>
        </p:nvSpPr>
        <p:spPr>
          <a:xfrm>
            <a:off x="4932040" y="1831754"/>
            <a:ext cx="3744416" cy="2540196"/>
          </a:xfrm>
        </p:spPr>
        <p:txBody>
          <a:bodyPr>
            <a:noAutofit/>
          </a:bodyPr>
          <a:lstStyle/>
          <a:p>
            <a:pPr marL="0" indent="0">
              <a:buNone/>
            </a:pPr>
            <a:r>
              <a:rPr lang="en-CA" sz="1400" dirty="0"/>
              <a:t>Families are supported to provide a safe and healthy environment for children and youth.</a:t>
            </a:r>
          </a:p>
          <a:p>
            <a:pPr marL="0" indent="0">
              <a:spcBef>
                <a:spcPts val="1200"/>
              </a:spcBef>
              <a:buNone/>
            </a:pPr>
            <a:r>
              <a:rPr lang="en-CA" sz="1400" dirty="0"/>
              <a:t>Children and youth in need of child intervention are supported in order to achieve safety and well-being </a:t>
            </a:r>
            <a:r>
              <a:rPr lang="en-CA" sz="1400" i="1" dirty="0"/>
              <a:t>(including a successful transition to adulthood)</a:t>
            </a:r>
          </a:p>
          <a:p>
            <a:pPr marL="0" indent="0">
              <a:spcBef>
                <a:spcPts val="1200"/>
              </a:spcBef>
              <a:buNone/>
            </a:pPr>
            <a:r>
              <a:rPr lang="en-CA" sz="1400" dirty="0"/>
              <a:t>Greater collaboration between government, communities and Indigenous partners strengthens services and achieved shared social outcomes.</a:t>
            </a:r>
          </a:p>
        </p:txBody>
      </p:sp>
      <p:sp>
        <p:nvSpPr>
          <p:cNvPr id="3" name="Title 2">
            <a:extLst>
              <a:ext uri="{FF2B5EF4-FFF2-40B4-BE49-F238E27FC236}">
                <a16:creationId xmlns:a16="http://schemas.microsoft.com/office/drawing/2014/main" id="{54A58D40-73F5-4871-A1D3-889BD3BBDFF0}"/>
              </a:ext>
            </a:extLst>
          </p:cNvPr>
          <p:cNvSpPr>
            <a:spLocks noGrp="1"/>
          </p:cNvSpPr>
          <p:nvPr>
            <p:ph type="title"/>
          </p:nvPr>
        </p:nvSpPr>
        <p:spPr/>
        <p:txBody>
          <a:bodyPr/>
          <a:lstStyle/>
          <a:p>
            <a:r>
              <a:rPr lang="en-CA" dirty="0" smtClean="0"/>
              <a:t>Children</a:t>
            </a:r>
            <a:r>
              <a:rPr lang="en-CA" dirty="0"/>
              <a:t>’ Services </a:t>
            </a:r>
          </a:p>
        </p:txBody>
      </p:sp>
      <p:sp>
        <p:nvSpPr>
          <p:cNvPr id="4" name="Slide Number Placeholder 3">
            <a:extLst>
              <a:ext uri="{FF2B5EF4-FFF2-40B4-BE49-F238E27FC236}">
                <a16:creationId xmlns:a16="http://schemas.microsoft.com/office/drawing/2014/main" id="{CAF07245-7B71-4123-9C28-EF606AA4D6EC}"/>
              </a:ext>
            </a:extLst>
          </p:cNvPr>
          <p:cNvSpPr>
            <a:spLocks noGrp="1"/>
          </p:cNvSpPr>
          <p:nvPr>
            <p:ph type="sldNum" sz="quarter" idx="4"/>
          </p:nvPr>
        </p:nvSpPr>
        <p:spPr/>
        <p:txBody>
          <a:bodyPr/>
          <a:lstStyle/>
          <a:p>
            <a:fld id="{3A2281A5-0AAD-5C43-9874-F8F3A9F5B29A}" type="slidenum">
              <a:rPr lang="en-US" smtClean="0"/>
              <a:pPr/>
              <a:t>3</a:t>
            </a:fld>
            <a:endParaRPr lang="en-US" dirty="0"/>
          </a:p>
        </p:txBody>
      </p:sp>
      <p:sp>
        <p:nvSpPr>
          <p:cNvPr id="6" name="TextBox 5">
            <a:extLst>
              <a:ext uri="{FF2B5EF4-FFF2-40B4-BE49-F238E27FC236}">
                <a16:creationId xmlns:a16="http://schemas.microsoft.com/office/drawing/2014/main" id="{730872C5-70BA-4CF7-A366-A8305DD53404}"/>
              </a:ext>
            </a:extLst>
          </p:cNvPr>
          <p:cNvSpPr txBox="1"/>
          <p:nvPr/>
        </p:nvSpPr>
        <p:spPr>
          <a:xfrm>
            <a:off x="4499992" y="1813052"/>
            <a:ext cx="990600" cy="523220"/>
          </a:xfrm>
          <a:prstGeom prst="rect">
            <a:avLst/>
          </a:prstGeom>
          <a:noFill/>
        </p:spPr>
        <p:txBody>
          <a:bodyPr wrap="square" rtlCol="0">
            <a:spAutoFit/>
          </a:bodyPr>
          <a:lstStyle/>
          <a:p>
            <a:r>
              <a:rPr lang="en-CA" sz="2800" dirty="0">
                <a:solidFill>
                  <a:schemeClr val="accent1">
                    <a:lumMod val="40000"/>
                    <a:lumOff val="60000"/>
                  </a:schemeClr>
                </a:solidFill>
                <a:latin typeface="Arial" panose="020B0604020202020204" pitchFamily="34" charset="0"/>
                <a:cs typeface="Arial" panose="020B0604020202020204" pitchFamily="34" charset="0"/>
                <a:sym typeface="Wingdings 2" panose="05020102010507070707" pitchFamily="18" charset="2"/>
              </a:rPr>
              <a:t></a:t>
            </a:r>
            <a:endParaRPr lang="en-CA" sz="28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20A83BA-CEAF-40AA-9E35-D306182B44E7}"/>
              </a:ext>
            </a:extLst>
          </p:cNvPr>
          <p:cNvSpPr txBox="1"/>
          <p:nvPr/>
        </p:nvSpPr>
        <p:spPr>
          <a:xfrm>
            <a:off x="4499992" y="2389116"/>
            <a:ext cx="990600" cy="523220"/>
          </a:xfrm>
          <a:prstGeom prst="rect">
            <a:avLst/>
          </a:prstGeom>
          <a:noFill/>
        </p:spPr>
        <p:txBody>
          <a:bodyPr wrap="square" rtlCol="0">
            <a:spAutoFit/>
          </a:bodyPr>
          <a:lstStyle/>
          <a:p>
            <a:r>
              <a:rPr lang="en-CA" sz="2800" dirty="0">
                <a:solidFill>
                  <a:schemeClr val="accent1">
                    <a:lumMod val="40000"/>
                    <a:lumOff val="60000"/>
                  </a:schemeClr>
                </a:solidFill>
                <a:latin typeface="Arial" panose="020B0604020202020204" pitchFamily="34" charset="0"/>
                <a:cs typeface="Arial" panose="020B0604020202020204" pitchFamily="34" charset="0"/>
                <a:sym typeface="Wingdings 2" panose="05020102010507070707" pitchFamily="18" charset="2"/>
              </a:rPr>
              <a:t></a:t>
            </a:r>
            <a:endParaRPr lang="en-CA" sz="28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74E7849-FBB0-4D1C-AC2A-10755BB4657C}"/>
              </a:ext>
            </a:extLst>
          </p:cNvPr>
          <p:cNvSpPr txBox="1"/>
          <p:nvPr/>
        </p:nvSpPr>
        <p:spPr>
          <a:xfrm>
            <a:off x="4499992" y="3397228"/>
            <a:ext cx="990600" cy="523220"/>
          </a:xfrm>
          <a:prstGeom prst="rect">
            <a:avLst/>
          </a:prstGeom>
          <a:noFill/>
        </p:spPr>
        <p:txBody>
          <a:bodyPr wrap="square" rtlCol="0">
            <a:spAutoFit/>
          </a:bodyPr>
          <a:lstStyle/>
          <a:p>
            <a:r>
              <a:rPr lang="en-CA" sz="2800" dirty="0">
                <a:solidFill>
                  <a:schemeClr val="accent1">
                    <a:lumMod val="40000"/>
                    <a:lumOff val="60000"/>
                  </a:schemeClr>
                </a:solidFill>
                <a:latin typeface="Arial" panose="020B0604020202020204" pitchFamily="34" charset="0"/>
                <a:cs typeface="Arial" panose="020B0604020202020204" pitchFamily="34" charset="0"/>
                <a:sym typeface="Wingdings 2" panose="05020102010507070707" pitchFamily="18" charset="2"/>
              </a:rPr>
              <a:t></a:t>
            </a:r>
            <a:endParaRPr lang="en-CA" sz="28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89D17D82-D6D5-41AE-83E0-C1000CD81348}"/>
              </a:ext>
            </a:extLst>
          </p:cNvPr>
          <p:cNvSpPr txBox="1">
            <a:spLocks/>
          </p:cNvSpPr>
          <p:nvPr/>
        </p:nvSpPr>
        <p:spPr>
          <a:xfrm>
            <a:off x="683568" y="2141060"/>
            <a:ext cx="3266238" cy="1921584"/>
          </a:xfrm>
          <a:prstGeom prst="rect">
            <a:avLst/>
          </a:prstGeom>
          <a:solidFill>
            <a:schemeClr val="accent1">
              <a:lumMod val="60000"/>
              <a:lumOff val="40000"/>
            </a:schemeClr>
          </a:solidFill>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1600" dirty="0">
                <a:solidFill>
                  <a:schemeClr val="bg1"/>
                </a:solidFill>
              </a:rPr>
              <a:t>Ensure that infants, children and youth are safe and resilient by working together with caregivers, families and communities to develop nurturing and supportive environments</a:t>
            </a:r>
            <a:r>
              <a:rPr lang="en-CA" sz="1800" dirty="0">
                <a:solidFill>
                  <a:schemeClr val="bg1"/>
                </a:solidFill>
              </a:rPr>
              <a:t>.</a:t>
            </a:r>
          </a:p>
        </p:txBody>
      </p:sp>
      <p:sp>
        <p:nvSpPr>
          <p:cNvPr id="10" name="Arrow: Right 9">
            <a:extLst>
              <a:ext uri="{FF2B5EF4-FFF2-40B4-BE49-F238E27FC236}">
                <a16:creationId xmlns:a16="http://schemas.microsoft.com/office/drawing/2014/main" id="{D7CF8726-B78A-4F5B-BFD5-999C411E3CBD}"/>
              </a:ext>
            </a:extLst>
          </p:cNvPr>
          <p:cNvSpPr/>
          <p:nvPr/>
        </p:nvSpPr>
        <p:spPr>
          <a:xfrm>
            <a:off x="4201690" y="3001884"/>
            <a:ext cx="226294" cy="19792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2" name="TextBox 1">
            <a:extLst>
              <a:ext uri="{FF2B5EF4-FFF2-40B4-BE49-F238E27FC236}">
                <a16:creationId xmlns:a16="http://schemas.microsoft.com/office/drawing/2014/main" id="{F30B1493-689E-439C-A7D3-7E079F70471E}"/>
              </a:ext>
            </a:extLst>
          </p:cNvPr>
          <p:cNvSpPr txBox="1"/>
          <p:nvPr/>
        </p:nvSpPr>
        <p:spPr>
          <a:xfrm>
            <a:off x="683568" y="1308996"/>
            <a:ext cx="2664296" cy="369332"/>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Mission:</a:t>
            </a:r>
          </a:p>
        </p:txBody>
      </p:sp>
      <p:sp>
        <p:nvSpPr>
          <p:cNvPr id="13" name="TextBox 12">
            <a:extLst>
              <a:ext uri="{FF2B5EF4-FFF2-40B4-BE49-F238E27FC236}">
                <a16:creationId xmlns:a16="http://schemas.microsoft.com/office/drawing/2014/main" id="{1A54C91B-9CFB-4B8C-B6F5-3FC83396861B}"/>
              </a:ext>
            </a:extLst>
          </p:cNvPr>
          <p:cNvSpPr txBox="1"/>
          <p:nvPr/>
        </p:nvSpPr>
        <p:spPr>
          <a:xfrm>
            <a:off x="4499992" y="1308996"/>
            <a:ext cx="1728192" cy="369332"/>
          </a:xfrm>
          <a:prstGeom prst="rect">
            <a:avLst/>
          </a:prstGeom>
          <a:noFill/>
        </p:spPr>
        <p:txBody>
          <a:bodyPr wrap="square" rtlCol="0">
            <a:spAutoFit/>
          </a:bodyPr>
          <a:lstStyle>
            <a:defPPr>
              <a:defRPr lang="en-CA"/>
            </a:defPPr>
            <a:lvl1pPr>
              <a:defRPr>
                <a:latin typeface="Arial" panose="020B0604020202020204" pitchFamily="34" charset="0"/>
                <a:cs typeface="Arial" panose="020B0604020202020204" pitchFamily="34" charset="0"/>
              </a:defRPr>
            </a:lvl1pPr>
          </a:lstStyle>
          <a:p>
            <a:r>
              <a:rPr lang="en-CA" dirty="0"/>
              <a:t>Outcomes</a:t>
            </a:r>
          </a:p>
        </p:txBody>
      </p:sp>
    </p:spTree>
    <p:extLst>
      <p:ext uri="{BB962C8B-B14F-4D97-AF65-F5344CB8AC3E}">
        <p14:creationId xmlns:p14="http://schemas.microsoft.com/office/powerpoint/2010/main" val="3767705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1BC7B0-D4AA-4495-B21B-4CCA812C0F8E}"/>
              </a:ext>
            </a:extLst>
          </p:cNvPr>
          <p:cNvSpPr>
            <a:spLocks noGrp="1"/>
          </p:cNvSpPr>
          <p:nvPr>
            <p:ph idx="1"/>
          </p:nvPr>
        </p:nvSpPr>
        <p:spPr>
          <a:xfrm>
            <a:off x="755575" y="1504950"/>
            <a:ext cx="4002937" cy="2859527"/>
          </a:xfrm>
        </p:spPr>
        <p:txBody>
          <a:bodyPr/>
          <a:lstStyle/>
          <a:p>
            <a:pPr marL="0" indent="0">
              <a:buNone/>
            </a:pPr>
            <a:r>
              <a:rPr lang="en-CA" dirty="0">
                <a:solidFill>
                  <a:schemeClr val="accent1">
                    <a:lumMod val="60000"/>
                    <a:lumOff val="40000"/>
                  </a:schemeClr>
                </a:solidFill>
              </a:rPr>
              <a:t>Mandate:</a:t>
            </a:r>
          </a:p>
          <a:p>
            <a:pPr marL="0" indent="0">
              <a:buNone/>
            </a:pPr>
            <a:r>
              <a:rPr lang="en-CA" sz="2200" dirty="0"/>
              <a:t>Oversee initiatives, services and programs that aim to reduce the impacts of early adversity by promoting the development of well-being and resiliency. </a:t>
            </a:r>
          </a:p>
          <a:p>
            <a:pPr marL="0" indent="0">
              <a:buNone/>
            </a:pPr>
            <a:endParaRPr lang="en-CA" dirty="0"/>
          </a:p>
        </p:txBody>
      </p:sp>
      <p:sp>
        <p:nvSpPr>
          <p:cNvPr id="3" name="Title 2">
            <a:extLst>
              <a:ext uri="{FF2B5EF4-FFF2-40B4-BE49-F238E27FC236}">
                <a16:creationId xmlns:a16="http://schemas.microsoft.com/office/drawing/2014/main" id="{D63F7971-BFE9-4B69-9179-A7CB832B5D4A}"/>
              </a:ext>
            </a:extLst>
          </p:cNvPr>
          <p:cNvSpPr>
            <a:spLocks noGrp="1"/>
          </p:cNvSpPr>
          <p:nvPr>
            <p:ph type="title"/>
          </p:nvPr>
        </p:nvSpPr>
        <p:spPr/>
        <p:txBody>
          <a:bodyPr/>
          <a:lstStyle/>
          <a:p>
            <a:r>
              <a:rPr lang="en-CA" dirty="0"/>
              <a:t>Family and Community Resiliency Division</a:t>
            </a:r>
          </a:p>
        </p:txBody>
      </p:sp>
      <p:sp>
        <p:nvSpPr>
          <p:cNvPr id="4" name="Slide Number Placeholder 3">
            <a:extLst>
              <a:ext uri="{FF2B5EF4-FFF2-40B4-BE49-F238E27FC236}">
                <a16:creationId xmlns:a16="http://schemas.microsoft.com/office/drawing/2014/main" id="{A8615B35-CC25-4504-8448-72D5EC498805}"/>
              </a:ext>
            </a:extLst>
          </p:cNvPr>
          <p:cNvSpPr>
            <a:spLocks noGrp="1"/>
          </p:cNvSpPr>
          <p:nvPr>
            <p:ph type="sldNum" sz="quarter" idx="4"/>
          </p:nvPr>
        </p:nvSpPr>
        <p:spPr/>
        <p:txBody>
          <a:bodyPr/>
          <a:lstStyle/>
          <a:p>
            <a:fld id="{3A2281A5-0AAD-5C43-9874-F8F3A9F5B29A}" type="slidenum">
              <a:rPr lang="en-US" smtClean="0"/>
              <a:pPr/>
              <a:t>4</a:t>
            </a:fld>
            <a:endParaRPr lang="en-US" dirty="0"/>
          </a:p>
        </p:txBody>
      </p:sp>
      <p:pic>
        <p:nvPicPr>
          <p:cNvPr id="5" name="Picture 4">
            <a:extLst>
              <a:ext uri="{FF2B5EF4-FFF2-40B4-BE49-F238E27FC236}">
                <a16:creationId xmlns:a16="http://schemas.microsoft.com/office/drawing/2014/main" id="{ACE92B9F-054E-4035-9E16-37F9FFD07AB8}"/>
              </a:ext>
            </a:extLst>
          </p:cNvPr>
          <p:cNvPicPr>
            <a:picLocks noChangeAspect="1"/>
          </p:cNvPicPr>
          <p:nvPr/>
        </p:nvPicPr>
        <p:blipFill rotWithShape="1">
          <a:blip r:embed="rId3"/>
          <a:srcRect l="1954" t="4582" r="2489" b="3787"/>
          <a:stretch/>
        </p:blipFill>
        <p:spPr>
          <a:xfrm>
            <a:off x="6535707" y="2963136"/>
            <a:ext cx="1820197" cy="1339348"/>
          </a:xfrm>
          <a:prstGeom prst="rect">
            <a:avLst/>
          </a:prstGeom>
          <a:ln>
            <a:noFill/>
          </a:ln>
        </p:spPr>
      </p:pic>
      <p:grpSp>
        <p:nvGrpSpPr>
          <p:cNvPr id="8" name="Group 7">
            <a:extLst>
              <a:ext uri="{FF2B5EF4-FFF2-40B4-BE49-F238E27FC236}">
                <a16:creationId xmlns:a16="http://schemas.microsoft.com/office/drawing/2014/main" id="{875D1D09-4B5C-4678-8302-429DFC8B83DA}"/>
              </a:ext>
            </a:extLst>
          </p:cNvPr>
          <p:cNvGrpSpPr>
            <a:grpSpLocks noChangeAspect="1"/>
          </p:cNvGrpSpPr>
          <p:nvPr/>
        </p:nvGrpSpPr>
        <p:grpSpPr>
          <a:xfrm>
            <a:off x="4860032" y="1466241"/>
            <a:ext cx="1674187" cy="1496895"/>
            <a:chOff x="4139951" y="1250207"/>
            <a:chExt cx="1800201" cy="1609552"/>
          </a:xfrm>
        </p:grpSpPr>
        <p:pic>
          <p:nvPicPr>
            <p:cNvPr id="6" name="Picture 5">
              <a:extLst>
                <a:ext uri="{FF2B5EF4-FFF2-40B4-BE49-F238E27FC236}">
                  <a16:creationId xmlns:a16="http://schemas.microsoft.com/office/drawing/2014/main" id="{475811CC-EE11-4677-A3F1-8A38180E4CA8}"/>
                </a:ext>
              </a:extLst>
            </p:cNvPr>
            <p:cNvPicPr>
              <a:picLocks noChangeAspect="1"/>
            </p:cNvPicPr>
            <p:nvPr/>
          </p:nvPicPr>
          <p:blipFill rotWithShape="1">
            <a:blip r:embed="rId4"/>
            <a:srcRect l="3679" t="1068" r="4343" b="4467"/>
            <a:stretch/>
          </p:blipFill>
          <p:spPr>
            <a:xfrm>
              <a:off x="4139951" y="1275596"/>
              <a:ext cx="1800201" cy="1584163"/>
            </a:xfrm>
            <a:prstGeom prst="rect">
              <a:avLst/>
            </a:prstGeom>
            <a:ln>
              <a:noFill/>
            </a:ln>
          </p:spPr>
        </p:pic>
        <p:sp>
          <p:nvSpPr>
            <p:cNvPr id="7" name="Rectangle 6">
              <a:extLst>
                <a:ext uri="{FF2B5EF4-FFF2-40B4-BE49-F238E27FC236}">
                  <a16:creationId xmlns:a16="http://schemas.microsoft.com/office/drawing/2014/main" id="{9AE7B360-A81E-4732-987A-0136029379A7}"/>
                </a:ext>
              </a:extLst>
            </p:cNvPr>
            <p:cNvSpPr/>
            <p:nvPr/>
          </p:nvSpPr>
          <p:spPr>
            <a:xfrm>
              <a:off x="4139951" y="1250207"/>
              <a:ext cx="18002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022588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4AA7C3-E08A-4E7D-86D4-BF384B5A795C}"/>
              </a:ext>
            </a:extLst>
          </p:cNvPr>
          <p:cNvSpPr>
            <a:spLocks noGrp="1"/>
          </p:cNvSpPr>
          <p:nvPr>
            <p:ph type="sldNum" sz="quarter" idx="4"/>
          </p:nvPr>
        </p:nvSpPr>
        <p:spPr/>
        <p:txBody>
          <a:bodyPr/>
          <a:lstStyle/>
          <a:p>
            <a:fld id="{3A2281A5-0AAD-5C43-9874-F8F3A9F5B29A}" type="slidenum">
              <a:rPr lang="en-US" smtClean="0"/>
              <a:pPr/>
              <a:t>5</a:t>
            </a:fld>
            <a:endParaRPr lang="en-US" dirty="0"/>
          </a:p>
        </p:txBody>
      </p:sp>
      <p:cxnSp>
        <p:nvCxnSpPr>
          <p:cNvPr id="6" name="Straight Connector 5">
            <a:extLst>
              <a:ext uri="{FF2B5EF4-FFF2-40B4-BE49-F238E27FC236}">
                <a16:creationId xmlns:a16="http://schemas.microsoft.com/office/drawing/2014/main" id="{E7EC40AD-70E5-4A9A-8F36-BEE5B46353A3}"/>
              </a:ext>
            </a:extLst>
          </p:cNvPr>
          <p:cNvCxnSpPr>
            <a:cxnSpLocks/>
          </p:cNvCxnSpPr>
          <p:nvPr/>
        </p:nvCxnSpPr>
        <p:spPr>
          <a:xfrm flipH="1">
            <a:off x="4676632" y="1131590"/>
            <a:ext cx="3006" cy="598311"/>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B790EF3C-11B6-46D9-8BBD-2DACD04E69A7}"/>
              </a:ext>
            </a:extLst>
          </p:cNvPr>
          <p:cNvSpPr/>
          <p:nvPr/>
        </p:nvSpPr>
        <p:spPr>
          <a:xfrm>
            <a:off x="968594" y="3158479"/>
            <a:ext cx="3682637" cy="1054642"/>
          </a:xfrm>
          <a:prstGeom prst="roundRect">
            <a:avLst/>
          </a:prstGeom>
          <a:no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50"/>
              </a:spcAft>
            </a:pPr>
            <a:r>
              <a:rPr lang="en-CA" sz="1100" b="1" dirty="0">
                <a:solidFill>
                  <a:schemeClr val="accent2"/>
                </a:solidFill>
                <a:latin typeface="Arial" panose="020B0604020202020204" pitchFamily="34" charset="0"/>
                <a:cs typeface="Arial" panose="020B0604020202020204" pitchFamily="34" charset="0"/>
              </a:rPr>
              <a:t>Prevention, Early Intervention and Youth Branch</a:t>
            </a:r>
          </a:p>
          <a:p>
            <a:r>
              <a:rPr lang="en-CA" sz="1100" dirty="0">
                <a:solidFill>
                  <a:schemeClr val="tx1"/>
                </a:solidFill>
                <a:latin typeface="Arial" panose="020B0604020202020204" pitchFamily="34" charset="0"/>
                <a:cs typeface="Arial" panose="020B0604020202020204" pitchFamily="34" charset="0"/>
              </a:rPr>
              <a:t>Develops and implements targeted approaches to promote protective factors and reduce risk factors that lead to children, youth and families becoming involved with Child Intervention</a:t>
            </a:r>
            <a:r>
              <a:rPr lang="en-CA" sz="1100" dirty="0">
                <a:solidFill>
                  <a:schemeClr val="accent2"/>
                </a:solidFill>
                <a:latin typeface="Arial" panose="020B0604020202020204" pitchFamily="34" charset="0"/>
                <a:cs typeface="Arial" panose="020B0604020202020204" pitchFamily="34" charset="0"/>
              </a:rPr>
              <a:t>. </a:t>
            </a:r>
          </a:p>
        </p:txBody>
      </p:sp>
      <p:sp>
        <p:nvSpPr>
          <p:cNvPr id="9" name="Rectangle: Rounded Corners 8">
            <a:extLst>
              <a:ext uri="{FF2B5EF4-FFF2-40B4-BE49-F238E27FC236}">
                <a16:creationId xmlns:a16="http://schemas.microsoft.com/office/drawing/2014/main" id="{73113B15-FEEF-45CC-9601-4C1FF1FC2145}"/>
              </a:ext>
            </a:extLst>
          </p:cNvPr>
          <p:cNvSpPr/>
          <p:nvPr/>
        </p:nvSpPr>
        <p:spPr>
          <a:xfrm>
            <a:off x="968594" y="1832276"/>
            <a:ext cx="3682637" cy="1239609"/>
          </a:xfrm>
          <a:prstGeom prst="roundRect">
            <a:avLst/>
          </a:prstGeom>
          <a:no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spcAft>
                <a:spcPts val="450"/>
              </a:spcAft>
            </a:pPr>
            <a:r>
              <a:rPr lang="en-CA" sz="1100" b="1" dirty="0">
                <a:solidFill>
                  <a:schemeClr val="accent2"/>
                </a:solidFill>
                <a:latin typeface="Arial" panose="020B0604020202020204" pitchFamily="34" charset="0"/>
                <a:cs typeface="Arial" panose="020B0604020202020204" pitchFamily="34" charset="0"/>
              </a:rPr>
              <a:t>Early Childhood Development Branch</a:t>
            </a:r>
          </a:p>
          <a:p>
            <a:pPr>
              <a:spcAft>
                <a:spcPts val="450"/>
              </a:spcAft>
            </a:pPr>
            <a:r>
              <a:rPr lang="en-CA" sz="1100" dirty="0">
                <a:solidFill>
                  <a:schemeClr val="tx1"/>
                </a:solidFill>
                <a:latin typeface="Arial" panose="020B0604020202020204" pitchFamily="34" charset="0"/>
                <a:cs typeface="Arial" panose="020B0604020202020204" pitchFamily="34" charset="0"/>
              </a:rPr>
              <a:t>S</a:t>
            </a:r>
            <a:r>
              <a:rPr lang="en-US" sz="1100" dirty="0">
                <a:solidFill>
                  <a:schemeClr val="tx1"/>
                </a:solidFill>
                <a:latin typeface="Arial" panose="020B0604020202020204" pitchFamily="34" charset="0"/>
                <a:cs typeface="Arial" panose="020B0604020202020204" pitchFamily="34" charset="0"/>
              </a:rPr>
              <a:t>upports early childhood development (including child care), parenting resources, and prevention/early intervention programs and services to enhance resiliency, reduce risk factors and strengthen protective factors within children, youth and families</a:t>
            </a:r>
            <a:r>
              <a:rPr lang="en-US" sz="1100" dirty="0" smtClean="0">
                <a:solidFill>
                  <a:schemeClr val="tx1"/>
                </a:solidFill>
                <a:latin typeface="Arial" panose="020B0604020202020204" pitchFamily="34" charset="0"/>
                <a:cs typeface="Arial" panose="020B0604020202020204" pitchFamily="34" charset="0"/>
              </a:rPr>
              <a:t>.</a:t>
            </a:r>
            <a:endParaRPr lang="en-CA" sz="11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30A4C38C-4FCB-4C0E-A19C-ABE25E726FC4}"/>
              </a:ext>
            </a:extLst>
          </p:cNvPr>
          <p:cNvSpPr/>
          <p:nvPr/>
        </p:nvSpPr>
        <p:spPr>
          <a:xfrm>
            <a:off x="4808776" y="2427199"/>
            <a:ext cx="3565751" cy="1258601"/>
          </a:xfrm>
          <a:prstGeom prst="roundRect">
            <a:avLst/>
          </a:prstGeom>
          <a:no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50"/>
              </a:spcAft>
            </a:pPr>
            <a:r>
              <a:rPr lang="en-CA" sz="1100" b="1" dirty="0">
                <a:solidFill>
                  <a:schemeClr val="accent2"/>
                </a:solidFill>
                <a:latin typeface="Arial" panose="020B0604020202020204" pitchFamily="34" charset="0"/>
                <a:cs typeface="Arial" panose="020B0604020202020204" pitchFamily="34" charset="0"/>
              </a:rPr>
              <a:t>Regional and Community Program Delivery</a:t>
            </a:r>
          </a:p>
          <a:p>
            <a:r>
              <a:rPr lang="en-CA" sz="1100" dirty="0">
                <a:solidFill>
                  <a:schemeClr val="tx1"/>
                </a:solidFill>
                <a:latin typeface="Arial" panose="020B0604020202020204" pitchFamily="34" charset="0"/>
                <a:cs typeface="Arial" panose="020B0604020202020204" pitchFamily="34" charset="0"/>
              </a:rPr>
              <a:t>Regionally based delivery staff across the province provide licensing services to child care programs and prevention and early intervention specialists work with vulnerable Albertans and client serving agencies. </a:t>
            </a: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a:p>
            <a:endParaRPr lang="en-CA" sz="1100" dirty="0">
              <a:solidFill>
                <a:srgbClr val="CD6699"/>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99EAE49-ECC9-4A06-8AB8-36A3F0F60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206" y="1408920"/>
            <a:ext cx="439557" cy="776238"/>
          </a:xfrm>
          <a:prstGeom prst="rect">
            <a:avLst/>
          </a:prstGeom>
          <a:ln>
            <a:noFill/>
          </a:ln>
        </p:spPr>
      </p:pic>
      <p:cxnSp>
        <p:nvCxnSpPr>
          <p:cNvPr id="13" name="Straight Arrow Connector 12">
            <a:extLst>
              <a:ext uri="{FF2B5EF4-FFF2-40B4-BE49-F238E27FC236}">
                <a16:creationId xmlns:a16="http://schemas.microsoft.com/office/drawing/2014/main" id="{7F96E375-06D3-465E-BC56-EBAEADE0035C}"/>
              </a:ext>
            </a:extLst>
          </p:cNvPr>
          <p:cNvCxnSpPr>
            <a:cxnSpLocks/>
          </p:cNvCxnSpPr>
          <p:nvPr/>
        </p:nvCxnSpPr>
        <p:spPr>
          <a:xfrm>
            <a:off x="968595" y="1720272"/>
            <a:ext cx="7416074" cy="0"/>
          </a:xfrm>
          <a:prstGeom prst="straightConnector1">
            <a:avLst/>
          </a:prstGeom>
          <a:ln w="38100" cap="rnd">
            <a:solidFill>
              <a:schemeClr val="accent5"/>
            </a:solidFill>
            <a:headEnd type="none" w="sm"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F62054-121D-4490-B46B-8F2B2BDF8A02}"/>
              </a:ext>
            </a:extLst>
          </p:cNvPr>
          <p:cNvCxnSpPr/>
          <p:nvPr/>
        </p:nvCxnSpPr>
        <p:spPr>
          <a:xfrm>
            <a:off x="971600" y="1953650"/>
            <a:ext cx="0" cy="179680"/>
          </a:xfrm>
          <a:prstGeom prst="line">
            <a:avLst/>
          </a:prstGeom>
          <a:ln w="38100" cap="rnd">
            <a:solidFill>
              <a:schemeClr val="accent5"/>
            </a:solidFill>
            <a:headEnd type="none" w="sm" len="med"/>
            <a:tailEnd type="none" w="lg" len="med"/>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E5FE2E5A-227A-4B7F-897A-D315076EEAB9}"/>
              </a:ext>
            </a:extLst>
          </p:cNvPr>
          <p:cNvSpPr/>
          <p:nvPr/>
        </p:nvSpPr>
        <p:spPr>
          <a:xfrm>
            <a:off x="2410405" y="273105"/>
            <a:ext cx="4680520" cy="10356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450"/>
              </a:spcAft>
            </a:pPr>
            <a:r>
              <a:rPr lang="en-CA" sz="1600" b="1" dirty="0">
                <a:solidFill>
                  <a:schemeClr val="bg1"/>
                </a:solidFill>
                <a:latin typeface="Arial" panose="020B0604020202020204" pitchFamily="34" charset="0"/>
                <a:cs typeface="Arial" panose="020B0604020202020204" pitchFamily="34" charset="0"/>
              </a:rPr>
              <a:t>Family and Community Resiliency Division</a:t>
            </a:r>
          </a:p>
          <a:p>
            <a:pPr algn="ctr"/>
            <a:r>
              <a:rPr lang="en-CA" sz="1200" i="1" dirty="0">
                <a:solidFill>
                  <a:schemeClr val="bg1">
                    <a:lumMod val="95000"/>
                  </a:schemeClr>
                </a:solidFill>
                <a:latin typeface="Arial" panose="020B0604020202020204" pitchFamily="34" charset="0"/>
                <a:cs typeface="Arial" panose="020B0604020202020204" pitchFamily="34" charset="0"/>
              </a:rPr>
              <a:t>Supports early childhood development (including child care) and prevention/early intervention programs and services</a:t>
            </a:r>
            <a:r>
              <a:rPr lang="en-CA" sz="1100" i="1" dirty="0">
                <a:solidFill>
                  <a:schemeClr val="tx1"/>
                </a:solidFill>
                <a:latin typeface="Arial" panose="020B0604020202020204" pitchFamily="34" charset="0"/>
                <a:cs typeface="Arial" panose="020B0604020202020204" pitchFamily="34" charset="0"/>
              </a:rPr>
              <a:t>.</a:t>
            </a:r>
          </a:p>
        </p:txBody>
      </p:sp>
      <p:grpSp>
        <p:nvGrpSpPr>
          <p:cNvPr id="24" name="Group 23">
            <a:extLst>
              <a:ext uri="{FF2B5EF4-FFF2-40B4-BE49-F238E27FC236}">
                <a16:creationId xmlns:a16="http://schemas.microsoft.com/office/drawing/2014/main" id="{C2135265-D813-4AB8-AFC7-756609F01564}"/>
              </a:ext>
            </a:extLst>
          </p:cNvPr>
          <p:cNvGrpSpPr/>
          <p:nvPr/>
        </p:nvGrpSpPr>
        <p:grpSpPr>
          <a:xfrm>
            <a:off x="971567" y="1400430"/>
            <a:ext cx="3679632" cy="295466"/>
            <a:chOff x="971568" y="1449142"/>
            <a:chExt cx="3679632" cy="295466"/>
          </a:xfrm>
        </p:grpSpPr>
        <p:sp>
          <p:nvSpPr>
            <p:cNvPr id="4" name="TextBox 3">
              <a:extLst>
                <a:ext uri="{FF2B5EF4-FFF2-40B4-BE49-F238E27FC236}">
                  <a16:creationId xmlns:a16="http://schemas.microsoft.com/office/drawing/2014/main" id="{87E11BFB-C9DE-4117-B9A6-6E4633E8361A}"/>
                </a:ext>
              </a:extLst>
            </p:cNvPr>
            <p:cNvSpPr txBox="1"/>
            <p:nvPr/>
          </p:nvSpPr>
          <p:spPr>
            <a:xfrm>
              <a:off x="971568" y="1460054"/>
              <a:ext cx="3679632" cy="276999"/>
            </a:xfrm>
            <a:prstGeom prst="rect">
              <a:avLst/>
            </a:prstGeom>
            <a:noFill/>
          </p:spPr>
          <p:txBody>
            <a:bodyPr wrap="square" rtlCol="0">
              <a:spAutoFit/>
            </a:bodyPr>
            <a:lstStyle/>
            <a:p>
              <a:r>
                <a:rPr lang="en-CA" sz="1200" b="1" dirty="0">
                  <a:solidFill>
                    <a:schemeClr val="accent5">
                      <a:lumMod val="50000"/>
                    </a:schemeClr>
                  </a:solidFill>
                  <a:latin typeface="Arial" panose="020B0604020202020204" pitchFamily="34" charset="0"/>
                  <a:cs typeface="Arial" panose="020B0604020202020204" pitchFamily="34" charset="0"/>
                </a:rPr>
                <a:t>Policy Development </a:t>
              </a:r>
              <a:r>
                <a:rPr lang="en-CA" sz="1100" i="1" dirty="0">
                  <a:solidFill>
                    <a:schemeClr val="accent5">
                      <a:lumMod val="50000"/>
                    </a:schemeClr>
                  </a:solidFill>
                  <a:latin typeface="Arial" panose="020B0604020202020204" pitchFamily="34" charset="0"/>
                  <a:cs typeface="Arial" panose="020B0604020202020204" pitchFamily="34" charset="0"/>
                </a:rPr>
                <a:t>(strategy)  </a:t>
              </a:r>
              <a:endParaRPr lang="en-CA" sz="1400" i="1" dirty="0">
                <a:solidFill>
                  <a:schemeClr val="accent5">
                    <a:lumMod val="50000"/>
                  </a:schemeClr>
                </a:solidFill>
                <a:latin typeface="Arial" panose="020B0604020202020204" pitchFamily="34" charset="0"/>
                <a:cs typeface="Arial" panose="020B0604020202020204" pitchFamily="34" charset="0"/>
              </a:endParaRPr>
            </a:p>
          </p:txBody>
        </p:sp>
        <p:pic>
          <p:nvPicPr>
            <p:cNvPr id="20" name="Graphic 19" descr="Document">
              <a:extLst>
                <a:ext uri="{FF2B5EF4-FFF2-40B4-BE49-F238E27FC236}">
                  <a16:creationId xmlns:a16="http://schemas.microsoft.com/office/drawing/2014/main" id="{11E14346-DDF6-47C2-A78E-95E227FFFB86}"/>
                </a:ext>
              </a:extLst>
            </p:cNvPr>
            <p:cNvPicPr>
              <a:picLocks noChangeAspect="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248054" y="1449142"/>
              <a:ext cx="295466" cy="295466"/>
            </a:xfrm>
            <a:prstGeom prst="rect">
              <a:avLst/>
            </a:prstGeom>
          </p:spPr>
        </p:pic>
      </p:grpSp>
      <p:grpSp>
        <p:nvGrpSpPr>
          <p:cNvPr id="23" name="Group 22">
            <a:extLst>
              <a:ext uri="{FF2B5EF4-FFF2-40B4-BE49-F238E27FC236}">
                <a16:creationId xmlns:a16="http://schemas.microsoft.com/office/drawing/2014/main" id="{334B9581-6665-4A82-BA16-E7F1C13D489F}"/>
              </a:ext>
            </a:extLst>
          </p:cNvPr>
          <p:cNvGrpSpPr/>
          <p:nvPr/>
        </p:nvGrpSpPr>
        <p:grpSpPr>
          <a:xfrm>
            <a:off x="4740799" y="1291323"/>
            <a:ext cx="3565750" cy="438578"/>
            <a:chOff x="4749911" y="1380423"/>
            <a:chExt cx="3565750" cy="438578"/>
          </a:xfrm>
        </p:grpSpPr>
        <p:sp>
          <p:nvSpPr>
            <p:cNvPr id="5" name="TextBox 4">
              <a:extLst>
                <a:ext uri="{FF2B5EF4-FFF2-40B4-BE49-F238E27FC236}">
                  <a16:creationId xmlns:a16="http://schemas.microsoft.com/office/drawing/2014/main" id="{2F210040-21C7-4EC5-AE29-9DA657FC3564}"/>
                </a:ext>
              </a:extLst>
            </p:cNvPr>
            <p:cNvSpPr txBox="1"/>
            <p:nvPr/>
          </p:nvSpPr>
          <p:spPr>
            <a:xfrm>
              <a:off x="4749911" y="1542002"/>
              <a:ext cx="3565750" cy="276999"/>
            </a:xfrm>
            <a:prstGeom prst="rect">
              <a:avLst/>
            </a:prstGeom>
            <a:noFill/>
          </p:spPr>
          <p:txBody>
            <a:bodyPr wrap="square" rtlCol="0">
              <a:spAutoFit/>
            </a:bodyPr>
            <a:lstStyle/>
            <a:p>
              <a:r>
                <a:rPr lang="en-CA" sz="1200" b="1" dirty="0">
                  <a:solidFill>
                    <a:schemeClr val="accent5">
                      <a:lumMod val="50000"/>
                    </a:schemeClr>
                  </a:solidFill>
                  <a:latin typeface="Arial" panose="020B0604020202020204" pitchFamily="34" charset="0"/>
                  <a:cs typeface="Arial" panose="020B0604020202020204" pitchFamily="34" charset="0"/>
                </a:rPr>
                <a:t>Service Delivery </a:t>
              </a:r>
              <a:r>
                <a:rPr lang="en-CA" sz="1100" i="1" dirty="0">
                  <a:solidFill>
                    <a:schemeClr val="accent5">
                      <a:lumMod val="50000"/>
                    </a:schemeClr>
                  </a:solidFill>
                  <a:latin typeface="Arial" panose="020B0604020202020204" pitchFamily="34" charset="0"/>
                  <a:cs typeface="Arial" panose="020B0604020202020204" pitchFamily="34" charset="0"/>
                </a:rPr>
                <a:t>(operations)</a:t>
              </a:r>
              <a:endParaRPr lang="en-CA" sz="1400" i="1" dirty="0">
                <a:solidFill>
                  <a:schemeClr val="accent5">
                    <a:lumMod val="50000"/>
                  </a:schemeClr>
                </a:solidFill>
                <a:latin typeface="Arial" panose="020B0604020202020204" pitchFamily="34" charset="0"/>
                <a:cs typeface="Arial" panose="020B0604020202020204" pitchFamily="34" charset="0"/>
              </a:endParaRPr>
            </a:p>
          </p:txBody>
        </p:sp>
        <p:pic>
          <p:nvPicPr>
            <p:cNvPr id="22" name="Graphic 21" descr="Connections">
              <a:extLst>
                <a:ext uri="{FF2B5EF4-FFF2-40B4-BE49-F238E27FC236}">
                  <a16:creationId xmlns:a16="http://schemas.microsoft.com/office/drawing/2014/main" id="{8E050670-DB3C-429B-9C96-E4ABB4502010}"/>
                </a:ext>
              </a:extLst>
            </p:cNvPr>
            <p:cNvPicPr>
              <a:picLocks noChangeAspect="1"/>
            </p:cNvPicPr>
            <p:nvPr/>
          </p:nvPicPr>
          <p:blipFill>
            <a:blip r:embed="rId6" cstate="print">
              <a:grayscl/>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926538" y="1380423"/>
              <a:ext cx="438569" cy="438569"/>
            </a:xfrm>
            <a:prstGeom prst="rect">
              <a:avLst/>
            </a:prstGeom>
          </p:spPr>
        </p:pic>
      </p:grpSp>
      <p:sp>
        <p:nvSpPr>
          <p:cNvPr id="19" name="Rectangle: Rounded Corners 7">
            <a:extLst>
              <a:ext uri="{FF2B5EF4-FFF2-40B4-BE49-F238E27FC236}">
                <a16:creationId xmlns:a16="http://schemas.microsoft.com/office/drawing/2014/main" id="{B790EF3C-11B6-46D9-8BBD-2DACD04E69A7}"/>
              </a:ext>
            </a:extLst>
          </p:cNvPr>
          <p:cNvSpPr/>
          <p:nvPr/>
        </p:nvSpPr>
        <p:spPr>
          <a:xfrm>
            <a:off x="1763688" y="4299715"/>
            <a:ext cx="6048671" cy="706912"/>
          </a:xfrm>
          <a:prstGeom prst="roundRect">
            <a:avLst/>
          </a:prstGeom>
          <a:noFill/>
          <a:ln w="952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450"/>
              </a:spcAft>
            </a:pPr>
            <a:r>
              <a:rPr lang="en-CA" sz="1100" b="1" dirty="0" smtClean="0">
                <a:solidFill>
                  <a:schemeClr val="accent2"/>
                </a:solidFill>
                <a:latin typeface="Arial" panose="020B0604020202020204" pitchFamily="34" charset="0"/>
                <a:cs typeface="Arial" panose="020B0604020202020204" pitchFamily="34" charset="0"/>
              </a:rPr>
              <a:t>PIEPM  </a:t>
            </a:r>
            <a:r>
              <a:rPr lang="en-US" sz="1100" dirty="0" smtClean="0">
                <a:solidFill>
                  <a:schemeClr val="tx1"/>
                </a:solidFill>
                <a:latin typeface="Arial" panose="020B0604020202020204" pitchFamily="34" charset="0"/>
                <a:cs typeface="Arial" panose="020B0604020202020204" pitchFamily="34" charset="0"/>
              </a:rPr>
              <a:t>Supports </a:t>
            </a:r>
            <a:r>
              <a:rPr lang="en-US" sz="1100" dirty="0">
                <a:solidFill>
                  <a:schemeClr val="tx1"/>
                </a:solidFill>
                <a:latin typeface="Arial" panose="020B0604020202020204" pitchFamily="34" charset="0"/>
                <a:cs typeface="Arial" panose="020B0604020202020204" pitchFamily="34" charset="0"/>
              </a:rPr>
              <a:t>evaluation, statistical monitoring and reporting, as well as quality assurance and continuous improvement activities to ensure programs and services are achieving their intended </a:t>
            </a:r>
            <a:r>
              <a:rPr lang="en-US" sz="1100" dirty="0" smtClean="0">
                <a:solidFill>
                  <a:schemeClr val="tx1"/>
                </a:solidFill>
                <a:latin typeface="Arial" panose="020B0604020202020204" pitchFamily="34" charset="0"/>
                <a:cs typeface="Arial" panose="020B0604020202020204" pitchFamily="34" charset="0"/>
              </a:rPr>
              <a:t>goals</a:t>
            </a:r>
            <a:r>
              <a:rPr lang="en-CA" sz="1100" dirty="0" smtClean="0">
                <a:solidFill>
                  <a:schemeClr val="tx1"/>
                </a:solidFill>
                <a:latin typeface="Arial" panose="020B0604020202020204" pitchFamily="34" charset="0"/>
                <a:cs typeface="Arial" panose="020B0604020202020204" pitchFamily="34" charset="0"/>
              </a:rPr>
              <a:t> </a:t>
            </a:r>
            <a:endParaRPr lang="en-CA"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683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3C46C5-E987-49AA-9C8C-F75E8AA1C015}"/>
              </a:ext>
            </a:extLst>
          </p:cNvPr>
          <p:cNvSpPr txBox="1"/>
          <p:nvPr/>
        </p:nvSpPr>
        <p:spPr>
          <a:xfrm>
            <a:off x="4355979" y="3717046"/>
            <a:ext cx="4248466" cy="938719"/>
          </a:xfrm>
          <a:prstGeom prst="rect">
            <a:avLst/>
          </a:prstGeom>
          <a:noFill/>
        </p:spPr>
        <p:txBody>
          <a:bodyPr wrap="square" rtlCol="0">
            <a:spAutoFit/>
          </a:bodyPr>
          <a:lstStyle/>
          <a:p>
            <a:r>
              <a:rPr lang="en-CA" sz="1100" b="1" i="1" dirty="0" smtClean="0">
                <a:latin typeface="Arial" panose="020B0604020202020204" pitchFamily="34" charset="0"/>
                <a:cs typeface="Arial" panose="020B0604020202020204" pitchFamily="34" charset="0"/>
              </a:rPr>
              <a:t>Intensive</a:t>
            </a:r>
            <a:endParaRPr lang="en-CA" sz="1100" i="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Targeted supports and services for children, youth and families experiencing significant adversity, after maltreatment has occurred, to reduce the long-term negative consequences and prevent recurrence</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74AA7C3-E08A-4E7D-86D4-BF384B5A795C}"/>
              </a:ext>
            </a:extLst>
          </p:cNvPr>
          <p:cNvSpPr>
            <a:spLocks noGrp="1"/>
          </p:cNvSpPr>
          <p:nvPr>
            <p:ph type="sldNum" sz="quarter" idx="4"/>
          </p:nvPr>
        </p:nvSpPr>
        <p:spPr/>
        <p:txBody>
          <a:bodyPr/>
          <a:lstStyle/>
          <a:p>
            <a:fld id="{3A2281A5-0AAD-5C43-9874-F8F3A9F5B29A}" type="slidenum">
              <a:rPr lang="en-US" smtClean="0"/>
              <a:pPr/>
              <a:t>6</a:t>
            </a:fld>
            <a:endParaRPr lang="en-US" dirty="0"/>
          </a:p>
        </p:txBody>
      </p:sp>
      <p:sp>
        <p:nvSpPr>
          <p:cNvPr id="4" name="TextBox 3">
            <a:extLst>
              <a:ext uri="{FF2B5EF4-FFF2-40B4-BE49-F238E27FC236}">
                <a16:creationId xmlns:a16="http://schemas.microsoft.com/office/drawing/2014/main" id="{31C35B73-0897-45C8-85C8-3BD9686EF5E5}"/>
              </a:ext>
            </a:extLst>
          </p:cNvPr>
          <p:cNvSpPr txBox="1"/>
          <p:nvPr/>
        </p:nvSpPr>
        <p:spPr>
          <a:xfrm>
            <a:off x="683569" y="555527"/>
            <a:ext cx="7776864"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 multipronged approach integrating different levels of prevention is needed to effectively address child maltreatment and its root causes. </a:t>
            </a:r>
            <a:endParaRPr lang="en-CA" sz="1200" dirty="0">
              <a:latin typeface="Arial" panose="020B0604020202020204" pitchFamily="34" charset="0"/>
              <a:cs typeface="Arial" panose="020B0604020202020204" pitchFamily="34" charset="0"/>
            </a:endParaRPr>
          </a:p>
        </p:txBody>
      </p:sp>
      <p:sp>
        <p:nvSpPr>
          <p:cNvPr id="5" name="Trapezoid 4">
            <a:extLst>
              <a:ext uri="{FF2B5EF4-FFF2-40B4-BE49-F238E27FC236}">
                <a16:creationId xmlns:a16="http://schemas.microsoft.com/office/drawing/2014/main" id="{5F123BC3-B904-4832-9025-BA66E2A06411}"/>
              </a:ext>
            </a:extLst>
          </p:cNvPr>
          <p:cNvSpPr/>
          <p:nvPr/>
        </p:nvSpPr>
        <p:spPr>
          <a:xfrm flipV="1">
            <a:off x="787166" y="1363590"/>
            <a:ext cx="3446708" cy="3609576"/>
          </a:xfrm>
          <a:prstGeom prst="trapezoid">
            <a:avLst>
              <a:gd name="adj" fmla="val 369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E6FCD4F0-E8A5-44D8-A0B0-794793B9284C}"/>
              </a:ext>
            </a:extLst>
          </p:cNvPr>
          <p:cNvSpPr txBox="1"/>
          <p:nvPr/>
        </p:nvSpPr>
        <p:spPr>
          <a:xfrm>
            <a:off x="4355979" y="1131590"/>
            <a:ext cx="4248467" cy="600164"/>
          </a:xfrm>
          <a:prstGeom prst="rect">
            <a:avLst/>
          </a:prstGeom>
          <a:noFill/>
          <a:effectLst/>
        </p:spPr>
        <p:txBody>
          <a:bodyPr wrap="square" rtlCol="0">
            <a:spAutoFit/>
          </a:bodyPr>
          <a:lstStyle/>
          <a:p>
            <a:r>
              <a:rPr lang="en-US" sz="1100" b="1" i="1" dirty="0">
                <a:latin typeface="Arial" panose="020B0604020202020204" pitchFamily="34" charset="0"/>
                <a:cs typeface="Arial" panose="020B0604020202020204" pitchFamily="34" charset="0"/>
              </a:rPr>
              <a:t>Universal </a:t>
            </a:r>
            <a:endParaRPr lang="en-CA" sz="1100" b="1" i="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Services that focus on building protective factors and preventing the development of risk factors and vulnerabilities</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5E3443B-158A-4639-98DF-A4DFCC7E8C28}"/>
              </a:ext>
            </a:extLst>
          </p:cNvPr>
          <p:cNvSpPr txBox="1"/>
          <p:nvPr/>
        </p:nvSpPr>
        <p:spPr>
          <a:xfrm>
            <a:off x="4365842" y="2294895"/>
            <a:ext cx="4094590" cy="1107996"/>
          </a:xfrm>
          <a:prstGeom prst="rect">
            <a:avLst/>
          </a:prstGeom>
          <a:noFill/>
        </p:spPr>
        <p:txBody>
          <a:bodyPr wrap="square" rtlCol="0">
            <a:spAutoFit/>
          </a:bodyPr>
          <a:lstStyle/>
          <a:p>
            <a:r>
              <a:rPr lang="en-CA" sz="1100" b="1" i="1" dirty="0" smtClean="0">
                <a:latin typeface="Arial" panose="020B0604020202020204" pitchFamily="34" charset="0"/>
                <a:cs typeface="Arial" panose="020B0604020202020204" pitchFamily="34" charset="0"/>
              </a:rPr>
              <a:t>Targeted</a:t>
            </a:r>
            <a:endParaRPr lang="en-CA" sz="1100" b="1" i="1" dirty="0">
              <a:latin typeface="Arial" panose="020B0604020202020204" pitchFamily="34" charset="0"/>
              <a:cs typeface="Arial" panose="020B0604020202020204" pitchFamily="34" charset="0"/>
            </a:endParaRPr>
          </a:p>
          <a:p>
            <a:pPr eaLnBrk="0" fontAlgn="base" hangingPunct="0">
              <a:spcAft>
                <a:spcPct val="0"/>
              </a:spcAft>
              <a:defRPr/>
            </a:pPr>
            <a:r>
              <a:rPr lang="en-US" sz="1100" dirty="0">
                <a:latin typeface="Arial" panose="020B0604020202020204" pitchFamily="34" charset="0"/>
                <a:cs typeface="Arial" panose="020B0604020202020204" pitchFamily="34" charset="0"/>
              </a:rPr>
              <a:t>Focuses on involvement when vulnerabilities are first identified to reduce the need for more intrusive and intensive interventions.</a:t>
            </a:r>
            <a:endParaRPr lang="en-CA" sz="1100" i="1" dirty="0"/>
          </a:p>
          <a:p>
            <a:r>
              <a:rPr lang="en-CA" sz="1100" i="1" dirty="0">
                <a:latin typeface="arial)"/>
              </a:rPr>
              <a:t>Target the ~50,000 families who are assessed, but no CI file opened</a:t>
            </a:r>
            <a:r>
              <a:rPr lang="en-CA" sz="1100" i="1" dirty="0" smtClean="0">
                <a:latin typeface="arial)"/>
              </a:rPr>
              <a:t>.</a:t>
            </a:r>
            <a:endParaRPr lang="en-US" sz="1100" dirty="0">
              <a:latin typeface="arial)"/>
              <a:cs typeface="Arial" panose="020B0604020202020204" pitchFamily="34" charset="0"/>
            </a:endParaRPr>
          </a:p>
        </p:txBody>
      </p:sp>
      <p:sp>
        <p:nvSpPr>
          <p:cNvPr id="10" name="TextBox 9">
            <a:extLst>
              <a:ext uri="{FF2B5EF4-FFF2-40B4-BE49-F238E27FC236}">
                <a16:creationId xmlns:a16="http://schemas.microsoft.com/office/drawing/2014/main" id="{2578B160-9F89-4A13-B8CF-FA3F5EE70ABC}"/>
              </a:ext>
            </a:extLst>
          </p:cNvPr>
          <p:cNvSpPr txBox="1"/>
          <p:nvPr/>
        </p:nvSpPr>
        <p:spPr>
          <a:xfrm>
            <a:off x="1447848" y="1461391"/>
            <a:ext cx="2120220" cy="258532"/>
          </a:xfrm>
          <a:prstGeom prst="rect">
            <a:avLst/>
          </a:prstGeom>
          <a:noFill/>
        </p:spPr>
        <p:txBody>
          <a:bodyPr wrap="square" rtlCol="0">
            <a:spAutoFit/>
          </a:bodyPr>
          <a:lstStyle/>
          <a:p>
            <a:pPr algn="ctr" defTabSz="889000">
              <a:lnSpc>
                <a:spcPct val="90000"/>
              </a:lnSpc>
              <a:spcAft>
                <a:spcPct val="35000"/>
              </a:spcAft>
            </a:pPr>
            <a:r>
              <a:rPr lang="en-CA" sz="1200" dirty="0">
                <a:latin typeface="Arial" panose="020B0604020202020204" pitchFamily="34" charset="0"/>
                <a:cs typeface="Arial" panose="020B0604020202020204" pitchFamily="34" charset="0"/>
              </a:rPr>
              <a:t>All Albertans</a:t>
            </a:r>
          </a:p>
        </p:txBody>
      </p:sp>
      <p:sp>
        <p:nvSpPr>
          <p:cNvPr id="11" name="TextBox 10">
            <a:extLst>
              <a:ext uri="{FF2B5EF4-FFF2-40B4-BE49-F238E27FC236}">
                <a16:creationId xmlns:a16="http://schemas.microsoft.com/office/drawing/2014/main" id="{10CFE3EB-5F91-4A65-A518-02DE1A4717FA}"/>
              </a:ext>
            </a:extLst>
          </p:cNvPr>
          <p:cNvSpPr txBox="1"/>
          <p:nvPr/>
        </p:nvSpPr>
        <p:spPr>
          <a:xfrm>
            <a:off x="1447848" y="2602230"/>
            <a:ext cx="2120220" cy="258532"/>
          </a:xfrm>
          <a:prstGeom prst="rect">
            <a:avLst/>
          </a:prstGeom>
          <a:noFill/>
        </p:spPr>
        <p:txBody>
          <a:bodyPr wrap="square" rtlCol="0">
            <a:spAutoFit/>
          </a:bodyPr>
          <a:lstStyle/>
          <a:p>
            <a:pPr algn="ctr" defTabSz="889000">
              <a:lnSpc>
                <a:spcPct val="90000"/>
              </a:lnSpc>
              <a:spcAft>
                <a:spcPct val="35000"/>
              </a:spcAft>
            </a:pPr>
            <a:r>
              <a:rPr lang="en-CA" sz="1200" dirty="0">
                <a:latin typeface="Arial" panose="020B0604020202020204" pitchFamily="34" charset="0"/>
                <a:cs typeface="Arial" panose="020B0604020202020204" pitchFamily="34" charset="0"/>
              </a:rPr>
              <a:t>At Risk</a:t>
            </a:r>
          </a:p>
        </p:txBody>
      </p:sp>
      <p:sp>
        <p:nvSpPr>
          <p:cNvPr id="12" name="TextBox 11">
            <a:extLst>
              <a:ext uri="{FF2B5EF4-FFF2-40B4-BE49-F238E27FC236}">
                <a16:creationId xmlns:a16="http://schemas.microsoft.com/office/drawing/2014/main" id="{DA2EBB07-12A3-4092-A855-AB6D1812733E}"/>
              </a:ext>
            </a:extLst>
          </p:cNvPr>
          <p:cNvSpPr txBox="1"/>
          <p:nvPr/>
        </p:nvSpPr>
        <p:spPr>
          <a:xfrm>
            <a:off x="1858740" y="3927874"/>
            <a:ext cx="1298436" cy="258532"/>
          </a:xfrm>
          <a:prstGeom prst="rect">
            <a:avLst/>
          </a:prstGeom>
          <a:noFill/>
          <a:ln>
            <a:noFill/>
          </a:ln>
        </p:spPr>
        <p:txBody>
          <a:bodyPr wrap="square" rtlCol="0">
            <a:spAutoFit/>
          </a:bodyPr>
          <a:lstStyle/>
          <a:p>
            <a:pPr algn="ctr" defTabSz="889000">
              <a:lnSpc>
                <a:spcPct val="90000"/>
              </a:lnSpc>
              <a:spcAft>
                <a:spcPct val="35000"/>
              </a:spcAft>
            </a:pPr>
            <a:r>
              <a:rPr lang="en-CA" sz="1200" dirty="0">
                <a:latin typeface="Arial" panose="020B0604020202020204" pitchFamily="34" charset="0"/>
                <a:cs typeface="Arial" panose="020B0604020202020204" pitchFamily="34" charset="0"/>
              </a:rPr>
              <a:t>Intervention</a:t>
            </a:r>
          </a:p>
        </p:txBody>
      </p:sp>
      <p:sp>
        <p:nvSpPr>
          <p:cNvPr id="13" name="TextBox 12">
            <a:extLst>
              <a:ext uri="{FF2B5EF4-FFF2-40B4-BE49-F238E27FC236}">
                <a16:creationId xmlns:a16="http://schemas.microsoft.com/office/drawing/2014/main" id="{8BB168CE-DEF7-4B10-AE42-1A6FFABCE00E}"/>
              </a:ext>
            </a:extLst>
          </p:cNvPr>
          <p:cNvSpPr txBox="1"/>
          <p:nvPr/>
        </p:nvSpPr>
        <p:spPr>
          <a:xfrm>
            <a:off x="1420132" y="1773150"/>
            <a:ext cx="2175652" cy="397032"/>
          </a:xfrm>
          <a:prstGeom prst="rect">
            <a:avLst/>
          </a:prstGeom>
          <a:noFill/>
        </p:spPr>
        <p:txBody>
          <a:bodyPr wrap="square" rtlCol="0">
            <a:spAutoFit/>
          </a:bodyPr>
          <a:lstStyle/>
          <a:p>
            <a:pPr algn="ctr" defTabSz="889000">
              <a:lnSpc>
                <a:spcPct val="90000"/>
              </a:lnSpc>
              <a:spcAft>
                <a:spcPct val="35000"/>
              </a:spcAft>
            </a:pPr>
            <a:r>
              <a:rPr lang="en-CA" sz="1100" i="1" dirty="0">
                <a:latin typeface="Arial" panose="020B0604020202020204" pitchFamily="34" charset="0"/>
                <a:cs typeface="Arial" panose="020B0604020202020204" pitchFamily="34" charset="0"/>
              </a:rPr>
              <a:t>All children, youth and families in Alberta</a:t>
            </a:r>
          </a:p>
        </p:txBody>
      </p:sp>
      <p:sp>
        <p:nvSpPr>
          <p:cNvPr id="14" name="TextBox 13">
            <a:extLst>
              <a:ext uri="{FF2B5EF4-FFF2-40B4-BE49-F238E27FC236}">
                <a16:creationId xmlns:a16="http://schemas.microsoft.com/office/drawing/2014/main" id="{76F35004-4014-4233-A662-B6931187622F}"/>
              </a:ext>
            </a:extLst>
          </p:cNvPr>
          <p:cNvSpPr txBox="1"/>
          <p:nvPr/>
        </p:nvSpPr>
        <p:spPr>
          <a:xfrm>
            <a:off x="1477445" y="2844938"/>
            <a:ext cx="2061029" cy="549381"/>
          </a:xfrm>
          <a:prstGeom prst="rect">
            <a:avLst/>
          </a:prstGeom>
          <a:noFill/>
        </p:spPr>
        <p:txBody>
          <a:bodyPr wrap="square" rtlCol="0">
            <a:spAutoFit/>
          </a:bodyPr>
          <a:lstStyle/>
          <a:p>
            <a:pPr algn="ctr" defTabSz="889000">
              <a:lnSpc>
                <a:spcPct val="90000"/>
              </a:lnSpc>
              <a:spcAft>
                <a:spcPct val="35000"/>
              </a:spcAft>
            </a:pPr>
            <a:r>
              <a:rPr lang="en-CA" sz="1100" i="1" dirty="0">
                <a:latin typeface="Arial" panose="020B0604020202020204" pitchFamily="34" charset="0"/>
                <a:cs typeface="Arial" panose="020B0604020202020204" pitchFamily="34" charset="0"/>
              </a:rPr>
              <a:t>Children, youth and families who are or may become involved with CI</a:t>
            </a:r>
            <a:r>
              <a:rPr lang="en-CA" sz="1100" i="1" dirty="0">
                <a:solidFill>
                  <a:schemeClr val="accent4">
                    <a:lumMod val="75000"/>
                  </a:schemeClr>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2DB43208-A221-48F6-A7AF-99D98024E070}"/>
              </a:ext>
            </a:extLst>
          </p:cNvPr>
          <p:cNvSpPr txBox="1"/>
          <p:nvPr/>
        </p:nvSpPr>
        <p:spPr>
          <a:xfrm>
            <a:off x="1771696" y="4204756"/>
            <a:ext cx="1472524" cy="701731"/>
          </a:xfrm>
          <a:prstGeom prst="rect">
            <a:avLst/>
          </a:prstGeom>
          <a:noFill/>
        </p:spPr>
        <p:txBody>
          <a:bodyPr wrap="square" rtlCol="0">
            <a:spAutoFit/>
          </a:bodyPr>
          <a:lstStyle/>
          <a:p>
            <a:pPr algn="ctr" defTabSz="889000">
              <a:lnSpc>
                <a:spcPct val="90000"/>
              </a:lnSpc>
            </a:pPr>
            <a:r>
              <a:rPr lang="en-CA" sz="1100" i="1" dirty="0">
                <a:latin typeface="Arial" panose="020B0604020202020204" pitchFamily="34" charset="0"/>
                <a:cs typeface="Arial" panose="020B0604020202020204" pitchFamily="34" charset="0"/>
              </a:rPr>
              <a:t>Children, youth </a:t>
            </a:r>
          </a:p>
          <a:p>
            <a:pPr algn="ctr" defTabSz="889000">
              <a:lnSpc>
                <a:spcPct val="90000"/>
              </a:lnSpc>
            </a:pPr>
            <a:r>
              <a:rPr lang="en-CA" sz="1100" i="1" dirty="0">
                <a:latin typeface="Arial" panose="020B0604020202020204" pitchFamily="34" charset="0"/>
                <a:cs typeface="Arial" panose="020B0604020202020204" pitchFamily="34" charset="0"/>
              </a:rPr>
              <a:t>and families </a:t>
            </a:r>
          </a:p>
          <a:p>
            <a:pPr algn="ctr" defTabSz="889000">
              <a:lnSpc>
                <a:spcPct val="90000"/>
              </a:lnSpc>
            </a:pPr>
            <a:r>
              <a:rPr lang="en-CA" sz="1100" i="1" dirty="0">
                <a:latin typeface="Arial" panose="020B0604020202020204" pitchFamily="34" charset="0"/>
                <a:cs typeface="Arial" panose="020B0604020202020204" pitchFamily="34" charset="0"/>
              </a:rPr>
              <a:t>experiencing </a:t>
            </a:r>
          </a:p>
          <a:p>
            <a:pPr algn="ctr" defTabSz="889000">
              <a:lnSpc>
                <a:spcPct val="90000"/>
              </a:lnSpc>
            </a:pPr>
            <a:r>
              <a:rPr lang="en-CA" sz="1100" i="1" dirty="0">
                <a:latin typeface="Arial" panose="020B0604020202020204" pitchFamily="34" charset="0"/>
                <a:cs typeface="Arial" panose="020B0604020202020204" pitchFamily="34" charset="0"/>
              </a:rPr>
              <a:t>adversity</a:t>
            </a:r>
          </a:p>
        </p:txBody>
      </p:sp>
      <p:sp>
        <p:nvSpPr>
          <p:cNvPr id="16" name="TextBox 15">
            <a:extLst>
              <a:ext uri="{FF2B5EF4-FFF2-40B4-BE49-F238E27FC236}">
                <a16:creationId xmlns:a16="http://schemas.microsoft.com/office/drawing/2014/main" id="{A88FB710-EF30-45AE-AF33-7EE7E5AC27C4}"/>
              </a:ext>
            </a:extLst>
          </p:cNvPr>
          <p:cNvSpPr txBox="1"/>
          <p:nvPr/>
        </p:nvSpPr>
        <p:spPr>
          <a:xfrm>
            <a:off x="763525" y="1111832"/>
            <a:ext cx="3488869" cy="244682"/>
          </a:xfrm>
          <a:prstGeom prst="rect">
            <a:avLst/>
          </a:prstGeom>
          <a:solidFill>
            <a:schemeClr val="accent2"/>
          </a:solidFill>
        </p:spPr>
        <p:txBody>
          <a:bodyPr wrap="square" rtlCol="0">
            <a:spAutoFit/>
          </a:bodyPr>
          <a:lstStyle/>
          <a:p>
            <a:pPr defTabSz="889000">
              <a:lnSpc>
                <a:spcPct val="90000"/>
              </a:lnSpc>
              <a:spcAft>
                <a:spcPct val="35000"/>
              </a:spcAft>
            </a:pPr>
            <a:r>
              <a:rPr lang="en-CA" sz="1100" b="1" dirty="0">
                <a:solidFill>
                  <a:schemeClr val="bg1"/>
                </a:solidFill>
                <a:latin typeface="Arial" panose="020B0604020202020204" pitchFamily="34" charset="0"/>
                <a:cs typeface="Arial" panose="020B0604020202020204" pitchFamily="34" charset="0"/>
              </a:rPr>
              <a:t>Universal </a:t>
            </a:r>
            <a:r>
              <a:rPr lang="en-CA" sz="1000" i="1" dirty="0">
                <a:solidFill>
                  <a:schemeClr val="bg1"/>
                </a:solidFill>
                <a:latin typeface="Arial" panose="020B0604020202020204" pitchFamily="34" charset="0"/>
                <a:cs typeface="Arial" panose="020B0604020202020204" pitchFamily="34" charset="0"/>
              </a:rPr>
              <a:t>(Address Root Causes)</a:t>
            </a:r>
          </a:p>
        </p:txBody>
      </p:sp>
      <p:grpSp>
        <p:nvGrpSpPr>
          <p:cNvPr id="17" name="Group 16">
            <a:extLst>
              <a:ext uri="{FF2B5EF4-FFF2-40B4-BE49-F238E27FC236}">
                <a16:creationId xmlns:a16="http://schemas.microsoft.com/office/drawing/2014/main" id="{D994FAF6-8A53-47EF-A8C6-7A1873AD18E7}"/>
              </a:ext>
            </a:extLst>
          </p:cNvPr>
          <p:cNvGrpSpPr/>
          <p:nvPr/>
        </p:nvGrpSpPr>
        <p:grpSpPr>
          <a:xfrm>
            <a:off x="773049" y="1337703"/>
            <a:ext cx="543166" cy="3568784"/>
            <a:chOff x="438068" y="2099311"/>
            <a:chExt cx="543166" cy="3810322"/>
          </a:xfrm>
        </p:grpSpPr>
        <p:cxnSp>
          <p:nvCxnSpPr>
            <p:cNvPr id="18" name="Straight Arrow Connector 17">
              <a:extLst>
                <a:ext uri="{FF2B5EF4-FFF2-40B4-BE49-F238E27FC236}">
                  <a16:creationId xmlns:a16="http://schemas.microsoft.com/office/drawing/2014/main" id="{C68964B3-5361-43E8-89CC-22EA77D06631}"/>
                </a:ext>
              </a:extLst>
            </p:cNvPr>
            <p:cNvCxnSpPr>
              <a:cxnSpLocks/>
            </p:cNvCxnSpPr>
            <p:nvPr/>
          </p:nvCxnSpPr>
          <p:spPr bwMode="auto">
            <a:xfrm>
              <a:off x="438068" y="2099311"/>
              <a:ext cx="0" cy="3810322"/>
            </a:xfrm>
            <a:prstGeom prst="straightConnector1">
              <a:avLst/>
            </a:prstGeom>
            <a:solidFill>
              <a:schemeClr val="accent1"/>
            </a:solidFill>
            <a:ln w="25400" cap="flat" cmpd="sng" algn="ctr">
              <a:solidFill>
                <a:schemeClr val="accent2"/>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BC18964B-2F16-47CC-AEB6-5ECC838D4784}"/>
                </a:ext>
              </a:extLst>
            </p:cNvPr>
            <p:cNvCxnSpPr>
              <a:cxnSpLocks/>
            </p:cNvCxnSpPr>
            <p:nvPr/>
          </p:nvCxnSpPr>
          <p:spPr bwMode="auto">
            <a:xfrm>
              <a:off x="741953" y="3240495"/>
              <a:ext cx="0" cy="2669138"/>
            </a:xfrm>
            <a:prstGeom prst="straightConnector1">
              <a:avLst/>
            </a:prstGeom>
            <a:solidFill>
              <a:schemeClr val="accent1"/>
            </a:solidFill>
            <a:ln w="25400" cap="flat" cmpd="sng" algn="ctr">
              <a:solidFill>
                <a:schemeClr val="accent2"/>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D3AD4DED-8CEA-44A7-A570-AD84E47D1D6E}"/>
                </a:ext>
              </a:extLst>
            </p:cNvPr>
            <p:cNvCxnSpPr>
              <a:cxnSpLocks/>
            </p:cNvCxnSpPr>
            <p:nvPr/>
          </p:nvCxnSpPr>
          <p:spPr bwMode="auto">
            <a:xfrm>
              <a:off x="981234" y="4646984"/>
              <a:ext cx="0" cy="1262649"/>
            </a:xfrm>
            <a:prstGeom prst="straightConnector1">
              <a:avLst/>
            </a:prstGeom>
            <a:solidFill>
              <a:schemeClr val="accent1"/>
            </a:solidFill>
            <a:ln w="25400" cap="flat" cmpd="sng" algn="ctr">
              <a:solidFill>
                <a:schemeClr val="accent2"/>
              </a:solidFill>
              <a:prstDash val="solid"/>
              <a:round/>
              <a:headEnd type="none" w="med" len="med"/>
              <a:tailEnd type="triangle"/>
            </a:ln>
            <a:effectLst/>
          </p:spPr>
        </p:cxnSp>
      </p:grpSp>
      <p:sp>
        <p:nvSpPr>
          <p:cNvPr id="21" name="TextBox 20">
            <a:extLst>
              <a:ext uri="{FF2B5EF4-FFF2-40B4-BE49-F238E27FC236}">
                <a16:creationId xmlns:a16="http://schemas.microsoft.com/office/drawing/2014/main" id="{26738CFE-33D5-47C5-9343-D28A0FBDF22C}"/>
              </a:ext>
            </a:extLst>
          </p:cNvPr>
          <p:cNvSpPr txBox="1"/>
          <p:nvPr/>
        </p:nvSpPr>
        <p:spPr>
          <a:xfrm>
            <a:off x="1291961" y="3639842"/>
            <a:ext cx="2431994" cy="258532"/>
          </a:xfrm>
          <a:prstGeom prst="rect">
            <a:avLst/>
          </a:prstGeom>
          <a:solidFill>
            <a:schemeClr val="accent5"/>
          </a:solidFill>
        </p:spPr>
        <p:txBody>
          <a:bodyPr wrap="square" lIns="45720" rIns="45720" rtlCol="0">
            <a:spAutoFit/>
          </a:bodyPr>
          <a:lstStyle/>
          <a:p>
            <a:pPr defTabSz="889000">
              <a:lnSpc>
                <a:spcPct val="90000"/>
              </a:lnSpc>
              <a:spcAft>
                <a:spcPct val="35000"/>
              </a:spcAft>
            </a:pPr>
            <a:r>
              <a:rPr lang="en-CA" sz="1100" b="1" dirty="0">
                <a:solidFill>
                  <a:schemeClr val="bg2">
                    <a:lumMod val="25000"/>
                  </a:schemeClr>
                </a:solidFill>
                <a:latin typeface="Arial" panose="020B0604020202020204" pitchFamily="34" charset="0"/>
                <a:cs typeface="Arial" panose="020B0604020202020204" pitchFamily="34" charset="0"/>
              </a:rPr>
              <a:t>Intensive</a:t>
            </a:r>
            <a:r>
              <a:rPr lang="en-CA" sz="1200" dirty="0">
                <a:solidFill>
                  <a:schemeClr val="bg2">
                    <a:lumMod val="25000"/>
                  </a:schemeClr>
                </a:solidFill>
                <a:latin typeface="Arial" panose="020B0604020202020204" pitchFamily="34" charset="0"/>
                <a:cs typeface="Arial" panose="020B0604020202020204" pitchFamily="34" charset="0"/>
              </a:rPr>
              <a:t> </a:t>
            </a:r>
            <a:r>
              <a:rPr lang="en-CA" sz="1000" dirty="0">
                <a:solidFill>
                  <a:schemeClr val="bg2">
                    <a:lumMod val="25000"/>
                  </a:schemeClr>
                </a:solidFill>
                <a:latin typeface="Arial" panose="020B0604020202020204" pitchFamily="34" charset="0"/>
                <a:cs typeface="Arial" panose="020B0604020202020204" pitchFamily="34" charset="0"/>
              </a:rPr>
              <a:t>(</a:t>
            </a:r>
            <a:r>
              <a:rPr lang="en-CA" sz="1000" i="1" dirty="0">
                <a:solidFill>
                  <a:schemeClr val="bg2">
                    <a:lumMod val="25000"/>
                  </a:schemeClr>
                </a:solidFill>
                <a:latin typeface="Arial" panose="020B0604020202020204" pitchFamily="34" charset="0"/>
                <a:cs typeface="Arial" panose="020B0604020202020204" pitchFamily="34" charset="0"/>
              </a:rPr>
              <a:t>Focus on Child Intervention)</a:t>
            </a:r>
          </a:p>
        </p:txBody>
      </p:sp>
      <p:sp>
        <p:nvSpPr>
          <p:cNvPr id="22" name="TextBox 21">
            <a:extLst>
              <a:ext uri="{FF2B5EF4-FFF2-40B4-BE49-F238E27FC236}">
                <a16:creationId xmlns:a16="http://schemas.microsoft.com/office/drawing/2014/main" id="{29D643C8-55E0-48F0-8E50-88731EE2EEDA}"/>
              </a:ext>
            </a:extLst>
          </p:cNvPr>
          <p:cNvSpPr txBox="1"/>
          <p:nvPr/>
        </p:nvSpPr>
        <p:spPr>
          <a:xfrm>
            <a:off x="1053710" y="2296829"/>
            <a:ext cx="2908499" cy="244682"/>
          </a:xfrm>
          <a:prstGeom prst="rect">
            <a:avLst/>
          </a:prstGeom>
          <a:solidFill>
            <a:schemeClr val="accent3"/>
          </a:solidFill>
        </p:spPr>
        <p:txBody>
          <a:bodyPr wrap="square" rtlCol="0">
            <a:spAutoFit/>
          </a:bodyPr>
          <a:lstStyle/>
          <a:p>
            <a:pPr defTabSz="889000">
              <a:lnSpc>
                <a:spcPct val="90000"/>
              </a:lnSpc>
              <a:spcAft>
                <a:spcPct val="35000"/>
              </a:spcAft>
            </a:pPr>
            <a:r>
              <a:rPr lang="en-CA" sz="1100" b="1" dirty="0">
                <a:solidFill>
                  <a:schemeClr val="bg1"/>
                </a:solidFill>
                <a:latin typeface="Arial" panose="020B0604020202020204" pitchFamily="34" charset="0"/>
                <a:cs typeface="Arial" panose="020B0604020202020204" pitchFamily="34" charset="0"/>
              </a:rPr>
              <a:t>Targeted </a:t>
            </a:r>
            <a:r>
              <a:rPr lang="en-CA" sz="1000" i="1" dirty="0">
                <a:solidFill>
                  <a:schemeClr val="bg1"/>
                </a:solidFill>
                <a:latin typeface="Arial" panose="020B0604020202020204" pitchFamily="34" charset="0"/>
                <a:cs typeface="Arial" panose="020B0604020202020204" pitchFamily="34" charset="0"/>
              </a:rPr>
              <a:t>(Focus on Identified Risk Factors)</a:t>
            </a:r>
          </a:p>
        </p:txBody>
      </p:sp>
      <p:sp>
        <p:nvSpPr>
          <p:cNvPr id="24" name="Title 2">
            <a:extLst>
              <a:ext uri="{FF2B5EF4-FFF2-40B4-BE49-F238E27FC236}">
                <a16:creationId xmlns:a16="http://schemas.microsoft.com/office/drawing/2014/main" id="{38678CF9-B8C2-4FAB-B0DF-F16C9C5473BE}"/>
              </a:ext>
            </a:extLst>
          </p:cNvPr>
          <p:cNvSpPr txBox="1">
            <a:spLocks/>
          </p:cNvSpPr>
          <p:nvPr/>
        </p:nvSpPr>
        <p:spPr>
          <a:xfrm>
            <a:off x="683568" y="130324"/>
            <a:ext cx="5904655" cy="569218"/>
          </a:xfrm>
          <a:prstGeom prst="rect">
            <a:avLst/>
          </a:prstGeom>
        </p:spPr>
        <p:txBody>
          <a:bodyPr/>
          <a:lstStyle>
            <a:lvl1pPr algn="l" rtl="0" eaLnBrk="0" fontAlgn="base" hangingPunct="0">
              <a:spcBef>
                <a:spcPct val="0"/>
              </a:spcBef>
              <a:spcAft>
                <a:spcPct val="0"/>
              </a:spcAft>
              <a:defRPr sz="24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300">
                <a:solidFill>
                  <a:srgbClr val="6A737B"/>
                </a:solidFill>
                <a:latin typeface="Arial" charset="0"/>
                <a:cs typeface="Arial" charset="0"/>
              </a:defRPr>
            </a:lvl2pPr>
            <a:lvl3pPr algn="l" rtl="0" eaLnBrk="0" fontAlgn="base" hangingPunct="0">
              <a:spcBef>
                <a:spcPct val="0"/>
              </a:spcBef>
              <a:spcAft>
                <a:spcPct val="0"/>
              </a:spcAft>
              <a:defRPr sz="3300">
                <a:solidFill>
                  <a:srgbClr val="6A737B"/>
                </a:solidFill>
                <a:latin typeface="Arial" charset="0"/>
                <a:cs typeface="Arial" charset="0"/>
              </a:defRPr>
            </a:lvl3pPr>
            <a:lvl4pPr algn="l" rtl="0" eaLnBrk="0" fontAlgn="base" hangingPunct="0">
              <a:spcBef>
                <a:spcPct val="0"/>
              </a:spcBef>
              <a:spcAft>
                <a:spcPct val="0"/>
              </a:spcAft>
              <a:defRPr sz="3300">
                <a:solidFill>
                  <a:srgbClr val="6A737B"/>
                </a:solidFill>
                <a:latin typeface="Arial" charset="0"/>
                <a:cs typeface="Arial" charset="0"/>
              </a:defRPr>
            </a:lvl4pPr>
            <a:lvl5pPr algn="l" rtl="0" eaLnBrk="0" fontAlgn="base" hangingPunct="0">
              <a:spcBef>
                <a:spcPct val="0"/>
              </a:spcBef>
              <a:spcAft>
                <a:spcPct val="0"/>
              </a:spcAft>
              <a:defRPr sz="3300">
                <a:solidFill>
                  <a:srgbClr val="6A737B"/>
                </a:solidFill>
                <a:latin typeface="Arial" charset="0"/>
                <a:cs typeface="Arial" charset="0"/>
              </a:defRPr>
            </a:lvl5pPr>
            <a:lvl6pPr marL="342900" algn="l" rtl="0" fontAlgn="base">
              <a:spcBef>
                <a:spcPct val="0"/>
              </a:spcBef>
              <a:spcAft>
                <a:spcPct val="0"/>
              </a:spcAft>
              <a:defRPr sz="3300">
                <a:solidFill>
                  <a:srgbClr val="6A737B"/>
                </a:solidFill>
                <a:latin typeface="Arial" charset="0"/>
                <a:cs typeface="Arial" charset="0"/>
              </a:defRPr>
            </a:lvl6pPr>
            <a:lvl7pPr marL="685800" algn="l" rtl="0" fontAlgn="base">
              <a:spcBef>
                <a:spcPct val="0"/>
              </a:spcBef>
              <a:spcAft>
                <a:spcPct val="0"/>
              </a:spcAft>
              <a:defRPr sz="3300">
                <a:solidFill>
                  <a:srgbClr val="6A737B"/>
                </a:solidFill>
                <a:latin typeface="Arial" charset="0"/>
                <a:cs typeface="Arial" charset="0"/>
              </a:defRPr>
            </a:lvl7pPr>
            <a:lvl8pPr marL="1028700" algn="l" rtl="0" fontAlgn="base">
              <a:spcBef>
                <a:spcPct val="0"/>
              </a:spcBef>
              <a:spcAft>
                <a:spcPct val="0"/>
              </a:spcAft>
              <a:defRPr sz="3300">
                <a:solidFill>
                  <a:srgbClr val="6A737B"/>
                </a:solidFill>
                <a:latin typeface="Arial" charset="0"/>
                <a:cs typeface="Arial" charset="0"/>
              </a:defRPr>
            </a:lvl8pPr>
            <a:lvl9pPr marL="1371600" algn="l" rtl="0" fontAlgn="base">
              <a:spcBef>
                <a:spcPct val="0"/>
              </a:spcBef>
              <a:spcAft>
                <a:spcPct val="0"/>
              </a:spcAft>
              <a:defRPr sz="3300">
                <a:solidFill>
                  <a:srgbClr val="6A737B"/>
                </a:solidFill>
                <a:latin typeface="Arial" charset="0"/>
                <a:cs typeface="Arial" charset="0"/>
              </a:defRPr>
            </a:lvl9pPr>
          </a:lstStyle>
          <a:p>
            <a:r>
              <a:rPr lang="en-CA" dirty="0" smtClean="0">
                <a:solidFill>
                  <a:schemeClr val="accent3"/>
                </a:solidFill>
              </a:rPr>
              <a:t>Our Strategic </a:t>
            </a:r>
            <a:r>
              <a:rPr lang="en-CA" dirty="0">
                <a:solidFill>
                  <a:schemeClr val="accent3"/>
                </a:solidFill>
              </a:rPr>
              <a:t>Approach</a:t>
            </a:r>
          </a:p>
        </p:txBody>
      </p:sp>
    </p:spTree>
    <p:extLst>
      <p:ext uri="{BB962C8B-B14F-4D97-AF65-F5344CB8AC3E}">
        <p14:creationId xmlns:p14="http://schemas.microsoft.com/office/powerpoint/2010/main" val="2617571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42DFF9-BE5D-4177-B81A-EB5900192A0D}"/>
              </a:ext>
            </a:extLst>
          </p:cNvPr>
          <p:cNvSpPr>
            <a:spLocks noGrp="1"/>
          </p:cNvSpPr>
          <p:nvPr>
            <p:ph idx="1"/>
          </p:nvPr>
        </p:nvSpPr>
        <p:spPr>
          <a:xfrm>
            <a:off x="755576" y="1504950"/>
            <a:ext cx="7632848" cy="3197428"/>
          </a:xfrm>
        </p:spPr>
        <p:txBody>
          <a:bodyPr>
            <a:normAutofit fontScale="70000" lnSpcReduction="20000"/>
          </a:bodyPr>
          <a:lstStyle/>
          <a:p>
            <a:pPr>
              <a:lnSpc>
                <a:spcPct val="120000"/>
              </a:lnSpc>
              <a:spcBef>
                <a:spcPts val="1000"/>
              </a:spcBef>
            </a:pPr>
            <a:r>
              <a:rPr lang="en-CA" sz="2300" dirty="0"/>
              <a:t>In 2017-2018, child intervention staff responded to approximately 55,000 reports of child maltreatment, neglect and/or abuse – approx. 4,600 reports each month. </a:t>
            </a:r>
          </a:p>
          <a:p>
            <a:pPr lvl="1">
              <a:lnSpc>
                <a:spcPct val="120000"/>
              </a:lnSpc>
              <a:spcBef>
                <a:spcPts val="400"/>
              </a:spcBef>
            </a:pPr>
            <a:r>
              <a:rPr lang="en-CA" dirty="0"/>
              <a:t>Of these, 88 percent did not require an open child intervention </a:t>
            </a:r>
            <a:r>
              <a:rPr lang="en-CA" dirty="0" smtClean="0"/>
              <a:t>file.</a:t>
            </a:r>
            <a:endParaRPr lang="en-CA" dirty="0"/>
          </a:p>
          <a:p>
            <a:pPr>
              <a:lnSpc>
                <a:spcPct val="120000"/>
              </a:lnSpc>
              <a:spcBef>
                <a:spcPts val="1000"/>
              </a:spcBef>
            </a:pPr>
            <a:r>
              <a:rPr lang="en-CA" sz="2300" dirty="0" smtClean="0"/>
              <a:t>Positive </a:t>
            </a:r>
            <a:r>
              <a:rPr lang="en-CA" sz="2300" dirty="0"/>
              <a:t>experiences in the early years create the foundation for strong and healthy children.</a:t>
            </a:r>
          </a:p>
          <a:p>
            <a:pPr lvl="1">
              <a:lnSpc>
                <a:spcPct val="120000"/>
              </a:lnSpc>
              <a:spcBef>
                <a:spcPts val="400"/>
              </a:spcBef>
            </a:pPr>
            <a:r>
              <a:rPr lang="en-CA" dirty="0"/>
              <a:t>Children who have a healthy start in life are more likely to thrive in adulthood</a:t>
            </a:r>
            <a:r>
              <a:rPr lang="en-CA" dirty="0" smtClean="0"/>
              <a:t>.</a:t>
            </a:r>
          </a:p>
          <a:p>
            <a:pPr>
              <a:lnSpc>
                <a:spcPct val="120000"/>
              </a:lnSpc>
              <a:spcBef>
                <a:spcPts val="1000"/>
              </a:spcBef>
            </a:pPr>
            <a:r>
              <a:rPr lang="en-CA" sz="2300" dirty="0"/>
              <a:t>Today’s youth are tomorrow’s parents. </a:t>
            </a:r>
          </a:p>
          <a:p>
            <a:pPr lvl="1">
              <a:lnSpc>
                <a:spcPct val="120000"/>
              </a:lnSpc>
              <a:spcBef>
                <a:spcPts val="400"/>
              </a:spcBef>
            </a:pPr>
            <a:r>
              <a:rPr lang="en-CA" dirty="0"/>
              <a:t>Offering prevention and early intervention supports throughout the spectrum of </a:t>
            </a:r>
            <a:r>
              <a:rPr lang="en-CA" dirty="0" smtClean="0"/>
              <a:t>involvement with Children’s Services provides </a:t>
            </a:r>
            <a:r>
              <a:rPr lang="en-CA" dirty="0"/>
              <a:t>significant opportunities to build healthy youth as they transition to adulthood.</a:t>
            </a:r>
          </a:p>
          <a:p>
            <a:pPr marL="457200" lvl="1" indent="0">
              <a:lnSpc>
                <a:spcPct val="120000"/>
              </a:lnSpc>
              <a:spcBef>
                <a:spcPts val="400"/>
              </a:spcBef>
              <a:buNone/>
            </a:pPr>
            <a:endParaRPr lang="en-CA" dirty="0"/>
          </a:p>
        </p:txBody>
      </p:sp>
      <p:sp>
        <p:nvSpPr>
          <p:cNvPr id="3" name="Title 2">
            <a:extLst>
              <a:ext uri="{FF2B5EF4-FFF2-40B4-BE49-F238E27FC236}">
                <a16:creationId xmlns:a16="http://schemas.microsoft.com/office/drawing/2014/main" id="{A6CF304C-F518-4C68-BB54-35F8DD86350C}"/>
              </a:ext>
            </a:extLst>
          </p:cNvPr>
          <p:cNvSpPr>
            <a:spLocks noGrp="1"/>
          </p:cNvSpPr>
          <p:nvPr>
            <p:ph type="title"/>
          </p:nvPr>
        </p:nvSpPr>
        <p:spPr/>
        <p:txBody>
          <a:bodyPr/>
          <a:lstStyle/>
          <a:p>
            <a:r>
              <a:rPr lang="en-CA" sz="3000" dirty="0"/>
              <a:t>Well-being and resiliency – why does it matter?</a:t>
            </a:r>
          </a:p>
        </p:txBody>
      </p:sp>
      <p:sp>
        <p:nvSpPr>
          <p:cNvPr id="4" name="Slide Number Placeholder 3">
            <a:extLst>
              <a:ext uri="{FF2B5EF4-FFF2-40B4-BE49-F238E27FC236}">
                <a16:creationId xmlns:a16="http://schemas.microsoft.com/office/drawing/2014/main" id="{96624EB2-14D9-4201-8913-7FF81584CCFC}"/>
              </a:ext>
            </a:extLst>
          </p:cNvPr>
          <p:cNvSpPr>
            <a:spLocks noGrp="1"/>
          </p:cNvSpPr>
          <p:nvPr>
            <p:ph type="sldNum" sz="quarter" idx="4"/>
          </p:nvPr>
        </p:nvSpPr>
        <p:spPr/>
        <p:txBody>
          <a:bodyPr/>
          <a:lstStyle/>
          <a:p>
            <a:fld id="{3A2281A5-0AAD-5C43-9874-F8F3A9F5B29A}" type="slidenum">
              <a:rPr lang="en-US" smtClean="0"/>
              <a:pPr/>
              <a:t>7</a:t>
            </a:fld>
            <a:endParaRPr lang="en-US" dirty="0"/>
          </a:p>
        </p:txBody>
      </p:sp>
    </p:spTree>
    <p:extLst>
      <p:ext uri="{BB962C8B-B14F-4D97-AF65-F5344CB8AC3E}">
        <p14:creationId xmlns:p14="http://schemas.microsoft.com/office/powerpoint/2010/main" val="66029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D80548-4856-4CD1-A868-3A1B0BF4010F}"/>
              </a:ext>
            </a:extLst>
          </p:cNvPr>
          <p:cNvSpPr>
            <a:spLocks noGrp="1"/>
          </p:cNvSpPr>
          <p:nvPr>
            <p:ph type="sldNum" sz="quarter" idx="4"/>
          </p:nvPr>
        </p:nvSpPr>
        <p:spPr/>
        <p:txBody>
          <a:bodyPr/>
          <a:lstStyle/>
          <a:p>
            <a:fld id="{3A2281A5-0AAD-5C43-9874-F8F3A9F5B29A}" type="slidenum">
              <a:rPr lang="en-US" smtClean="0"/>
              <a:pPr/>
              <a:t>8</a:t>
            </a:fld>
            <a:endParaRPr lang="en-US" dirty="0"/>
          </a:p>
        </p:txBody>
      </p:sp>
      <p:pic>
        <p:nvPicPr>
          <p:cNvPr id="7" name="Picture 6">
            <a:extLst>
              <a:ext uri="{FF2B5EF4-FFF2-40B4-BE49-F238E27FC236}">
                <a16:creationId xmlns:a16="http://schemas.microsoft.com/office/drawing/2014/main" id="{075200E3-0368-462D-BB1C-D1ED1418F8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586"/>
          <a:stretch/>
        </p:blipFill>
        <p:spPr>
          <a:xfrm>
            <a:off x="2051720" y="1377325"/>
            <a:ext cx="4856367" cy="3169566"/>
          </a:xfrm>
          <a:prstGeom prst="rect">
            <a:avLst/>
          </a:prstGeom>
        </p:spPr>
      </p:pic>
      <p:sp>
        <p:nvSpPr>
          <p:cNvPr id="8" name="Content Placeholder 4">
            <a:extLst>
              <a:ext uri="{FF2B5EF4-FFF2-40B4-BE49-F238E27FC236}">
                <a16:creationId xmlns:a16="http://schemas.microsoft.com/office/drawing/2014/main" id="{966946C4-E9CD-4138-A958-6CFAB5C320BA}"/>
              </a:ext>
            </a:extLst>
          </p:cNvPr>
          <p:cNvSpPr txBox="1">
            <a:spLocks/>
          </p:cNvSpPr>
          <p:nvPr/>
        </p:nvSpPr>
        <p:spPr bwMode="auto">
          <a:xfrm>
            <a:off x="184856" y="843558"/>
            <a:ext cx="2652075" cy="1591810"/>
          </a:xfrm>
          <a:prstGeom prst="rect">
            <a:avLst/>
          </a:prstGeom>
          <a:noFill/>
          <a:ln>
            <a:noFill/>
          </a:ln>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2400" b="0" kern="1200" baseline="0">
                <a:solidFill>
                  <a:schemeClr val="tx1"/>
                </a:solidFill>
                <a:latin typeface="Arial" panose="020B0604020202020204" pitchFamily="34" charset="0"/>
                <a:ea typeface="+mn-ea"/>
                <a:cs typeface="Arial" panose="020B0604020202020204" pitchFamily="34" charset="0"/>
              </a:defRPr>
            </a:lvl1pPr>
            <a:lvl2pPr marL="342900" indent="0" algn="ctr" rtl="0" eaLnBrk="0" fontAlgn="base" hangingPunct="0">
              <a:spcBef>
                <a:spcPct val="20000"/>
              </a:spcBef>
              <a:spcAft>
                <a:spcPct val="0"/>
              </a:spcAft>
              <a:buFont typeface="Arial"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ctr" rtl="0" eaLnBrk="0" fontAlgn="base" hangingPunct="0">
              <a:spcBef>
                <a:spcPct val="20000"/>
              </a:spcBef>
              <a:spcAft>
                <a:spcPct val="0"/>
              </a:spcAft>
              <a:buFont typeface="Arial" charset="0"/>
              <a:buNone/>
              <a:defRPr sz="10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ctr" rtl="0" eaLnBrk="0" fontAlgn="base" hangingPunct="0">
              <a:spcBef>
                <a:spcPct val="20000"/>
              </a:spcBef>
              <a:spcAft>
                <a:spcPct val="0"/>
              </a:spcAft>
              <a:buFont typeface="Arial" charset="0"/>
              <a:buNone/>
              <a:defRPr sz="105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ctr" rtl="0" eaLnBrk="0" fontAlgn="base" hangingPunct="0">
              <a:spcBef>
                <a:spcPct val="20000"/>
              </a:spcBef>
              <a:spcAft>
                <a:spcPct val="0"/>
              </a:spcAft>
              <a:buFont typeface="Arial" charset="0"/>
              <a:buNone/>
              <a:defRPr sz="105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algn="l"/>
            <a:r>
              <a:rPr lang="en-CA" sz="1400" b="1" dirty="0">
                <a:solidFill>
                  <a:srgbClr val="719500"/>
                </a:solidFill>
              </a:rPr>
              <a:t>Protective factors </a:t>
            </a:r>
            <a:r>
              <a:rPr lang="en-CA" sz="1400" dirty="0"/>
              <a:t>are positive experiences like attentive caregivers and strong </a:t>
            </a:r>
            <a:br>
              <a:rPr lang="en-CA" sz="1400" dirty="0"/>
            </a:br>
            <a:r>
              <a:rPr lang="en-CA" sz="1400" dirty="0"/>
              <a:t>and supportive </a:t>
            </a:r>
            <a:br>
              <a:rPr lang="en-CA" sz="1400" dirty="0"/>
            </a:br>
            <a:r>
              <a:rPr lang="en-CA" sz="1400" dirty="0"/>
              <a:t>communities that build </a:t>
            </a:r>
            <a:r>
              <a:rPr lang="en-CA" sz="1400" dirty="0" smtClean="0"/>
              <a:t>personal resiliency</a:t>
            </a:r>
            <a:r>
              <a:rPr lang="en-CA" sz="1400" dirty="0"/>
              <a:t>.</a:t>
            </a:r>
            <a:endParaRPr lang="en-CA" sz="1400" dirty="0">
              <a:solidFill>
                <a:schemeClr val="accent3"/>
              </a:solidFill>
            </a:endParaRPr>
          </a:p>
        </p:txBody>
      </p:sp>
      <p:sp>
        <p:nvSpPr>
          <p:cNvPr id="9" name="Content Placeholder 4">
            <a:extLst>
              <a:ext uri="{FF2B5EF4-FFF2-40B4-BE49-F238E27FC236}">
                <a16:creationId xmlns:a16="http://schemas.microsoft.com/office/drawing/2014/main" id="{937C92D7-CB48-438F-BCA4-43A592AAA971}"/>
              </a:ext>
            </a:extLst>
          </p:cNvPr>
          <p:cNvSpPr txBox="1">
            <a:spLocks/>
          </p:cNvSpPr>
          <p:nvPr/>
        </p:nvSpPr>
        <p:spPr>
          <a:xfrm>
            <a:off x="7036863" y="3255692"/>
            <a:ext cx="2056401" cy="103860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sz="1400" b="1" dirty="0">
                <a:solidFill>
                  <a:srgbClr val="CD6699"/>
                </a:solidFill>
              </a:rPr>
              <a:t>Risk factors </a:t>
            </a:r>
            <a:r>
              <a:rPr lang="en-CA" sz="1400" dirty="0"/>
              <a:t>are negative experiences that can cause toxic stress and tip the scale of well-being in a negative direction.</a:t>
            </a:r>
          </a:p>
        </p:txBody>
      </p:sp>
      <p:sp>
        <p:nvSpPr>
          <p:cNvPr id="10" name="Content Placeholder 4">
            <a:extLst>
              <a:ext uri="{FF2B5EF4-FFF2-40B4-BE49-F238E27FC236}">
                <a16:creationId xmlns:a16="http://schemas.microsoft.com/office/drawing/2014/main" id="{66FF0763-E403-4062-9D0B-48CF6AB07FBE}"/>
              </a:ext>
            </a:extLst>
          </p:cNvPr>
          <p:cNvSpPr txBox="1">
            <a:spLocks/>
          </p:cNvSpPr>
          <p:nvPr/>
        </p:nvSpPr>
        <p:spPr>
          <a:xfrm>
            <a:off x="3491880" y="1830749"/>
            <a:ext cx="2448272" cy="134799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sz="1400" b="1" dirty="0"/>
              <a:t>Resiliency</a:t>
            </a:r>
            <a:r>
              <a:rPr lang="en-CA" sz="1400" dirty="0"/>
              <a:t> is the ability to maintain or quickly return to a state of well-being, even in the face of significant hardship, adversity </a:t>
            </a:r>
            <a:br>
              <a:rPr lang="en-CA" sz="1400" dirty="0"/>
            </a:br>
            <a:r>
              <a:rPr lang="en-CA" sz="1400" dirty="0"/>
              <a:t>or stress</a:t>
            </a:r>
            <a:r>
              <a:rPr lang="en-CA" sz="1400" dirty="0">
                <a:solidFill>
                  <a:schemeClr val="bg2">
                    <a:lumMod val="50000"/>
                  </a:schemeClr>
                </a:solidFill>
              </a:rPr>
              <a:t>. </a:t>
            </a:r>
          </a:p>
        </p:txBody>
      </p:sp>
      <p:sp>
        <p:nvSpPr>
          <p:cNvPr id="11" name="Title 2">
            <a:extLst>
              <a:ext uri="{FF2B5EF4-FFF2-40B4-BE49-F238E27FC236}">
                <a16:creationId xmlns:a16="http://schemas.microsoft.com/office/drawing/2014/main" id="{311F8992-BBAC-48F7-9CE1-ABB091ADE3E7}"/>
              </a:ext>
            </a:extLst>
          </p:cNvPr>
          <p:cNvSpPr txBox="1">
            <a:spLocks/>
          </p:cNvSpPr>
          <p:nvPr/>
        </p:nvSpPr>
        <p:spPr>
          <a:xfrm>
            <a:off x="251520" y="202332"/>
            <a:ext cx="6984776" cy="569218"/>
          </a:xfrm>
          <a:prstGeom prst="rect">
            <a:avLst/>
          </a:prstGeom>
        </p:spPr>
        <p:txBody>
          <a:bodyPr/>
          <a:lstStyle>
            <a:lvl1pPr algn="l" rtl="0" eaLnBrk="0" fontAlgn="base" hangingPunct="0">
              <a:spcBef>
                <a:spcPct val="0"/>
              </a:spcBef>
              <a:spcAft>
                <a:spcPct val="0"/>
              </a:spcAft>
              <a:defRPr sz="24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300">
                <a:solidFill>
                  <a:srgbClr val="6A737B"/>
                </a:solidFill>
                <a:latin typeface="Arial" charset="0"/>
                <a:cs typeface="Arial" charset="0"/>
              </a:defRPr>
            </a:lvl2pPr>
            <a:lvl3pPr algn="l" rtl="0" eaLnBrk="0" fontAlgn="base" hangingPunct="0">
              <a:spcBef>
                <a:spcPct val="0"/>
              </a:spcBef>
              <a:spcAft>
                <a:spcPct val="0"/>
              </a:spcAft>
              <a:defRPr sz="3300">
                <a:solidFill>
                  <a:srgbClr val="6A737B"/>
                </a:solidFill>
                <a:latin typeface="Arial" charset="0"/>
                <a:cs typeface="Arial" charset="0"/>
              </a:defRPr>
            </a:lvl3pPr>
            <a:lvl4pPr algn="l" rtl="0" eaLnBrk="0" fontAlgn="base" hangingPunct="0">
              <a:spcBef>
                <a:spcPct val="0"/>
              </a:spcBef>
              <a:spcAft>
                <a:spcPct val="0"/>
              </a:spcAft>
              <a:defRPr sz="3300">
                <a:solidFill>
                  <a:srgbClr val="6A737B"/>
                </a:solidFill>
                <a:latin typeface="Arial" charset="0"/>
                <a:cs typeface="Arial" charset="0"/>
              </a:defRPr>
            </a:lvl4pPr>
            <a:lvl5pPr algn="l" rtl="0" eaLnBrk="0" fontAlgn="base" hangingPunct="0">
              <a:spcBef>
                <a:spcPct val="0"/>
              </a:spcBef>
              <a:spcAft>
                <a:spcPct val="0"/>
              </a:spcAft>
              <a:defRPr sz="3300">
                <a:solidFill>
                  <a:srgbClr val="6A737B"/>
                </a:solidFill>
                <a:latin typeface="Arial" charset="0"/>
                <a:cs typeface="Arial" charset="0"/>
              </a:defRPr>
            </a:lvl5pPr>
            <a:lvl6pPr marL="342900" algn="l" rtl="0" fontAlgn="base">
              <a:spcBef>
                <a:spcPct val="0"/>
              </a:spcBef>
              <a:spcAft>
                <a:spcPct val="0"/>
              </a:spcAft>
              <a:defRPr sz="3300">
                <a:solidFill>
                  <a:srgbClr val="6A737B"/>
                </a:solidFill>
                <a:latin typeface="Arial" charset="0"/>
                <a:cs typeface="Arial" charset="0"/>
              </a:defRPr>
            </a:lvl6pPr>
            <a:lvl7pPr marL="685800" algn="l" rtl="0" fontAlgn="base">
              <a:spcBef>
                <a:spcPct val="0"/>
              </a:spcBef>
              <a:spcAft>
                <a:spcPct val="0"/>
              </a:spcAft>
              <a:defRPr sz="3300">
                <a:solidFill>
                  <a:srgbClr val="6A737B"/>
                </a:solidFill>
                <a:latin typeface="Arial" charset="0"/>
                <a:cs typeface="Arial" charset="0"/>
              </a:defRPr>
            </a:lvl7pPr>
            <a:lvl8pPr marL="1028700" algn="l" rtl="0" fontAlgn="base">
              <a:spcBef>
                <a:spcPct val="0"/>
              </a:spcBef>
              <a:spcAft>
                <a:spcPct val="0"/>
              </a:spcAft>
              <a:defRPr sz="3300">
                <a:solidFill>
                  <a:srgbClr val="6A737B"/>
                </a:solidFill>
                <a:latin typeface="Arial" charset="0"/>
                <a:cs typeface="Arial" charset="0"/>
              </a:defRPr>
            </a:lvl8pPr>
            <a:lvl9pPr marL="1371600" algn="l" rtl="0" fontAlgn="base">
              <a:spcBef>
                <a:spcPct val="0"/>
              </a:spcBef>
              <a:spcAft>
                <a:spcPct val="0"/>
              </a:spcAft>
              <a:defRPr sz="3300">
                <a:solidFill>
                  <a:srgbClr val="6A737B"/>
                </a:solidFill>
                <a:latin typeface="Arial" charset="0"/>
                <a:cs typeface="Arial" charset="0"/>
              </a:defRPr>
            </a:lvl9pPr>
          </a:lstStyle>
          <a:p>
            <a:r>
              <a:rPr lang="en-CA" sz="2800" dirty="0">
                <a:solidFill>
                  <a:schemeClr val="accent3"/>
                </a:solidFill>
              </a:rPr>
              <a:t>Tipping the balance towards resiliency</a:t>
            </a:r>
          </a:p>
        </p:txBody>
      </p:sp>
    </p:spTree>
    <p:extLst>
      <p:ext uri="{BB962C8B-B14F-4D97-AF65-F5344CB8AC3E}">
        <p14:creationId xmlns:p14="http://schemas.microsoft.com/office/powerpoint/2010/main" val="1795023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D2AA-AD25-2B45-8C79-E8E27570B243}"/>
              </a:ext>
            </a:extLst>
          </p:cNvPr>
          <p:cNvSpPr>
            <a:spLocks noGrp="1"/>
          </p:cNvSpPr>
          <p:nvPr>
            <p:ph type="ctrTitle"/>
          </p:nvPr>
        </p:nvSpPr>
        <p:spPr/>
        <p:txBody>
          <a:bodyPr/>
          <a:lstStyle/>
          <a:p>
            <a:r>
              <a:rPr lang="en-US" dirty="0"/>
              <a:t>Why the Well-Being and Resiliency Framework?</a:t>
            </a:r>
          </a:p>
        </p:txBody>
      </p:sp>
      <p:sp>
        <p:nvSpPr>
          <p:cNvPr id="5" name="Slide Number Placeholder 4">
            <a:extLst>
              <a:ext uri="{FF2B5EF4-FFF2-40B4-BE49-F238E27FC236}">
                <a16:creationId xmlns:a16="http://schemas.microsoft.com/office/drawing/2014/main" id="{52410757-0E49-D44C-9462-6B6BD75C5B1A}"/>
              </a:ext>
            </a:extLst>
          </p:cNvPr>
          <p:cNvSpPr>
            <a:spLocks noGrp="1"/>
          </p:cNvSpPr>
          <p:nvPr>
            <p:ph type="sldNum" sz="quarter" idx="4"/>
          </p:nvPr>
        </p:nvSpPr>
        <p:spPr/>
        <p:txBody>
          <a:bodyPr/>
          <a:lstStyle/>
          <a:p>
            <a:fld id="{3A2281A5-0AAD-5C43-9874-F8F3A9F5B29A}" type="slidenum">
              <a:rPr lang="en-US" smtClean="0"/>
              <a:pPr/>
              <a:t>9</a:t>
            </a:fld>
            <a:endParaRPr lang="en-US" dirty="0"/>
          </a:p>
        </p:txBody>
      </p:sp>
    </p:spTree>
    <p:extLst>
      <p:ext uri="{BB962C8B-B14F-4D97-AF65-F5344CB8AC3E}">
        <p14:creationId xmlns:p14="http://schemas.microsoft.com/office/powerpoint/2010/main" val="3510280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s">
  <a:themeElements>
    <a:clrScheme name="Dusk basic">
      <a:dk1>
        <a:srgbClr val="36424A"/>
      </a:dk1>
      <a:lt1>
        <a:sysClr val="window" lastClr="FFFFFF"/>
      </a:lt1>
      <a:dk2>
        <a:srgbClr val="6A737B"/>
      </a:dk2>
      <a:lt2>
        <a:srgbClr val="D1D4D3"/>
      </a:lt2>
      <a:accent1>
        <a:srgbClr val="682145"/>
      </a:accent1>
      <a:accent2>
        <a:srgbClr val="A50069"/>
      </a:accent2>
      <a:accent3>
        <a:srgbClr val="D40072"/>
      </a:accent3>
      <a:accent4>
        <a:srgbClr val="EF69B9"/>
      </a:accent4>
      <a:accent5>
        <a:srgbClr val="F2B2D4"/>
      </a:accent5>
      <a:accent6>
        <a:srgbClr val="FBE5F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Pasture basic">
      <a:dk1>
        <a:srgbClr val="36424A"/>
      </a:dk1>
      <a:lt1>
        <a:sysClr val="window" lastClr="FFFFFF"/>
      </a:lt1>
      <a:dk2>
        <a:srgbClr val="6A737B"/>
      </a:dk2>
      <a:lt2>
        <a:srgbClr val="D1D4D3"/>
      </a:lt2>
      <a:accent1>
        <a:srgbClr val="545F1D"/>
      </a:accent1>
      <a:accent2>
        <a:srgbClr val="719500"/>
      </a:accent2>
      <a:accent3>
        <a:srgbClr val="77B800"/>
      </a:accent3>
      <a:accent4>
        <a:srgbClr val="BED600"/>
      </a:accent4>
      <a:accent5>
        <a:srgbClr val="BBDB7F"/>
      </a:accent5>
      <a:accent6>
        <a:srgbClr val="DDED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ody slides">
  <a:themeElements>
    <a:clrScheme name="Pasture basic">
      <a:dk1>
        <a:srgbClr val="36424A"/>
      </a:dk1>
      <a:lt1>
        <a:sysClr val="window" lastClr="FFFFFF"/>
      </a:lt1>
      <a:dk2>
        <a:srgbClr val="6A737B"/>
      </a:dk2>
      <a:lt2>
        <a:srgbClr val="D1D4D3"/>
      </a:lt2>
      <a:accent1>
        <a:srgbClr val="545F1D"/>
      </a:accent1>
      <a:accent2>
        <a:srgbClr val="719500"/>
      </a:accent2>
      <a:accent3>
        <a:srgbClr val="77B800"/>
      </a:accent3>
      <a:accent4>
        <a:srgbClr val="BED600"/>
      </a:accent4>
      <a:accent5>
        <a:srgbClr val="BBDB7F"/>
      </a:accent5>
      <a:accent6>
        <a:srgbClr val="DDED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itle Slides">
  <a:themeElements>
    <a:clrScheme name="Sunset basic">
      <a:dk1>
        <a:srgbClr val="36424A"/>
      </a:dk1>
      <a:lt1>
        <a:sysClr val="window" lastClr="FFFFFF"/>
      </a:lt1>
      <a:dk2>
        <a:srgbClr val="6A737B"/>
      </a:dk2>
      <a:lt2>
        <a:srgbClr val="D1D4D3"/>
      </a:lt2>
      <a:accent1>
        <a:srgbClr val="6E3319"/>
      </a:accent1>
      <a:accent2>
        <a:srgbClr val="C05017"/>
      </a:accent2>
      <a:accent3>
        <a:srgbClr val="FF7900"/>
      </a:accent3>
      <a:accent4>
        <a:srgbClr val="FDCA90"/>
      </a:accent4>
      <a:accent5>
        <a:srgbClr val="FFD7B2"/>
      </a:accent5>
      <a:accent6>
        <a:srgbClr val="FFF1E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ody slides">
  <a:themeElements>
    <a:clrScheme name="Sunset basic">
      <a:dk1>
        <a:srgbClr val="36424A"/>
      </a:dk1>
      <a:lt1>
        <a:sysClr val="window" lastClr="FFFFFF"/>
      </a:lt1>
      <a:dk2>
        <a:srgbClr val="6A737B"/>
      </a:dk2>
      <a:lt2>
        <a:srgbClr val="D1D4D3"/>
      </a:lt2>
      <a:accent1>
        <a:srgbClr val="6E3319"/>
      </a:accent1>
      <a:accent2>
        <a:srgbClr val="C05017"/>
      </a:accent2>
      <a:accent3>
        <a:srgbClr val="FF7900"/>
      </a:accent3>
      <a:accent4>
        <a:srgbClr val="FDCA90"/>
      </a:accent4>
      <a:accent5>
        <a:srgbClr val="FFD7B2"/>
      </a:accent5>
      <a:accent6>
        <a:srgbClr val="FFF1E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itle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Government of Alberta PowerPoint Template - 2017</Template>
  <TotalTime>26967</TotalTime>
  <Words>6419</Words>
  <Application>Microsoft Office PowerPoint</Application>
  <PresentationFormat>On-screen Show (16:9)</PresentationFormat>
  <Paragraphs>498</Paragraphs>
  <Slides>26</Slides>
  <Notes>26</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Meiryo</vt:lpstr>
      <vt:lpstr>Arial</vt:lpstr>
      <vt:lpstr>arial)</vt:lpstr>
      <vt:lpstr>Calibri</vt:lpstr>
      <vt:lpstr>Century Gothic</vt:lpstr>
      <vt:lpstr>Ebrima</vt:lpstr>
      <vt:lpstr>Times New Roman</vt:lpstr>
      <vt:lpstr>Wingdings 2</vt:lpstr>
      <vt:lpstr>Body slides</vt:lpstr>
      <vt:lpstr>Title Slides</vt:lpstr>
      <vt:lpstr>1_Body slides</vt:lpstr>
      <vt:lpstr>1_Title Slides</vt:lpstr>
      <vt:lpstr>2_Body slides</vt:lpstr>
      <vt:lpstr>2_Title Slides</vt:lpstr>
      <vt:lpstr>3_Body slides</vt:lpstr>
      <vt:lpstr>Well-Being and Resiliency</vt:lpstr>
      <vt:lpstr>Agenda  </vt:lpstr>
      <vt:lpstr>Children’ Services </vt:lpstr>
      <vt:lpstr>Family and Community Resiliency Division</vt:lpstr>
      <vt:lpstr>PowerPoint Presentation</vt:lpstr>
      <vt:lpstr>PowerPoint Presentation</vt:lpstr>
      <vt:lpstr>Well-being and resiliency – why does it matter?</vt:lpstr>
      <vt:lpstr>PowerPoint Presentation</vt:lpstr>
      <vt:lpstr>Why the Well-Being and Resiliency Framework?</vt:lpstr>
      <vt:lpstr>Background</vt:lpstr>
      <vt:lpstr>1. Well-Being and Resiliency Framework</vt:lpstr>
      <vt:lpstr>Understanding the Well-Being and Resiliency Model</vt:lpstr>
      <vt:lpstr>PowerPoint Presentation</vt:lpstr>
      <vt:lpstr>The Connections</vt:lpstr>
      <vt:lpstr>PowerPoint Presentation</vt:lpstr>
      <vt:lpstr>PowerPoint Presentation</vt:lpstr>
      <vt:lpstr>2. kâ-nâkatohkêhk miyo-ohpikinawâwasowin      (miyo) Resource</vt:lpstr>
      <vt:lpstr>3. Well-Being and Resiliency Evaluation Framework</vt:lpstr>
      <vt:lpstr>Family Resource Networks (FRNs)</vt:lpstr>
      <vt:lpstr>The ‘Hub’ – anchor organization</vt:lpstr>
      <vt:lpstr>What do Spokes do?</vt:lpstr>
      <vt:lpstr>Ongoing Relationships </vt:lpstr>
      <vt:lpstr> Collaboration Opportunities</vt:lpstr>
      <vt:lpstr>Moving Forward</vt:lpstr>
      <vt:lpstr>PowerPoint Presentation</vt:lpstr>
      <vt:lpstr>  More information regarding the Well-being &amp; Resiliency Framework is available at: open.alberta.ca/publications/9781460141939</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and Resiliency Framework</dc:title>
  <dc:creator>Lisa Ng</dc:creator>
  <cp:lastModifiedBy>Meghan Mulloy-Jevne</cp:lastModifiedBy>
  <cp:revision>404</cp:revision>
  <cp:lastPrinted>2018-05-15T16:28:16Z</cp:lastPrinted>
  <dcterms:created xsi:type="dcterms:W3CDTF">2017-11-22T23:36:19Z</dcterms:created>
  <dcterms:modified xsi:type="dcterms:W3CDTF">2020-08-11T20:17:02Z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f2ea38-542c-4b75-bd7d-582ec36a519f_Enabled">
    <vt:lpwstr>true</vt:lpwstr>
  </property>
  <property fmtid="{D5CDD505-2E9C-101B-9397-08002B2CF9AE}" pid="3" name="MSIP_Label_abf2ea38-542c-4b75-bd7d-582ec36a519f_SetDate">
    <vt:lpwstr>2020-08-11T20:16:33Z</vt:lpwstr>
  </property>
  <property fmtid="{D5CDD505-2E9C-101B-9397-08002B2CF9AE}" pid="4" name="MSIP_Label_abf2ea38-542c-4b75-bd7d-582ec36a519f_Method">
    <vt:lpwstr>Standard</vt:lpwstr>
  </property>
  <property fmtid="{D5CDD505-2E9C-101B-9397-08002B2CF9AE}" pid="5" name="MSIP_Label_abf2ea38-542c-4b75-bd7d-582ec36a519f_Name">
    <vt:lpwstr>Protected A</vt:lpwstr>
  </property>
  <property fmtid="{D5CDD505-2E9C-101B-9397-08002B2CF9AE}" pid="6" name="MSIP_Label_abf2ea38-542c-4b75-bd7d-582ec36a519f_SiteId">
    <vt:lpwstr>2bb51c06-af9b-42c5-8bf5-3c3b7b10850b</vt:lpwstr>
  </property>
  <property fmtid="{D5CDD505-2E9C-101B-9397-08002B2CF9AE}" pid="7" name="MSIP_Label_abf2ea38-542c-4b75-bd7d-582ec36a519f_ActionId">
    <vt:lpwstr>a2edba49-d51f-45d2-9ca4-000043a44ecd</vt:lpwstr>
  </property>
  <property fmtid="{D5CDD505-2E9C-101B-9397-08002B2CF9AE}" pid="8" name="MSIP_Label_abf2ea38-542c-4b75-bd7d-582ec36a519f_ContentBits">
    <vt:lpwstr>2</vt:lpwstr>
  </property>
</Properties>
</file>