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381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381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381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381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381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381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C0C0C0"/>
          </a:solidFill>
        </a:fill>
      </a:tcStyle>
    </a:band2H>
    <a:firstCol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0C0C0"/>
          </a:solidFill>
        </a:fill>
      </a:tcStyle>
    </a:lastRow>
    <a:fir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38100" cap="flat">
              <a:solidFill>
                <a:srgbClr val="C0C0C0"/>
              </a:solidFill>
              <a:prstDash val="solid"/>
              <a:round/>
            </a:ln>
          </a:top>
          <a:bottom>
            <a:ln w="127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C0C0C0"/>
        </a:fontRef>
        <a:srgbClr val="C0C0C0"/>
      </a:tcTxStyle>
      <a:tcStyle>
        <a:tcBdr>
          <a:left>
            <a:ln w="12700" cap="flat">
              <a:solidFill>
                <a:srgbClr val="C0C0C0"/>
              </a:solidFill>
              <a:prstDash val="solid"/>
              <a:round/>
            </a:ln>
          </a:left>
          <a:right>
            <a:ln w="12700" cap="flat">
              <a:solidFill>
                <a:srgbClr val="C0C0C0"/>
              </a:solidFill>
              <a:prstDash val="solid"/>
              <a:round/>
            </a:ln>
          </a:right>
          <a:top>
            <a:ln w="12700" cap="flat">
              <a:solidFill>
                <a:srgbClr val="C0C0C0"/>
              </a:solidFill>
              <a:prstDash val="solid"/>
              <a:round/>
            </a:ln>
          </a:top>
          <a:bottom>
            <a:ln w="38100" cap="flat">
              <a:solidFill>
                <a:srgbClr val="C0C0C0"/>
              </a:solidFill>
              <a:prstDash val="solid"/>
              <a:round/>
            </a:ln>
          </a:bottom>
          <a:insideH>
            <a:ln w="12700" cap="flat">
              <a:solidFill>
                <a:srgbClr val="C0C0C0"/>
              </a:solidFill>
              <a:prstDash val="solid"/>
              <a:round/>
            </a:ln>
          </a:insideH>
          <a:insideV>
            <a:ln w="12700" cap="flat">
              <a:solidFill>
                <a:srgbClr val="C0C0C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795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647463" y="4872752"/>
            <a:ext cx="5766128" cy="880741"/>
          </a:xfrm>
          <a:prstGeom prst="rect">
            <a:avLst/>
          </a:prstGeom>
        </p:spPr>
        <p:txBody>
          <a:bodyPr anchor="ctr"/>
          <a:lstStyle>
            <a:lvl1pPr algn="ctr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6619" y="5852466"/>
            <a:ext cx="4684977" cy="5207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500"/>
              </a:spcBef>
              <a:defRPr sz="2200"/>
            </a:lvl1pPr>
            <a:lvl2pPr marL="743168" indent="-286383" algn="ctr">
              <a:spcBef>
                <a:spcPts val="500"/>
              </a:spcBef>
              <a:buSzPct val="100000"/>
              <a:buChar char="–"/>
              <a:defRPr sz="2200"/>
            </a:lvl2pPr>
            <a:lvl3pPr marL="1142675" indent="-227676" algn="ctr">
              <a:spcBef>
                <a:spcPts val="500"/>
              </a:spcBef>
              <a:buSzPct val="100000"/>
              <a:buChar char="•"/>
              <a:defRPr sz="2200"/>
            </a:lvl3pPr>
            <a:lvl4pPr marL="1599460" indent="-227676" algn="ctr">
              <a:spcBef>
                <a:spcPts val="500"/>
              </a:spcBef>
              <a:buSzPct val="100000"/>
              <a:buChar char="–"/>
              <a:defRPr sz="2200"/>
            </a:lvl4pPr>
            <a:lvl5pPr marL="2057675" indent="-229106" algn="ctr">
              <a:spcBef>
                <a:spcPts val="500"/>
              </a:spcBef>
              <a:buSzPct val="100000"/>
              <a:buChar char="»"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795" y="6678696"/>
            <a:ext cx="281764" cy="2565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791903" y="4801029"/>
            <a:ext cx="5487261" cy="566601"/>
          </a:xfrm>
          <a:prstGeom prst="rect">
            <a:avLst/>
          </a:prstGeom>
        </p:spPr>
        <p:txBody>
          <a:bodyPr anchor="b"/>
          <a:lstStyle>
            <a:lvl1pPr>
              <a:defRPr sz="1800" cap="none"/>
            </a:lvl1pPr>
          </a:lstStyle>
          <a:p>
            <a:r>
              <a:t>Title Text</a:t>
            </a:r>
          </a:p>
        </p:txBody>
      </p:sp>
      <p:sp>
        <p:nvSpPr>
          <p:cNvPr id="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1903" y="612502"/>
            <a:ext cx="5487261" cy="41153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1903" y="5367628"/>
            <a:ext cx="5487261" cy="804716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1300"/>
            </a:lvl1pPr>
            <a:lvl2pPr>
              <a:spcBef>
                <a:spcPts val="300"/>
              </a:spcBef>
              <a:defRPr sz="1300"/>
            </a:lvl2pPr>
            <a:lvl3pPr>
              <a:spcBef>
                <a:spcPts val="300"/>
              </a:spcBef>
              <a:defRPr sz="1300"/>
            </a:lvl3pPr>
            <a:lvl4pPr>
              <a:spcBef>
                <a:spcPts val="300"/>
              </a:spcBef>
              <a:defRPr sz="1300"/>
            </a:lvl4pPr>
            <a:lvl5pPr>
              <a:spcBef>
                <a:spcPts val="300"/>
              </a:spcBef>
              <a:defRPr sz="13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205932" y="68851"/>
            <a:ext cx="7756814" cy="1143242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205932" y="1927871"/>
            <a:ext cx="8786478" cy="4379310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500"/>
              </a:spcBef>
              <a:buSzPct val="100000"/>
              <a:buChar char="•"/>
              <a:defRPr sz="2200"/>
            </a:lvl1pPr>
            <a:lvl2pPr marL="743168" indent="-286383">
              <a:spcBef>
                <a:spcPts val="500"/>
              </a:spcBef>
              <a:buSzPct val="100000"/>
              <a:buChar char="–"/>
              <a:defRPr sz="2200"/>
            </a:lvl2pPr>
            <a:lvl3pPr marL="1142675" indent="-227676">
              <a:spcBef>
                <a:spcPts val="500"/>
              </a:spcBef>
              <a:buSzPct val="100000"/>
              <a:buChar char="•"/>
              <a:defRPr sz="2200"/>
            </a:lvl3pPr>
            <a:lvl4pPr marL="1599460" indent="-227676">
              <a:spcBef>
                <a:spcPts val="500"/>
              </a:spcBef>
              <a:buSzPct val="100000"/>
              <a:buChar char="–"/>
              <a:defRPr sz="2200"/>
            </a:lvl4pPr>
            <a:lvl5pPr marL="2057675" indent="-229106">
              <a:spcBef>
                <a:spcPts val="500"/>
              </a:spcBef>
              <a:buSzPct val="100000"/>
              <a:buChar char="»"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6795789" y="68851"/>
            <a:ext cx="2196621" cy="6238330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idx="1"/>
          </p:nvPr>
        </p:nvSpPr>
        <p:spPr>
          <a:xfrm>
            <a:off x="205932" y="68851"/>
            <a:ext cx="6452571" cy="6238330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500"/>
              </a:spcBef>
              <a:buSzPct val="100000"/>
              <a:buChar char="•"/>
              <a:defRPr sz="2200"/>
            </a:lvl1pPr>
            <a:lvl2pPr marL="743168" indent="-286383">
              <a:spcBef>
                <a:spcPts val="500"/>
              </a:spcBef>
              <a:buSzPct val="100000"/>
              <a:buChar char="–"/>
              <a:defRPr sz="2200"/>
            </a:lvl2pPr>
            <a:lvl3pPr marL="1142675" indent="-227676">
              <a:spcBef>
                <a:spcPts val="500"/>
              </a:spcBef>
              <a:buSzPct val="100000"/>
              <a:buChar char="•"/>
              <a:defRPr sz="2200"/>
            </a:lvl3pPr>
            <a:lvl4pPr marL="1599460" indent="-227676">
              <a:spcBef>
                <a:spcPts val="500"/>
              </a:spcBef>
              <a:buSzPct val="100000"/>
              <a:buChar char="–"/>
              <a:defRPr sz="2200"/>
            </a:lvl4pPr>
            <a:lvl5pPr marL="2057675" indent="-229106">
              <a:spcBef>
                <a:spcPts val="500"/>
              </a:spcBef>
              <a:buSzPct val="100000"/>
              <a:buChar char="»"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05932" y="68851"/>
            <a:ext cx="7756814" cy="1143242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205932" y="1927871"/>
            <a:ext cx="8786478" cy="4379310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500"/>
              </a:spcBef>
              <a:buSzPct val="100000"/>
              <a:buChar char="•"/>
              <a:defRPr sz="2200"/>
            </a:lvl1pPr>
            <a:lvl2pPr marL="743168" indent="-286383">
              <a:spcBef>
                <a:spcPts val="500"/>
              </a:spcBef>
              <a:buSzPct val="100000"/>
              <a:buChar char="–"/>
              <a:defRPr sz="2200"/>
            </a:lvl2pPr>
            <a:lvl3pPr marL="1142675" indent="-227676">
              <a:spcBef>
                <a:spcPts val="500"/>
              </a:spcBef>
              <a:buSzPct val="100000"/>
              <a:buChar char="•"/>
              <a:defRPr sz="2200"/>
            </a:lvl3pPr>
            <a:lvl4pPr marL="1599460" indent="-227676">
              <a:spcBef>
                <a:spcPts val="500"/>
              </a:spcBef>
              <a:buSzPct val="100000"/>
              <a:buChar char="–"/>
              <a:defRPr sz="2200"/>
            </a:lvl4pPr>
            <a:lvl5pPr marL="2057675" indent="-229106">
              <a:spcBef>
                <a:spcPts val="500"/>
              </a:spcBef>
              <a:buSzPct val="100000"/>
              <a:buChar char="»"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205932" y="68851"/>
            <a:ext cx="7756814" cy="1143242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xfrm>
            <a:off x="205932" y="1927871"/>
            <a:ext cx="8786478" cy="4379310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500"/>
              </a:spcBef>
              <a:buSzPct val="100000"/>
              <a:buChar char="•"/>
              <a:defRPr sz="2200"/>
            </a:lvl1pPr>
            <a:lvl2pPr marL="743168" indent="-286383">
              <a:spcBef>
                <a:spcPts val="500"/>
              </a:spcBef>
              <a:buSzPct val="100000"/>
              <a:buChar char="–"/>
              <a:defRPr sz="2200"/>
            </a:lvl2pPr>
            <a:lvl3pPr marL="1142675" indent="-227676">
              <a:spcBef>
                <a:spcPts val="500"/>
              </a:spcBef>
              <a:buSzPct val="100000"/>
              <a:buChar char="•"/>
              <a:defRPr sz="2200"/>
            </a:lvl3pPr>
            <a:lvl4pPr marL="1599460" indent="-227676">
              <a:spcBef>
                <a:spcPts val="500"/>
              </a:spcBef>
              <a:buSzPct val="100000"/>
              <a:buChar char="–"/>
              <a:defRPr sz="2200"/>
            </a:lvl4pPr>
            <a:lvl5pPr marL="2057675" indent="-229106">
              <a:spcBef>
                <a:spcPts val="500"/>
              </a:spcBef>
              <a:buSzPct val="100000"/>
              <a:buChar char="»"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05932" y="68851"/>
            <a:ext cx="7756814" cy="1143242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05932" y="1927871"/>
            <a:ext cx="4324597" cy="4379310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600"/>
              </a:spcBef>
              <a:buSzPct val="100000"/>
              <a:buChar char="•"/>
              <a:defRPr sz="2500"/>
            </a:lvl1pPr>
            <a:lvl2pPr marL="782222" indent="-325437">
              <a:spcBef>
                <a:spcPts val="600"/>
              </a:spcBef>
              <a:buSzPct val="100000"/>
              <a:buChar char="–"/>
              <a:defRPr sz="2500"/>
            </a:lvl2pPr>
            <a:lvl3pPr marL="1231216" indent="-316218">
              <a:spcBef>
                <a:spcPts val="600"/>
              </a:spcBef>
              <a:buSzPct val="100000"/>
              <a:buChar char="•"/>
              <a:defRPr sz="2500"/>
            </a:lvl3pPr>
            <a:lvl4pPr marL="1727529" indent="-355744">
              <a:spcBef>
                <a:spcPts val="600"/>
              </a:spcBef>
              <a:buSzPct val="100000"/>
              <a:buChar char="–"/>
              <a:defRPr sz="2500"/>
            </a:lvl4pPr>
            <a:lvl5pPr marL="2186550" indent="-357981">
              <a:spcBef>
                <a:spcPts val="600"/>
              </a:spcBef>
              <a:buSzPct val="100000"/>
              <a:buChar char="»"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457627" y="273976"/>
            <a:ext cx="8228744" cy="1143241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627" y="1534838"/>
            <a:ext cx="4040010" cy="639755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200" b="1"/>
            </a:lvl1pPr>
            <a:lvl2pPr>
              <a:spcBef>
                <a:spcPts val="500"/>
              </a:spcBef>
              <a:defRPr sz="2200" b="1"/>
            </a:lvl2pPr>
            <a:lvl3pPr>
              <a:spcBef>
                <a:spcPts val="500"/>
              </a:spcBef>
              <a:defRPr sz="2200" b="1"/>
            </a:lvl3pPr>
            <a:lvl4pPr>
              <a:spcBef>
                <a:spcPts val="500"/>
              </a:spcBef>
              <a:defRPr sz="2200" b="1"/>
            </a:lvl4pPr>
            <a:lvl5pPr>
              <a:spcBef>
                <a:spcPts val="500"/>
              </a:spcBef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4935" y="1534838"/>
            <a:ext cx="4041436" cy="639755"/>
          </a:xfrm>
          <a:prstGeom prst="rect">
            <a:avLst/>
          </a:prstGeom>
        </p:spPr>
        <p:txBody>
          <a:bodyPr/>
          <a:lstStyle/>
          <a:p>
            <a:pPr marL="342231" indent="-342231">
              <a:spcBef>
                <a:spcPts val="500"/>
              </a:spcBef>
              <a:buSzPct val="100000"/>
              <a:buChar char="•"/>
              <a:defRPr sz="2200"/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205932" y="68851"/>
            <a:ext cx="7756814" cy="1143242"/>
          </a:xfrm>
          <a:prstGeom prst="rect">
            <a:avLst/>
          </a:prstGeom>
        </p:spPr>
        <p:txBody>
          <a:bodyPr anchor="ctr"/>
          <a:lstStyle>
            <a:lvl1pPr>
              <a:defRPr sz="3200" b="0" cap="none"/>
            </a:lvl1pPr>
          </a:lstStyle>
          <a:p>
            <a:r>
              <a:t>Title Text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457630" y="272540"/>
            <a:ext cx="3007481" cy="1161890"/>
          </a:xfrm>
          <a:prstGeom prst="rect">
            <a:avLst/>
          </a:prstGeom>
        </p:spPr>
        <p:txBody>
          <a:bodyPr anchor="b"/>
          <a:lstStyle>
            <a:lvl1pPr>
              <a:defRPr sz="1800" cap="none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227" y="272540"/>
            <a:ext cx="5111144" cy="5853902"/>
          </a:xfrm>
          <a:prstGeom prst="rect">
            <a:avLst/>
          </a:prstGeom>
        </p:spPr>
        <p:txBody>
          <a:bodyPr anchor="t"/>
          <a:lstStyle>
            <a:lvl1pPr marL="342231" indent="-342231">
              <a:spcBef>
                <a:spcPts val="600"/>
              </a:spcBef>
              <a:buSzPct val="100000"/>
              <a:buChar char="•"/>
              <a:defRPr sz="2900"/>
            </a:lvl1pPr>
            <a:lvl2pPr marL="788990" indent="-332205">
              <a:spcBef>
                <a:spcPts val="600"/>
              </a:spcBef>
              <a:buSzPct val="100000"/>
              <a:buChar char="–"/>
              <a:defRPr sz="2900"/>
            </a:lvl2pPr>
            <a:lvl3pPr marL="1215117" indent="-300118">
              <a:spcBef>
                <a:spcPts val="600"/>
              </a:spcBef>
              <a:buSzPct val="100000"/>
              <a:buChar char="•"/>
              <a:defRPr sz="2900"/>
            </a:lvl3pPr>
            <a:lvl4pPr marL="1738596" indent="-366812">
              <a:spcBef>
                <a:spcPts val="600"/>
              </a:spcBef>
              <a:buSzPct val="100000"/>
              <a:buChar char="–"/>
              <a:defRPr sz="2900"/>
            </a:lvl4pPr>
            <a:lvl5pPr marL="2197686" indent="-369117">
              <a:spcBef>
                <a:spcPts val="600"/>
              </a:spcBef>
              <a:buSzPct val="100000"/>
              <a:buChar char="»"/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630" y="1434427"/>
            <a:ext cx="3007481" cy="4692017"/>
          </a:xfrm>
          <a:prstGeom prst="rect">
            <a:avLst/>
          </a:prstGeom>
        </p:spPr>
        <p:txBody>
          <a:bodyPr anchor="t"/>
          <a:lstStyle/>
          <a:p>
            <a:pPr marL="342231" indent="-342231">
              <a:spcBef>
                <a:spcPts val="500"/>
              </a:spcBef>
              <a:buSzPct val="100000"/>
              <a:buChar char="•"/>
              <a:defRPr sz="2200"/>
            </a:pP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Picture 25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44000" cy="687951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3"/>
          <p:cNvSpPr/>
          <p:nvPr/>
        </p:nvSpPr>
        <p:spPr>
          <a:xfrm>
            <a:off x="1117600" y="6572250"/>
            <a:ext cx="7112000" cy="5715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22195" y="4406562"/>
            <a:ext cx="7772545" cy="1362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722195" y="2906149"/>
            <a:ext cx="7772545" cy="150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08090" y="6582588"/>
            <a:ext cx="249468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 defTabSz="915001">
              <a:defRPr sz="9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428413" marR="0" indent="-187451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840808" marR="0" indent="-187451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253204" marR="0" indent="-187452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665597" marR="0" indent="-187452" algn="l" defTabSz="915001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»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500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762000" y="4800600"/>
            <a:ext cx="7924800" cy="1219200"/>
          </a:xfrm>
          <a:prstGeom prst="rect">
            <a:avLst/>
          </a:prstGeom>
        </p:spPr>
        <p:txBody>
          <a:bodyPr/>
          <a:lstStyle/>
          <a:p>
            <a:pPr defTabSz="362339">
              <a:defRPr sz="2574" b="1">
                <a:solidFill>
                  <a:srgbClr val="DDF3EA"/>
                </a:solidFill>
                <a:effectLst>
                  <a:outerShdw blurRad="12573" dist="15087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br/>
            <a:r>
              <a:t>Roadmap to COR</a:t>
            </a:r>
            <a:br/>
            <a:endParaRPr/>
          </a:p>
        </p:txBody>
      </p:sp>
      <p:sp>
        <p:nvSpPr>
          <p:cNvPr id="133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3200400" y="6172198"/>
            <a:ext cx="4684977" cy="520701"/>
          </a:xfrm>
          <a:prstGeom prst="rect">
            <a:avLst/>
          </a:prstGeom>
        </p:spPr>
        <p:txBody>
          <a:bodyPr/>
          <a:lstStyle/>
          <a:p>
            <a:pPr algn="l" defTabSz="226919">
              <a:spcBef>
                <a:spcPts val="100"/>
              </a:spcBef>
              <a:defRPr sz="496"/>
            </a:pPr>
            <a:r>
              <a:t>          </a:t>
            </a:r>
          </a:p>
          <a:p>
            <a:pPr defTabSz="226919">
              <a:spcBef>
                <a:spcPts val="100"/>
              </a:spcBef>
              <a:defRPr sz="496"/>
            </a:pPr>
            <a:endParaRPr/>
          </a:p>
          <a:p>
            <a:pPr defTabSz="226919">
              <a:spcBef>
                <a:spcPts val="100"/>
              </a:spcBef>
              <a:defRPr sz="496"/>
            </a:pPr>
            <a:endParaRPr/>
          </a:p>
          <a:p>
            <a:pPr defTabSz="226919">
              <a:spcBef>
                <a:spcPts val="100"/>
              </a:spcBef>
              <a:defRPr sz="496"/>
            </a:pPr>
            <a:endParaRPr/>
          </a:p>
          <a:p>
            <a:pPr defTabSz="226919">
              <a:spcBef>
                <a:spcPts val="100"/>
              </a:spcBef>
              <a:defRPr sz="496"/>
            </a:pPr>
            <a:r>
              <a:t> </a:t>
            </a:r>
          </a:p>
        </p:txBody>
      </p:sp>
      <p:sp>
        <p:nvSpPr>
          <p:cNvPr id="134" name="Rectangle 22"/>
          <p:cNvSpPr txBox="1">
            <a:spLocks noGrp="1"/>
          </p:cNvSpPr>
          <p:nvPr>
            <p:ph type="sldNum" sz="quarter" idx="4294967295"/>
          </p:nvPr>
        </p:nvSpPr>
        <p:spPr>
          <a:xfrm>
            <a:off x="8264607" y="6678696"/>
            <a:ext cx="192950" cy="2565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35096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Management Commitment and Leadership</a:t>
            </a:r>
            <a:br/>
            <a:endParaRPr/>
          </a:p>
        </p:txBody>
      </p:sp>
      <p:sp>
        <p:nvSpPr>
          <p:cNvPr id="18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981199"/>
            <a:ext cx="8458200" cy="47339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t>There must be commitment by the senior </a:t>
            </a:r>
          </a:p>
          <a:p>
            <a:pPr>
              <a:lnSpc>
                <a:spcPct val="90000"/>
              </a:lnSpc>
              <a:buSzTx/>
              <a:buNone/>
              <a:defRPr sz="2400"/>
            </a:pPr>
            <a:r>
              <a:t>	management for the program to succeed</a:t>
            </a:r>
          </a:p>
          <a:p>
            <a:pPr>
              <a:lnSpc>
                <a:spcPct val="90000"/>
              </a:lnSpc>
              <a:defRPr sz="2400"/>
            </a:pPr>
            <a:endParaRPr/>
          </a:p>
          <a:p>
            <a:pPr>
              <a:lnSpc>
                <a:spcPct val="90000"/>
              </a:lnSpc>
              <a:defRPr sz="2400"/>
            </a:pPr>
            <a:r>
              <a:t>Assignment and awareness of health and safety roles, responsibilities at all levels of the organization (senior management, middle management, employees, volunteers</a:t>
            </a:r>
          </a:p>
          <a:p>
            <a:pPr>
              <a:lnSpc>
                <a:spcPct val="90000"/>
              </a:lnSpc>
              <a:defRPr sz="2400"/>
            </a:pPr>
            <a:endParaRPr/>
          </a:p>
          <a:p>
            <a:pPr>
              <a:lnSpc>
                <a:spcPct val="90000"/>
              </a:lnSpc>
              <a:defRPr sz="2400"/>
            </a:pPr>
            <a:r>
              <a:t>Commitment to the program from all levels</a:t>
            </a:r>
          </a:p>
        </p:txBody>
      </p:sp>
      <p:sp>
        <p:nvSpPr>
          <p:cNvPr id="186" name="Rectangle 3"/>
          <p:cNvSpPr/>
          <p:nvPr/>
        </p:nvSpPr>
        <p:spPr>
          <a:xfrm>
            <a:off x="2133600" y="5867400"/>
            <a:ext cx="5334000" cy="6343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OHS Act – Section 2.1 Obligations of employers, workers etc.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tangle 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686800" cy="865188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Management Leadership and Commitment</a:t>
            </a:r>
          </a:p>
        </p:txBody>
      </p:sp>
      <p:sp>
        <p:nvSpPr>
          <p:cNvPr id="189" name="Rectangle 3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331200" cy="4800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SzTx/>
              <a:buNone/>
              <a:defRPr sz="2400" b="1">
                <a:solidFill>
                  <a:srgbClr val="000000"/>
                </a:solidFill>
              </a:defRPr>
            </a:pPr>
            <a:endParaRPr/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Experience has shown that</a:t>
            </a:r>
            <a:r>
              <a:rPr u="sng"/>
              <a:t> </a:t>
            </a:r>
            <a:r>
              <a:rPr i="1" u="sng"/>
              <a:t>lack of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SzTx/>
              <a:buNone/>
              <a:defRPr sz="2400" b="1" i="1" u="sng">
                <a:solidFill>
                  <a:srgbClr val="F2F2F2"/>
                </a:solidFill>
              </a:defRPr>
            </a:pPr>
            <a:r>
              <a:t>management commitment</a:t>
            </a:r>
            <a:r>
              <a:rPr i="0" u="none"/>
              <a:t> is the largest single reason for the failure of a health and safety program, second is </a:t>
            </a:r>
            <a:r>
              <a:t>lack of  (employee) worker involvement. </a:t>
            </a:r>
          </a:p>
        </p:txBody>
      </p:sp>
      <p:sp>
        <p:nvSpPr>
          <p:cNvPr id="19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1600200"/>
            <a:ext cx="1836740" cy="128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5400" b="1" u="sng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One</a:t>
            </a:r>
          </a:p>
          <a:p>
            <a:pPr algn="ctr">
              <a:buSzTx/>
              <a:buNone/>
              <a:defRPr sz="4000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Hazard Identification and Assessmen</a:t>
            </a:r>
            <a:r>
              <a:rPr sz="3200"/>
              <a:t>t</a:t>
            </a:r>
          </a:p>
        </p:txBody>
      </p:sp>
      <p:sp>
        <p:nvSpPr>
          <p:cNvPr id="19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2"/>
          <p:cNvSpPr txBox="1">
            <a:spLocks noGrp="1"/>
          </p:cNvSpPr>
          <p:nvPr>
            <p:ph type="title"/>
          </p:nvPr>
        </p:nvSpPr>
        <p:spPr>
          <a:xfrm>
            <a:off x="205932" y="-1"/>
            <a:ext cx="8633267" cy="1212096"/>
          </a:xfrm>
          <a:prstGeom prst="rect">
            <a:avLst/>
          </a:prstGeom>
        </p:spPr>
        <p:txBody>
          <a:bodyPr/>
          <a:lstStyle/>
          <a:p>
            <a:pPr algn="ctr" defTabSz="731999">
              <a:defRPr sz="25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t>Hazard Identification and Assessment</a:t>
            </a:r>
            <a:br/>
            <a:endParaRPr/>
          </a:p>
        </p:txBody>
      </p:sp>
      <p:sp>
        <p:nvSpPr>
          <p:cNvPr id="197" name="Rectangle 3"/>
          <p:cNvSpPr txBox="1">
            <a:spLocks noGrp="1"/>
          </p:cNvSpPr>
          <p:nvPr>
            <p:ph type="body" idx="1"/>
          </p:nvPr>
        </p:nvSpPr>
        <p:spPr>
          <a:xfrm>
            <a:off x="457198" y="1752600"/>
            <a:ext cx="8543960" cy="450213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t>Identification of jobs and operations</a:t>
            </a:r>
          </a:p>
          <a:p>
            <a:pPr>
              <a:lnSpc>
                <a:spcPct val="90000"/>
              </a:lnSpc>
              <a:defRPr sz="2400"/>
            </a:pPr>
            <a:endParaRPr/>
          </a:p>
          <a:p>
            <a:pPr>
              <a:lnSpc>
                <a:spcPct val="90000"/>
              </a:lnSpc>
              <a:defRPr sz="2400"/>
            </a:pPr>
            <a:r>
              <a:t>Identification of hazards associated with the jobs and operations</a:t>
            </a:r>
          </a:p>
          <a:p>
            <a:pPr>
              <a:lnSpc>
                <a:spcPct val="90000"/>
              </a:lnSpc>
              <a:defRPr sz="2400"/>
            </a:pPr>
            <a:endParaRPr/>
          </a:p>
          <a:p>
            <a:pPr>
              <a:lnSpc>
                <a:spcPct val="90000"/>
              </a:lnSpc>
              <a:defRPr sz="2400"/>
            </a:pPr>
            <a:r>
              <a:t>A mechanism to evaluate hazards according to risk and determine order of importance to implement controls</a:t>
            </a:r>
          </a:p>
          <a:p>
            <a:pPr>
              <a:lnSpc>
                <a:spcPct val="90000"/>
              </a:lnSpc>
              <a:defRPr sz="2400"/>
            </a:pPr>
            <a:endParaRPr/>
          </a:p>
          <a:p>
            <a:pPr>
              <a:lnSpc>
                <a:spcPct val="90000"/>
              </a:lnSpc>
              <a:defRPr sz="2400"/>
            </a:pPr>
            <a:r>
              <a:t>Review of hazard assessments when changes are made to operations.</a:t>
            </a:r>
          </a:p>
        </p:txBody>
      </p:sp>
      <p:sp>
        <p:nvSpPr>
          <p:cNvPr id="198" name="TextBox 5"/>
          <p:cNvSpPr txBox="1"/>
          <p:nvPr/>
        </p:nvSpPr>
        <p:spPr>
          <a:xfrm>
            <a:off x="1981200" y="6096000"/>
            <a:ext cx="5519774" cy="4692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OHS Code – Part 2 Section 7 &amp;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7" grpId="2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5400" b="1" u="sng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One</a:t>
            </a:r>
          </a:p>
          <a:p>
            <a:pPr algn="ctr">
              <a:buSzTx/>
              <a:buNone/>
              <a:defRPr sz="4000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Hazard Controls</a:t>
            </a:r>
          </a:p>
        </p:txBody>
      </p:sp>
      <p:sp>
        <p:nvSpPr>
          <p:cNvPr id="201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>
            <a:spLocks noGrp="1"/>
          </p:cNvSpPr>
          <p:nvPr>
            <p:ph type="title"/>
          </p:nvPr>
        </p:nvSpPr>
        <p:spPr>
          <a:xfrm>
            <a:off x="285717" y="137704"/>
            <a:ext cx="8706695" cy="1143241"/>
          </a:xfrm>
          <a:prstGeom prst="rect">
            <a:avLst/>
          </a:prstGeom>
        </p:spPr>
        <p:txBody>
          <a:bodyPr/>
          <a:lstStyle/>
          <a:p>
            <a:pPr algn="ctr" defTabSz="704550">
              <a:defRPr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rPr sz="2400"/>
              <a:t>Hazard Controls</a:t>
            </a:r>
            <a:br>
              <a:rPr sz="2400"/>
            </a:br>
            <a:endParaRPr sz="2400"/>
          </a:p>
        </p:txBody>
      </p:sp>
      <p:sp>
        <p:nvSpPr>
          <p:cNvPr id="20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752599"/>
            <a:ext cx="8229600" cy="4556129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sz="1400"/>
            </a:pPr>
            <a:endParaRPr/>
          </a:p>
          <a:p>
            <a:pPr>
              <a:defRPr sz="2400"/>
            </a:pPr>
            <a:r>
              <a:t>Engineering Controls</a:t>
            </a:r>
          </a:p>
          <a:p>
            <a:pPr lvl="2">
              <a:defRPr sz="2400"/>
            </a:pPr>
            <a:r>
              <a:t>Isolation, substitution, ventilation etc.</a:t>
            </a:r>
          </a:p>
          <a:p>
            <a:endParaRPr sz="2400"/>
          </a:p>
          <a:p>
            <a:pPr>
              <a:defRPr sz="2400"/>
            </a:pPr>
            <a:r>
              <a:t>Administrative Controls</a:t>
            </a:r>
          </a:p>
          <a:p>
            <a:pPr lvl="2">
              <a:defRPr sz="2400"/>
            </a:pPr>
            <a:r>
              <a:t>Work instructions, procedures, rules etc.</a:t>
            </a:r>
          </a:p>
          <a:p>
            <a:pPr lvl="2"/>
            <a:endParaRPr sz="2400"/>
          </a:p>
          <a:p>
            <a:pPr>
              <a:defRPr sz="2400"/>
            </a:pPr>
            <a:r>
              <a:t>Personal Protective Equipment</a:t>
            </a:r>
          </a:p>
          <a:p>
            <a:pPr lvl="2">
              <a:defRPr sz="2400"/>
            </a:pPr>
            <a:r>
              <a:t>Eye, head, hand, foot etc.</a:t>
            </a:r>
          </a:p>
        </p:txBody>
      </p:sp>
      <p:sp>
        <p:nvSpPr>
          <p:cNvPr id="205" name="Rectangle 3"/>
          <p:cNvSpPr/>
          <p:nvPr/>
        </p:nvSpPr>
        <p:spPr>
          <a:xfrm>
            <a:off x="1676399" y="6096000"/>
            <a:ext cx="6000795" cy="4565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OHS Code Part 2 – Section 9 &amp;10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" presetClass="entr" presetSubtype="5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305800" cy="434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Two</a:t>
            </a:r>
          </a:p>
          <a:p>
            <a:pPr algn="ctr">
              <a:lnSpc>
                <a:spcPct val="150000"/>
              </a:lnSpc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Part 1 </a:t>
            </a:r>
            <a:endParaRPr i="1"/>
          </a:p>
          <a:p>
            <a:pPr algn="ctr">
              <a:lnSpc>
                <a:spcPct val="150000"/>
              </a:lnSpc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Inspections</a:t>
            </a:r>
          </a:p>
        </p:txBody>
      </p:sp>
      <p:sp>
        <p:nvSpPr>
          <p:cNvPr id="20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"/>
          <p:cNvSpPr txBox="1">
            <a:spLocks noGrp="1"/>
          </p:cNvSpPr>
          <p:nvPr>
            <p:ph type="title"/>
          </p:nvPr>
        </p:nvSpPr>
        <p:spPr>
          <a:xfrm>
            <a:off x="228599" y="-1"/>
            <a:ext cx="8778131" cy="1143241"/>
          </a:xfrm>
          <a:prstGeom prst="rect">
            <a:avLst/>
          </a:prstGeom>
        </p:spPr>
        <p:txBody>
          <a:bodyPr/>
          <a:lstStyle/>
          <a:p>
            <a:pPr algn="ctr" defTabSz="613049">
              <a:defRPr sz="26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rPr sz="2100"/>
              <a:t>On-going Inspections</a:t>
            </a:r>
            <a:br>
              <a:rPr sz="2100"/>
            </a:br>
            <a:endParaRPr sz="2100"/>
          </a:p>
        </p:txBody>
      </p:sp>
      <p:sp>
        <p:nvSpPr>
          <p:cNvPr id="211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1752599"/>
            <a:ext cx="8305800" cy="4033857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written policy or procedure</a:t>
            </a:r>
          </a:p>
          <a:p>
            <a:pPr>
              <a:defRPr sz="2000"/>
            </a:pPr>
            <a:endParaRPr/>
          </a:p>
          <a:p>
            <a:pPr>
              <a:defRPr sz="2400"/>
            </a:pPr>
            <a:r>
              <a:t>A format for conducting inspections</a:t>
            </a:r>
          </a:p>
          <a:p>
            <a:pPr>
              <a:defRPr sz="2000"/>
            </a:pPr>
            <a:endParaRPr/>
          </a:p>
          <a:p>
            <a:pPr>
              <a:defRPr sz="2400"/>
            </a:pPr>
            <a:r>
              <a:t>A system to ensure follow up action for correcting deficiencies</a:t>
            </a:r>
          </a:p>
          <a:p>
            <a:pPr>
              <a:defRPr sz="2000"/>
            </a:pPr>
            <a:endParaRPr/>
          </a:p>
          <a:p>
            <a:pPr>
              <a:defRPr sz="2400"/>
            </a:pPr>
            <a:r>
              <a:t>Inspections are a process used by employers to ensure hazards are identified and controls are appropriate and fit for purpose thus meeting the Code requirements. </a:t>
            </a:r>
          </a:p>
        </p:txBody>
      </p:sp>
      <p:sp>
        <p:nvSpPr>
          <p:cNvPr id="212" name="Rectangle 3"/>
          <p:cNvSpPr/>
          <p:nvPr/>
        </p:nvSpPr>
        <p:spPr>
          <a:xfrm>
            <a:off x="1219198" y="6095998"/>
            <a:ext cx="6858052" cy="39306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216" indent="-342216" algn="ctr" defTabSz="914961">
              <a:defRPr sz="2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Noted throughout the Code as a verification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animBg="1" advAuto="0"/>
      <p:bldP spid="211" grpId="2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8229600" cy="426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Two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Qualifications, Orientation and Training</a:t>
            </a:r>
          </a:p>
        </p:txBody>
      </p:sp>
      <p:sp>
        <p:nvSpPr>
          <p:cNvPr id="21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1031"/>
          </a:xfrm>
          <a:prstGeom prst="rect">
            <a:avLst/>
          </a:prstGeom>
        </p:spPr>
        <p:txBody>
          <a:bodyPr/>
          <a:lstStyle/>
          <a:p>
            <a:pPr algn="ctr" defTabSz="823500">
              <a:defRPr sz="25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rPr sz="2800"/>
              <a:t>Qualifications, Orientation and Training</a:t>
            </a:r>
            <a:br>
              <a:rPr sz="2800"/>
            </a:br>
            <a:endParaRPr sz="2800"/>
          </a:p>
        </p:txBody>
      </p:sp>
      <p:sp>
        <p:nvSpPr>
          <p:cNvPr id="218" name="Rectangle 3"/>
          <p:cNvSpPr txBox="1">
            <a:spLocks noGrp="1"/>
          </p:cNvSpPr>
          <p:nvPr>
            <p:ph type="body" idx="1"/>
          </p:nvPr>
        </p:nvSpPr>
        <p:spPr>
          <a:xfrm>
            <a:off x="304798" y="1828799"/>
            <a:ext cx="8687614" cy="4171970"/>
          </a:xfrm>
          <a:prstGeom prst="rect">
            <a:avLst/>
          </a:prstGeom>
        </p:spPr>
        <p:txBody>
          <a:bodyPr/>
          <a:lstStyle/>
          <a:p>
            <a:pPr marL="53975" indent="-53975">
              <a:lnSpc>
                <a:spcPct val="150000"/>
              </a:lnSpc>
              <a:buSzTx/>
              <a:buNone/>
              <a:defRPr sz="2400" i="1"/>
            </a:pPr>
            <a:r>
              <a:t>A </a:t>
            </a:r>
            <a:r>
              <a:rPr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Worker</a:t>
            </a:r>
            <a:r>
              <a:rPr>
                <a:solidFill>
                  <a:srgbClr val="66FF33"/>
                </a:solidFill>
              </a:rPr>
              <a:t> </a:t>
            </a:r>
            <a:r>
              <a:t>that is not competent to perform work </a:t>
            </a:r>
          </a:p>
          <a:p>
            <a:pPr marL="53975" indent="-53975">
              <a:lnSpc>
                <a:spcPct val="150000"/>
              </a:lnSpc>
              <a:buSzTx/>
              <a:buNone/>
              <a:defRPr sz="2400" i="1"/>
            </a:pPr>
            <a:r>
              <a:t>that may endanger the worker or others must not perform the work unless under the direct supervision of a competent worker. </a:t>
            </a:r>
          </a:p>
          <a:p>
            <a:pPr marL="119062" indent="-119062">
              <a:lnSpc>
                <a:spcPct val="150000"/>
              </a:lnSpc>
              <a:buSzTx/>
              <a:buNone/>
              <a:defRPr sz="2400" i="1"/>
            </a:pPr>
            <a:r>
              <a:t>	An </a:t>
            </a:r>
            <a:r>
              <a:rPr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Employer </a:t>
            </a:r>
            <a:r>
              <a:t>must ensure that a worker is trained in the safe operation of equipment the worker is to operate and other related training as noted in sub-section (2 – 5) </a:t>
            </a:r>
          </a:p>
        </p:txBody>
      </p:sp>
      <p:sp>
        <p:nvSpPr>
          <p:cNvPr id="219" name="Rectangle 3"/>
          <p:cNvSpPr/>
          <p:nvPr/>
        </p:nvSpPr>
        <p:spPr>
          <a:xfrm>
            <a:off x="1447800" y="6096000"/>
            <a:ext cx="6429420" cy="4565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216" indent="-342216" algn="ctr" defTabSz="914961">
              <a:spcBef>
                <a:spcPts val="500"/>
              </a:spcBef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OHS Regulation Part 1 Section 14 &amp;15</a:t>
            </a:r>
          </a:p>
        </p:txBody>
      </p:sp>
      <p:sp>
        <p:nvSpPr>
          <p:cNvPr id="220" name="Straight Connector 5"/>
          <p:cNvSpPr/>
          <p:nvPr/>
        </p:nvSpPr>
        <p:spPr>
          <a:xfrm>
            <a:off x="2286000" y="4114800"/>
            <a:ext cx="4114802" cy="0"/>
          </a:xfrm>
          <a:prstGeom prst="line">
            <a:avLst/>
          </a:prstGeom>
          <a:ln>
            <a:solidFill>
              <a:srgbClr val="00C79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 txBox="1">
            <a:spLocks noGrp="1"/>
          </p:cNvSpPr>
          <p:nvPr>
            <p:ph type="title"/>
          </p:nvPr>
        </p:nvSpPr>
        <p:spPr>
          <a:xfrm>
            <a:off x="0" y="68852"/>
            <a:ext cx="9144000" cy="997949"/>
          </a:xfrm>
          <a:prstGeom prst="rect">
            <a:avLst/>
          </a:prstGeom>
        </p:spPr>
        <p:txBody>
          <a:bodyPr/>
          <a:lstStyle/>
          <a:p>
            <a:pPr defTabSz="896700">
              <a:defRPr sz="3100" b="1"/>
            </a:pPr>
            <a:r>
              <a:t> </a:t>
            </a:r>
            <a:r>
              <a:rPr>
                <a:solidFill>
                  <a:srgbClr val="262699"/>
                </a:solidFill>
              </a:rPr>
              <a:t>Presented by:  Alberta Association for                </a:t>
            </a:r>
            <a:br>
              <a:rPr>
                <a:solidFill>
                  <a:srgbClr val="262699"/>
                </a:solidFill>
              </a:rPr>
            </a:br>
            <a:r>
              <a:rPr>
                <a:solidFill>
                  <a:srgbClr val="262699"/>
                </a:solidFill>
              </a:rPr>
              <a:t>                           Safety Partnerships </a:t>
            </a:r>
          </a:p>
        </p:txBody>
      </p:sp>
      <p:sp>
        <p:nvSpPr>
          <p:cNvPr id="13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8" name="Content Placeholder 7"/>
          <p:cNvSpPr txBox="1">
            <a:spLocks noGrp="1"/>
          </p:cNvSpPr>
          <p:nvPr>
            <p:ph type="body" idx="1"/>
          </p:nvPr>
        </p:nvSpPr>
        <p:spPr>
          <a:xfrm>
            <a:off x="228600" y="2057399"/>
            <a:ext cx="8786477" cy="4379312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endParaRPr/>
          </a:p>
          <a:p>
            <a:pPr>
              <a:buSzTx/>
              <a:buNone/>
            </a:pPr>
            <a:endParaRPr/>
          </a:p>
          <a:p>
            <a:pPr marL="0" indent="0" defTabSz="914400">
              <a:spcBef>
                <a:spcPts val="0"/>
              </a:spcBef>
              <a:buSzTx/>
              <a:buNone/>
              <a:defRPr sz="3600"/>
            </a:pPr>
            <a:r>
              <a:t>In Partnership with:</a:t>
            </a:r>
          </a:p>
        </p:txBody>
      </p:sp>
      <p:pic>
        <p:nvPicPr>
          <p:cNvPr id="13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52400"/>
            <a:ext cx="1123857" cy="84582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1"/>
          <p:cNvSpPr txBox="1"/>
          <p:nvPr/>
        </p:nvSpPr>
        <p:spPr>
          <a:xfrm>
            <a:off x="1447800" y="4190998"/>
            <a:ext cx="6019800" cy="157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t>ALIGN</a:t>
            </a:r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t>Association of </a:t>
            </a:r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t>Community Services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44196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Two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Emergency Response </a:t>
            </a:r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Planning</a:t>
            </a:r>
          </a:p>
        </p:txBody>
      </p:sp>
      <p:sp>
        <p:nvSpPr>
          <p:cNvPr id="22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"/>
          <p:cNvSpPr txBox="1">
            <a:spLocks noGrp="1"/>
          </p:cNvSpPr>
          <p:nvPr>
            <p:ph type="title"/>
          </p:nvPr>
        </p:nvSpPr>
        <p:spPr>
          <a:xfrm>
            <a:off x="205932" y="-1"/>
            <a:ext cx="8709467" cy="1212096"/>
          </a:xfrm>
          <a:prstGeom prst="rect">
            <a:avLst/>
          </a:prstGeom>
        </p:spPr>
        <p:txBody>
          <a:bodyPr/>
          <a:lstStyle/>
          <a:p>
            <a:pPr algn="ctr" defTabSz="731999">
              <a:defRPr sz="25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t>Emergency Response</a:t>
            </a:r>
            <a:br/>
            <a:endParaRPr/>
          </a:p>
        </p:txBody>
      </p:sp>
      <p:sp>
        <p:nvSpPr>
          <p:cNvPr id="22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8382000" cy="4114800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  <a:p>
            <a:pPr>
              <a:spcBef>
                <a:spcPts val="600"/>
              </a:spcBef>
              <a:defRPr sz="2400"/>
            </a:pPr>
            <a:r>
              <a:t>Employers are required to prepare in writing an emergency response plan for all types of emergencies that may affect their business.</a:t>
            </a:r>
            <a:r>
              <a:rPr sz="2800"/>
              <a:t> </a:t>
            </a:r>
          </a:p>
          <a:p>
            <a:pPr marL="1317625" lvl="1" indent="-403225">
              <a:lnSpc>
                <a:spcPct val="150000"/>
              </a:lnSpc>
              <a:buFont typeface="Arial"/>
              <a:buChar char="➢"/>
              <a:defRPr sz="2400"/>
            </a:pPr>
            <a:r>
              <a:t>Written plans addressing possible emergencies</a:t>
            </a:r>
          </a:p>
          <a:p>
            <a:pPr marL="1317625" lvl="1" indent="-403225">
              <a:lnSpc>
                <a:spcPct val="150000"/>
              </a:lnSpc>
              <a:buFont typeface="Arial"/>
              <a:buChar char="➢"/>
              <a:defRPr sz="2400"/>
            </a:pPr>
            <a:r>
              <a:t>A communication system</a:t>
            </a:r>
          </a:p>
          <a:p>
            <a:pPr marL="1317625" lvl="1" indent="-403225">
              <a:lnSpc>
                <a:spcPct val="150000"/>
              </a:lnSpc>
              <a:buFont typeface="Arial"/>
              <a:buChar char="➢"/>
              <a:defRPr sz="2400"/>
            </a:pPr>
            <a:r>
              <a:t>Training of employees to the plan</a:t>
            </a:r>
          </a:p>
          <a:p>
            <a:pPr marL="1317625" lvl="1" indent="-403225">
              <a:lnSpc>
                <a:spcPct val="150000"/>
              </a:lnSpc>
              <a:buFont typeface="Arial"/>
              <a:buChar char="➢"/>
              <a:defRPr sz="2400"/>
            </a:pPr>
            <a:r>
              <a:t>Testing of plans to measure effectiveness</a:t>
            </a:r>
          </a:p>
        </p:txBody>
      </p:sp>
      <p:sp>
        <p:nvSpPr>
          <p:cNvPr id="227" name="Rectangle 3"/>
          <p:cNvSpPr/>
          <p:nvPr/>
        </p:nvSpPr>
        <p:spPr>
          <a:xfrm>
            <a:off x="2133599" y="6096000"/>
            <a:ext cx="4857787" cy="4565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marL="342216" indent="-342216" algn="ctr" defTabSz="914961">
              <a:spcBef>
                <a:spcPts val="500"/>
              </a:spcBef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OHS Code Part 7  and Part 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  <p:bldP spid="226" grpId="2" build="p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209800"/>
            <a:ext cx="8229600" cy="41910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Two</a:t>
            </a:r>
            <a:endParaRPr i="1"/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 i="1"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Accident/Incident Investigation</a:t>
            </a:r>
          </a:p>
        </p:txBody>
      </p:sp>
      <p:sp>
        <p:nvSpPr>
          <p:cNvPr id="23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"/>
          <p:cNvSpPr txBox="1">
            <a:spLocks noGrp="1"/>
          </p:cNvSpPr>
          <p:nvPr>
            <p:ph type="title"/>
          </p:nvPr>
        </p:nvSpPr>
        <p:spPr>
          <a:xfrm>
            <a:off x="289687" y="-1"/>
            <a:ext cx="8854314" cy="1143241"/>
          </a:xfrm>
          <a:prstGeom prst="rect">
            <a:avLst/>
          </a:prstGeom>
        </p:spPr>
        <p:txBody>
          <a:bodyPr/>
          <a:lstStyle/>
          <a:p>
            <a:pPr algn="ctr" defTabSz="704550">
              <a:defRPr sz="21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br/>
            <a:r>
              <a:rPr sz="2400"/>
              <a:t>Incident Reporting &amp; Investigation</a:t>
            </a:r>
            <a:br>
              <a:rPr sz="2400"/>
            </a:br>
            <a:endParaRPr sz="2400"/>
          </a:p>
        </p:txBody>
      </p:sp>
      <p:sp>
        <p:nvSpPr>
          <p:cNvPr id="233" name="Rectangle 3"/>
          <p:cNvSpPr txBox="1">
            <a:spLocks noGrp="1"/>
          </p:cNvSpPr>
          <p:nvPr>
            <p:ph type="body" idx="1"/>
          </p:nvPr>
        </p:nvSpPr>
        <p:spPr>
          <a:xfrm>
            <a:off x="304798" y="1904999"/>
            <a:ext cx="8624922" cy="395289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OHS Act clearly identifies </a:t>
            </a:r>
            <a:r>
              <a:rPr b="1" i="1"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employer</a:t>
            </a:r>
            <a:r>
              <a:rPr b="1"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SzTx/>
              <a:buNone/>
              <a:defRPr sz="2400" b="1"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	</a:t>
            </a:r>
            <a:r>
              <a:rPr b="0">
                <a:solidFill>
                  <a:srgbClr val="FFFFFF"/>
                </a:solidFill>
              </a:rPr>
              <a:t>requirements for reporting and investigation of serious injuries and accidents. </a:t>
            </a:r>
          </a:p>
          <a:p>
            <a:pPr>
              <a:defRPr sz="2400"/>
            </a:pPr>
            <a:endParaRPr b="0">
              <a:solidFill>
                <a:srgbClr val="FFFFFF"/>
              </a:solidFill>
            </a:endParaRPr>
          </a:p>
          <a:p>
            <a:pPr>
              <a:defRPr sz="2400"/>
            </a:pPr>
            <a:r>
              <a:t>The OHS Code outlines the </a:t>
            </a:r>
            <a:r>
              <a:rPr b="1" i="1"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r>
              <a:rPr b="1">
                <a:solidFill>
                  <a:srgbClr val="009973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t>responsibility to report all illness and injury to their employer as soon as possible. </a:t>
            </a:r>
          </a:p>
          <a:p>
            <a:endParaRPr sz="2400"/>
          </a:p>
          <a:p>
            <a:pPr>
              <a:defRPr sz="2400"/>
            </a:pPr>
            <a:r>
              <a:t>Includes corrective actions and follow-up</a:t>
            </a:r>
          </a:p>
        </p:txBody>
      </p:sp>
      <p:sp>
        <p:nvSpPr>
          <p:cNvPr id="234" name="Rectangle 3"/>
          <p:cNvSpPr/>
          <p:nvPr/>
        </p:nvSpPr>
        <p:spPr>
          <a:xfrm>
            <a:off x="1447800" y="6096000"/>
            <a:ext cx="6400800" cy="456563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961">
              <a:defRPr sz="240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OHS Act 18 and 19 / OHS Code Part 11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3" grpId="2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4038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Three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OHSMS Administration</a:t>
            </a:r>
          </a:p>
        </p:txBody>
      </p:sp>
      <p:sp>
        <p:nvSpPr>
          <p:cNvPr id="237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"/>
          <p:cNvSpPr txBox="1">
            <a:spLocks noGrp="1"/>
          </p:cNvSpPr>
          <p:nvPr>
            <p:ph type="title"/>
          </p:nvPr>
        </p:nvSpPr>
        <p:spPr>
          <a:xfrm>
            <a:off x="228599" y="-1"/>
            <a:ext cx="8709470" cy="114324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Program Administration</a:t>
            </a:r>
          </a:p>
        </p:txBody>
      </p:sp>
      <p:sp>
        <p:nvSpPr>
          <p:cNvPr id="240" name="Rectangle 3"/>
          <p:cNvSpPr txBox="1">
            <a:spLocks noGrp="1"/>
          </p:cNvSpPr>
          <p:nvPr>
            <p:ph type="body" idx="1"/>
          </p:nvPr>
        </p:nvSpPr>
        <p:spPr>
          <a:xfrm>
            <a:off x="457199" y="2133600"/>
            <a:ext cx="8401082" cy="439102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OHS legislation does not mandate </a:t>
            </a:r>
          </a:p>
          <a:p>
            <a:pPr>
              <a:buSzTx/>
              <a:buNone/>
              <a:defRPr sz="2400"/>
            </a:pPr>
            <a:r>
              <a:t>	specifically the implementation of an eight element program, however…..</a:t>
            </a:r>
          </a:p>
          <a:p>
            <a:pPr>
              <a:buSzTx/>
              <a:buNone/>
              <a:defRPr sz="2400"/>
            </a:pPr>
            <a:endParaRPr/>
          </a:p>
          <a:p>
            <a:pPr marL="1317625" indent="-403225">
              <a:defRPr sz="2400"/>
            </a:pPr>
            <a:r>
              <a:t>An employer wishing to achieve a COR must implement a health and safety program that meets the Partnerships standard.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0" grpId="2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4038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Three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Joint Work Site Health and Safety Committees and/or Health and Safety Representative</a:t>
            </a:r>
          </a:p>
        </p:txBody>
      </p:sp>
      <p:sp>
        <p:nvSpPr>
          <p:cNvPr id="24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40386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Three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Contractor Management</a:t>
            </a:r>
          </a:p>
        </p:txBody>
      </p:sp>
      <p:sp>
        <p:nvSpPr>
          <p:cNvPr id="2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2514600"/>
            <a:ext cx="8229600" cy="40386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Three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Related Information</a:t>
            </a:r>
          </a:p>
        </p:txBody>
      </p:sp>
      <p:sp>
        <p:nvSpPr>
          <p:cNvPr id="24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"/>
          <p:cNvSpPr txBox="1">
            <a:spLocks noGrp="1"/>
          </p:cNvSpPr>
          <p:nvPr>
            <p:ph type="title"/>
          </p:nvPr>
        </p:nvSpPr>
        <p:spPr>
          <a:xfrm>
            <a:off x="533399" y="152398"/>
            <a:ext cx="7958140" cy="78581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Related Information Included </a:t>
            </a:r>
          </a:p>
        </p:txBody>
      </p:sp>
      <p:sp>
        <p:nvSpPr>
          <p:cNvPr id="252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8128000" cy="4953000"/>
          </a:xfrm>
          <a:prstGeom prst="rect">
            <a:avLst/>
          </a:prstGeom>
        </p:spPr>
        <p:txBody>
          <a:bodyPr/>
          <a:lstStyle/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7.1 - 	Road Safety</a:t>
            </a:r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7.2 -   	Costing Health and Safety Programs Benefits</a:t>
            </a:r>
          </a:p>
          <a:p>
            <a:pPr marL="1371600" lvl="1" indent="-968375">
              <a:lnSpc>
                <a:spcPct val="90000"/>
              </a:lnSpc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7.3 -  	Health and Safety Programs and Legislation</a:t>
            </a:r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7.4  -  	Safety Manuals and Safety Programs</a:t>
            </a:r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565150" lvl="1" indent="-161925">
              <a:lnSpc>
                <a:spcPct val="90000"/>
              </a:lnSpc>
              <a:buSzTx/>
              <a:buNone/>
              <a:defRPr sz="2400" b="1">
                <a:solidFill>
                  <a:srgbClr val="F2F2F2"/>
                </a:solidFill>
              </a:defRPr>
            </a:pPr>
            <a:r>
              <a:t>7.5  -  	Communicating a Health and Safety                     Program </a:t>
            </a:r>
          </a:p>
        </p:txBody>
      </p:sp>
      <p:sp>
        <p:nvSpPr>
          <p:cNvPr id="25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xfrm>
            <a:off x="205933" y="68852"/>
            <a:ext cx="7756812" cy="114324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62699"/>
                </a:solidFill>
              </a:defRPr>
            </a:lvl1pPr>
          </a:lstStyle>
          <a:p>
            <a:r>
              <a:t>Preamble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5933" y="2285999"/>
            <a:ext cx="8786477" cy="40211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r>
              <a:t>There will be  4 sessions at each location designed to introduce participants to the ten elements required by the Partnerships COR Program. </a:t>
            </a:r>
          </a:p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r>
              <a:t>To provide the assistance necessary to create and implement a internal health and safety management system to achieve a Certificate of Recognition</a:t>
            </a:r>
          </a:p>
        </p:txBody>
      </p:sp>
      <p:sp>
        <p:nvSpPr>
          <p:cNvPr id="14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2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1" y="1143000"/>
            <a:ext cx="8229601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TextBox 3"/>
          <p:cNvSpPr txBox="1"/>
          <p:nvPr/>
        </p:nvSpPr>
        <p:spPr>
          <a:xfrm>
            <a:off x="838199" y="381000"/>
            <a:ext cx="7154573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We will strive to make clear communications.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114324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Assignments</a:t>
            </a:r>
          </a:p>
        </p:txBody>
      </p:sp>
      <p:sp>
        <p:nvSpPr>
          <p:cNvPr id="2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5933" y="1927871"/>
            <a:ext cx="8786477" cy="493013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There will be work assignments at the end of each session. </a:t>
            </a:r>
          </a:p>
          <a:p>
            <a:endParaRPr/>
          </a:p>
          <a:p>
            <a:r>
              <a:t>The assignments will be reviewed at the beginning of the next session.</a:t>
            </a:r>
          </a:p>
          <a:p>
            <a:endParaRPr/>
          </a:p>
          <a:p>
            <a:pPr marL="0" indent="0">
              <a:buSzTx/>
              <a:buNone/>
            </a:pPr>
            <a:endParaRPr/>
          </a:p>
          <a:p>
            <a:r>
              <a:t>The success of Roadmap to COR is dependant on each participant.  There must be commitment to the process to succeed. </a:t>
            </a:r>
          </a:p>
        </p:txBody>
      </p:sp>
      <p:sp>
        <p:nvSpPr>
          <p:cNvPr id="26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2"/>
          <p:cNvSpPr txBox="1">
            <a:spLocks noGrp="1"/>
          </p:cNvSpPr>
          <p:nvPr>
            <p:ph type="body" idx="1"/>
          </p:nvPr>
        </p:nvSpPr>
        <p:spPr>
          <a:xfrm>
            <a:off x="381000" y="2133600"/>
            <a:ext cx="8229600" cy="40386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Four</a:t>
            </a:r>
          </a:p>
          <a:p>
            <a:pPr algn="ctr"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Review and Audit Preparation</a:t>
            </a:r>
          </a:p>
        </p:txBody>
      </p:sp>
      <p:sp>
        <p:nvSpPr>
          <p:cNvPr id="26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398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Audit Cycle</a:t>
            </a:r>
          </a:p>
        </p:txBody>
      </p:sp>
      <p:grpSp>
        <p:nvGrpSpPr>
          <p:cNvPr id="273" name="Diagram 4"/>
          <p:cNvGrpSpPr/>
          <p:nvPr/>
        </p:nvGrpSpPr>
        <p:grpSpPr>
          <a:xfrm>
            <a:off x="2184860" y="1884938"/>
            <a:ext cx="4774279" cy="4656722"/>
            <a:chOff x="0" y="0"/>
            <a:chExt cx="4774277" cy="4656720"/>
          </a:xfrm>
        </p:grpSpPr>
        <p:sp>
          <p:nvSpPr>
            <p:cNvPr id="267" name="Year 1"/>
            <p:cNvSpPr txBox="1"/>
            <p:nvPr/>
          </p:nvSpPr>
          <p:spPr>
            <a:xfrm>
              <a:off x="2994143" y="303495"/>
              <a:ext cx="1780135" cy="1760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310" tIns="67310" rIns="67310" bIns="67310" numCol="1" anchor="ctr">
              <a:spAutoFit/>
            </a:bodyPr>
            <a:lstStyle>
              <a:lvl1pPr algn="ctr">
                <a:defRPr sz="53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1</a:t>
              </a:r>
            </a:p>
          </p:txBody>
        </p:sp>
        <p:sp>
          <p:nvSpPr>
            <p:cNvPr id="268" name="Shape"/>
            <p:cNvSpPr/>
            <p:nvPr/>
          </p:nvSpPr>
          <p:spPr>
            <a:xfrm>
              <a:off x="3262305" y="2047942"/>
              <a:ext cx="997915" cy="163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8"/>
                  </a:moveTo>
                  <a:cubicBezTo>
                    <a:pt x="21600" y="7716"/>
                    <a:pt x="16230" y="14683"/>
                    <a:pt x="6949" y="19377"/>
                  </a:cubicBezTo>
                  <a:lnTo>
                    <a:pt x="9508" y="21600"/>
                  </a:lnTo>
                  <a:lnTo>
                    <a:pt x="0" y="19215"/>
                  </a:lnTo>
                  <a:lnTo>
                    <a:pt x="480" y="12443"/>
                  </a:lnTo>
                  <a:lnTo>
                    <a:pt x="3029" y="15029"/>
                  </a:lnTo>
                  <a:cubicBezTo>
                    <a:pt x="10066" y="11210"/>
                    <a:pt x="14091" y="5742"/>
                    <a:pt x="14091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69" name="Year 2"/>
            <p:cNvSpPr txBox="1"/>
            <p:nvPr/>
          </p:nvSpPr>
          <p:spPr>
            <a:xfrm>
              <a:off x="1497071" y="2896500"/>
              <a:ext cx="1780136" cy="1760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310" tIns="67310" rIns="67310" bIns="67310" numCol="1" anchor="ctr">
              <a:spAutoFit/>
            </a:bodyPr>
            <a:lstStyle>
              <a:lvl1pPr algn="ctr">
                <a:defRPr sz="53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2</a:t>
              </a:r>
            </a:p>
          </p:txBody>
        </p:sp>
        <p:sp>
          <p:nvSpPr>
            <p:cNvPr id="270" name="Shape"/>
            <p:cNvSpPr/>
            <p:nvPr/>
          </p:nvSpPr>
          <p:spPr>
            <a:xfrm>
              <a:off x="310661" y="2073243"/>
              <a:ext cx="1290673" cy="158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09" y="21600"/>
                  </a:moveTo>
                  <a:cubicBezTo>
                    <a:pt x="10754" y="17748"/>
                    <a:pt x="5356" y="11282"/>
                    <a:pt x="3835" y="3904"/>
                  </a:cubicBezTo>
                  <a:lnTo>
                    <a:pt x="0" y="3950"/>
                  </a:lnTo>
                  <a:lnTo>
                    <a:pt x="6308" y="0"/>
                  </a:lnTo>
                  <a:lnTo>
                    <a:pt x="13554" y="3786"/>
                  </a:lnTo>
                  <a:lnTo>
                    <a:pt x="9727" y="3832"/>
                  </a:lnTo>
                  <a:cubicBezTo>
                    <a:pt x="11160" y="9556"/>
                    <a:pt x="15467" y="14526"/>
                    <a:pt x="21600" y="17534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71" name="Year 3"/>
            <p:cNvSpPr txBox="1"/>
            <p:nvPr/>
          </p:nvSpPr>
          <p:spPr>
            <a:xfrm>
              <a:off x="-1" y="303495"/>
              <a:ext cx="1780135" cy="1760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7310" tIns="67310" rIns="67310" bIns="67310" numCol="1" anchor="ctr">
              <a:spAutoFit/>
            </a:bodyPr>
            <a:lstStyle>
              <a:lvl1pPr algn="ctr">
                <a:defRPr sz="53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3</a:t>
              </a:r>
            </a:p>
          </p:txBody>
        </p:sp>
        <p:sp>
          <p:nvSpPr>
            <p:cNvPr id="272" name="Shape"/>
            <p:cNvSpPr/>
            <p:nvPr/>
          </p:nvSpPr>
          <p:spPr>
            <a:xfrm>
              <a:off x="1729351" y="-1"/>
              <a:ext cx="1254632" cy="75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372"/>
                  </a:moveTo>
                  <a:cubicBezTo>
                    <a:pt x="5732" y="4815"/>
                    <a:pt x="11958" y="4032"/>
                    <a:pt x="17950" y="6112"/>
                  </a:cubicBezTo>
                  <a:lnTo>
                    <a:pt x="19336" y="0"/>
                  </a:lnTo>
                  <a:lnTo>
                    <a:pt x="21600" y="13000"/>
                  </a:lnTo>
                  <a:lnTo>
                    <a:pt x="14439" y="21600"/>
                  </a:lnTo>
                  <a:lnTo>
                    <a:pt x="15821" y="15502"/>
                  </a:lnTo>
                  <a:cubicBezTo>
                    <a:pt x="11214" y="14178"/>
                    <a:pt x="6477" y="14912"/>
                    <a:pt x="2098" y="17628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7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>
            <a:spLocks noGrp="1"/>
          </p:cNvSpPr>
          <p:nvPr>
            <p:ph type="title"/>
          </p:nvPr>
        </p:nvSpPr>
        <p:spPr>
          <a:xfrm>
            <a:off x="205932" y="-1"/>
            <a:ext cx="8709467" cy="1212096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t>Achieving  and Maintaining COR </a:t>
            </a:r>
          </a:p>
        </p:txBody>
      </p:sp>
      <p:sp>
        <p:nvSpPr>
          <p:cNvPr id="27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5933" y="2133600"/>
            <a:ext cx="8786477" cy="44958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To achieve COR - must be External Auditor certified by AASP or your CP of choice. </a:t>
            </a:r>
          </a:p>
          <a:p>
            <a:endParaRPr/>
          </a:p>
          <a:p>
            <a:r>
              <a:t>Maintenance audits in year 2 and 3 – Internal or External (organizations choice)</a:t>
            </a:r>
          </a:p>
          <a:p>
            <a:pPr lvl="2"/>
            <a:r>
              <a:t>Internal auditors must be certified (4 days training)</a:t>
            </a:r>
          </a:p>
          <a:p>
            <a:endParaRPr/>
          </a:p>
          <a:p>
            <a:r>
              <a:t>Renewal of COR must be an External Auditor</a:t>
            </a:r>
          </a:p>
        </p:txBody>
      </p:sp>
      <p:sp>
        <p:nvSpPr>
          <p:cNvPr id="278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11398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Achieving COR……</a:t>
            </a:r>
          </a:p>
        </p:txBody>
      </p:sp>
      <p:grpSp>
        <p:nvGrpSpPr>
          <p:cNvPr id="287" name="Diagram 4"/>
          <p:cNvGrpSpPr/>
          <p:nvPr/>
        </p:nvGrpSpPr>
        <p:grpSpPr>
          <a:xfrm>
            <a:off x="1296707" y="1771215"/>
            <a:ext cx="6213926" cy="4657415"/>
            <a:chOff x="0" y="0"/>
            <a:chExt cx="6213925" cy="4657413"/>
          </a:xfrm>
        </p:grpSpPr>
        <p:sp>
          <p:nvSpPr>
            <p:cNvPr id="281" name="Year 1 – Achieve COR - External"/>
            <p:cNvSpPr txBox="1"/>
            <p:nvPr/>
          </p:nvSpPr>
          <p:spPr>
            <a:xfrm>
              <a:off x="3569270" y="898548"/>
              <a:ext cx="2644656" cy="797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0480" tIns="30480" rIns="30480" bIns="30480" numCol="1" anchor="ctr">
              <a:spAutoFit/>
            </a:bodyPr>
            <a:lstStyle>
              <a:lvl1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1 – Achieve COR - External </a:t>
              </a:r>
            </a:p>
          </p:txBody>
        </p:sp>
        <p:sp>
          <p:nvSpPr>
            <p:cNvPr id="282" name="Shape"/>
            <p:cNvSpPr/>
            <p:nvPr/>
          </p:nvSpPr>
          <p:spPr>
            <a:xfrm>
              <a:off x="4824340" y="2009913"/>
              <a:ext cx="782927" cy="129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66"/>
                  </a:moveTo>
                  <a:cubicBezTo>
                    <a:pt x="21600" y="7271"/>
                    <a:pt x="17942" y="13890"/>
                    <a:pt x="11179" y="19323"/>
                  </a:cubicBezTo>
                  <a:lnTo>
                    <a:pt x="15599" y="21600"/>
                  </a:lnTo>
                  <a:lnTo>
                    <a:pt x="2659" y="20345"/>
                  </a:lnTo>
                  <a:lnTo>
                    <a:pt x="0" y="11905"/>
                  </a:lnTo>
                  <a:lnTo>
                    <a:pt x="4404" y="14642"/>
                  </a:lnTo>
                  <a:cubicBezTo>
                    <a:pt x="9367" y="10352"/>
                    <a:pt x="12029" y="5239"/>
                    <a:pt x="12029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3" name="Year 2 – First -Maintenance Audit (Internal or External)"/>
            <p:cNvSpPr txBox="1"/>
            <p:nvPr/>
          </p:nvSpPr>
          <p:spPr>
            <a:xfrm>
              <a:off x="2187790" y="3123253"/>
              <a:ext cx="2413470" cy="1534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0480" tIns="30480" rIns="30480" bIns="30480" numCol="1" anchor="ctr">
              <a:spAutoFit/>
            </a:bodyPr>
            <a:lstStyle>
              <a:lvl1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2 – First -Maintenance Audit (Internal or External)  </a:t>
              </a:r>
            </a:p>
          </p:txBody>
        </p:sp>
        <p:sp>
          <p:nvSpPr>
            <p:cNvPr id="284" name="Shape"/>
            <p:cNvSpPr/>
            <p:nvPr/>
          </p:nvSpPr>
          <p:spPr>
            <a:xfrm>
              <a:off x="494429" y="1835466"/>
              <a:ext cx="1294023" cy="146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21600"/>
                  </a:moveTo>
                  <a:cubicBezTo>
                    <a:pt x="11336" y="17906"/>
                    <a:pt x="5935" y="11691"/>
                    <a:pt x="3807" y="4392"/>
                  </a:cubicBezTo>
                  <a:lnTo>
                    <a:pt x="0" y="4732"/>
                  </a:lnTo>
                  <a:lnTo>
                    <a:pt x="5855" y="0"/>
                  </a:lnTo>
                  <a:lnTo>
                    <a:pt x="13452" y="3529"/>
                  </a:lnTo>
                  <a:lnTo>
                    <a:pt x="9654" y="3869"/>
                  </a:lnTo>
                  <a:cubicBezTo>
                    <a:pt x="11534" y="9497"/>
                    <a:pt x="15820" y="14254"/>
                    <a:pt x="21600" y="1713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5" name="Year 3- Second Maintenance  Audit (Internal/External)"/>
            <p:cNvSpPr txBox="1"/>
            <p:nvPr/>
          </p:nvSpPr>
          <p:spPr>
            <a:xfrm>
              <a:off x="0" y="593318"/>
              <a:ext cx="3121590" cy="1165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0480" tIns="30480" rIns="30480" bIns="30480" numCol="1" anchor="ctr">
              <a:spAutoFit/>
            </a:bodyPr>
            <a:lstStyle>
              <a:lvl1pPr algn="ctr">
                <a:defRPr sz="2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Year 3- Second Maintenance  Audit (Internal/External)</a:t>
              </a:r>
            </a:p>
          </p:txBody>
        </p:sp>
        <p:sp>
          <p:nvSpPr>
            <p:cNvPr id="286" name="Shape"/>
            <p:cNvSpPr/>
            <p:nvPr/>
          </p:nvSpPr>
          <p:spPr>
            <a:xfrm>
              <a:off x="2465611" y="-1"/>
              <a:ext cx="1090712" cy="72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89"/>
                  </a:moveTo>
                  <a:cubicBezTo>
                    <a:pt x="5985" y="2676"/>
                    <a:pt x="12141" y="3302"/>
                    <a:pt x="17927" y="6112"/>
                  </a:cubicBezTo>
                  <a:lnTo>
                    <a:pt x="19958" y="0"/>
                  </a:lnTo>
                  <a:lnTo>
                    <a:pt x="21600" y="13947"/>
                  </a:lnTo>
                  <a:lnTo>
                    <a:pt x="12781" y="21600"/>
                  </a:lnTo>
                  <a:lnTo>
                    <a:pt x="14807" y="15502"/>
                  </a:lnTo>
                  <a:cubicBezTo>
                    <a:pt x="10386" y="13608"/>
                    <a:pt x="5736" y="13258"/>
                    <a:pt x="1211" y="14477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C0C0C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8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2"/>
          <p:cNvSpPr txBox="1">
            <a:spLocks noGrp="1"/>
          </p:cNvSpPr>
          <p:nvPr>
            <p:ph type="title"/>
          </p:nvPr>
        </p:nvSpPr>
        <p:spPr>
          <a:xfrm>
            <a:off x="205932" y="68852"/>
            <a:ext cx="8709467" cy="114324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t>Audit Process</a:t>
            </a:r>
          </a:p>
        </p:txBody>
      </p:sp>
      <p:sp>
        <p:nvSpPr>
          <p:cNvPr id="291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7823200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SzTx/>
              <a:buNone/>
              <a:defRPr b="1" i="1">
                <a:solidFill>
                  <a:srgbClr val="F2F2F2"/>
                </a:solidFill>
              </a:defRPr>
            </a:pPr>
            <a:r>
              <a:t>Audits involve a three stage process and include:</a:t>
            </a:r>
            <a:r>
              <a:rPr i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SzTx/>
              <a:buNone/>
              <a:defRPr sz="1200" b="1">
                <a:solidFill>
                  <a:srgbClr val="F2F2F2"/>
                </a:solidFill>
              </a:defRPr>
            </a:pPr>
            <a:endParaRPr i="0"/>
          </a:p>
          <a:p>
            <a:pPr marL="1821906" lvl="2" indent="-508000">
              <a:lnSpc>
                <a:spcPct val="150000"/>
              </a:lnSpc>
              <a:spcBef>
                <a:spcPts val="0"/>
              </a:spcBef>
              <a:buChar char="o"/>
              <a:defRPr sz="2400" b="1">
                <a:solidFill>
                  <a:srgbClr val="F2F2F2"/>
                </a:solidFill>
              </a:defRPr>
            </a:pPr>
            <a:r>
              <a:t>Documentation Review</a:t>
            </a:r>
          </a:p>
          <a:p>
            <a:pPr marL="1422400" lvl="1" indent="-508000">
              <a:lnSpc>
                <a:spcPct val="150000"/>
              </a:lnSpc>
              <a:spcBef>
                <a:spcPts val="0"/>
              </a:spcBef>
              <a:buChar char="o"/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1422400" lvl="1" indent="-508000">
              <a:lnSpc>
                <a:spcPct val="150000"/>
              </a:lnSpc>
              <a:spcBef>
                <a:spcPts val="0"/>
              </a:spcBef>
              <a:buChar char="o"/>
              <a:defRPr sz="2400" b="1">
                <a:solidFill>
                  <a:srgbClr val="F2F2F2"/>
                </a:solidFill>
              </a:defRPr>
            </a:pPr>
            <a:r>
              <a:t>Interviews</a:t>
            </a:r>
          </a:p>
          <a:p>
            <a:pPr marL="1422400" lvl="1" indent="-508000">
              <a:lnSpc>
                <a:spcPct val="150000"/>
              </a:lnSpc>
              <a:spcBef>
                <a:spcPts val="0"/>
              </a:spcBef>
              <a:buChar char="o"/>
              <a:defRPr sz="2400" b="1">
                <a:solidFill>
                  <a:srgbClr val="F2F2F2"/>
                </a:solidFill>
              </a:defRPr>
            </a:pPr>
            <a:endParaRPr/>
          </a:p>
          <a:p>
            <a:pPr marL="2278689" lvl="3" indent="-508000">
              <a:lnSpc>
                <a:spcPct val="150000"/>
              </a:lnSpc>
              <a:spcBef>
                <a:spcPts val="0"/>
              </a:spcBef>
              <a:buChar char="o"/>
              <a:defRPr sz="2400" b="1">
                <a:solidFill>
                  <a:srgbClr val="F2F2F2"/>
                </a:solidFill>
              </a:defRPr>
            </a:pPr>
            <a:r>
              <a:t>Observation tours</a:t>
            </a:r>
          </a:p>
        </p:txBody>
      </p:sp>
      <p:sp>
        <p:nvSpPr>
          <p:cNvPr id="29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pic>
        <p:nvPicPr>
          <p:cNvPr id="2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2743200"/>
            <a:ext cx="1011238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3810000"/>
            <a:ext cx="1912940" cy="1152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4876800"/>
            <a:ext cx="1536700" cy="1593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5200" y="4953000"/>
            <a:ext cx="1295400" cy="129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99" name="Rectangle 4"/>
          <p:cNvSpPr txBox="1"/>
          <p:nvPr/>
        </p:nvSpPr>
        <p:spPr>
          <a:xfrm>
            <a:off x="304800" y="2197416"/>
            <a:ext cx="8077200" cy="303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 </a:t>
            </a:r>
          </a:p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"Preparation is everything.  Noah did not start building the ark when it was raining."</a:t>
            </a:r>
            <a:br/>
            <a:r>
              <a:t> </a:t>
            </a:r>
          </a:p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r">
              <a:defRPr sz="2400" b="1" i="1">
                <a:latin typeface="Verdana"/>
                <a:ea typeface="Verdana"/>
                <a:cs typeface="Verdana"/>
                <a:sym typeface="Verdana"/>
              </a:defRPr>
            </a:pPr>
            <a:r>
              <a:t>Warren Buffet</a:t>
            </a:r>
          </a:p>
        </p:txBody>
      </p:sp>
      <p:pic>
        <p:nvPicPr>
          <p:cNvPr id="3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4495800"/>
            <a:ext cx="2971800" cy="148272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Rectangle 7"/>
          <p:cNvSpPr txBox="1"/>
          <p:nvPr/>
        </p:nvSpPr>
        <p:spPr>
          <a:xfrm>
            <a:off x="304800" y="387171"/>
            <a:ext cx="8534400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Preparing for Success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304" name="Rectangle 4"/>
          <p:cNvSpPr txBox="1"/>
          <p:nvPr/>
        </p:nvSpPr>
        <p:spPr>
          <a:xfrm>
            <a:off x="304800" y="1588088"/>
            <a:ext cx="8077200" cy="451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algn="ctr"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 </a:t>
            </a:r>
          </a:p>
          <a:p>
            <a:pPr algn="ctr">
              <a:lnSpc>
                <a:spcPct val="150000"/>
              </a:lnSpc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We will provide the necessary tools and guidance for each of the organizations to succeed. </a:t>
            </a:r>
          </a:p>
          <a:p>
            <a:pPr algn="ctr">
              <a:lnSpc>
                <a:spcPct val="150000"/>
              </a:lnSpc>
              <a:defRPr sz="2400" b="1">
                <a:latin typeface="Verdana"/>
                <a:ea typeface="Verdana"/>
                <a:cs typeface="Verdana"/>
                <a:sym typeface="Verdana"/>
              </a:defRPr>
            </a:pPr>
            <a:r>
              <a:t>Each organization must commit to the process if the objectives of Roadmap to COR are to be achieved.  </a:t>
            </a:r>
          </a:p>
        </p:txBody>
      </p:sp>
      <p:sp>
        <p:nvSpPr>
          <p:cNvPr id="305" name="Rectangle 7"/>
          <p:cNvSpPr txBox="1"/>
          <p:nvPr/>
        </p:nvSpPr>
        <p:spPr>
          <a:xfrm>
            <a:off x="381000" y="387171"/>
            <a:ext cx="8305800" cy="54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3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Preparing for Success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pic>
        <p:nvPicPr>
          <p:cNvPr id="3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685800" cy="814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2895600"/>
            <a:ext cx="4553712" cy="2906878"/>
          </a:xfrm>
          <a:prstGeom prst="rect">
            <a:avLst/>
          </a:prstGeom>
          <a:ln>
            <a:solidFill>
              <a:srgbClr val="009973"/>
            </a:solidFill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152400"/>
            <a:ext cx="685800" cy="814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7800" y="152400"/>
            <a:ext cx="685800" cy="814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152400"/>
            <a:ext cx="685800" cy="814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xfrm>
            <a:off x="205933" y="68852"/>
            <a:ext cx="7756812" cy="114324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62699"/>
                </a:solidFill>
              </a:defRPr>
            </a:lvl1pPr>
          </a:lstStyle>
          <a:p>
            <a:r>
              <a:t>Preamble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05933" y="2285999"/>
            <a:ext cx="8786477" cy="40211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r>
              <a:t>Each session is scheduled to last 8 hours.  </a:t>
            </a:r>
          </a:p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400" b="1">
                <a:solidFill>
                  <a:srgbClr val="F2F2F2"/>
                </a:solidFill>
              </a:defRPr>
            </a:pPr>
            <a:r>
              <a:t>The first 3 sessions will be the heaviest work load, please be prepared to put forward some serious effort but also know there are people available and willing to assist.  </a:t>
            </a:r>
          </a:p>
        </p:txBody>
      </p:sp>
      <p:sp>
        <p:nvSpPr>
          <p:cNvPr id="148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08089" y="6582588"/>
            <a:ext cx="249468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31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475" y="609600"/>
            <a:ext cx="4357688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5400" b="1" u="sng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One </a:t>
            </a:r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Part 1: </a:t>
            </a:r>
          </a:p>
          <a:p>
            <a:pPr algn="ctr">
              <a:buSzTx/>
              <a:buNone/>
              <a:defRPr sz="4000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General Partnerships Info and </a:t>
            </a:r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Program Outcomes</a:t>
            </a:r>
          </a:p>
        </p:txBody>
      </p:sp>
      <p:sp>
        <p:nvSpPr>
          <p:cNvPr id="151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grpSp>
        <p:nvGrpSpPr>
          <p:cNvPr id="156" name="Oval 10"/>
          <p:cNvGrpSpPr/>
          <p:nvPr/>
        </p:nvGrpSpPr>
        <p:grpSpPr>
          <a:xfrm>
            <a:off x="2895600" y="1447797"/>
            <a:ext cx="3276600" cy="3048004"/>
            <a:chOff x="0" y="-1"/>
            <a:chExt cx="3276600" cy="3048002"/>
          </a:xfrm>
        </p:grpSpPr>
        <p:sp>
          <p:nvSpPr>
            <p:cNvPr id="154" name="Oval"/>
            <p:cNvSpPr/>
            <p:nvPr/>
          </p:nvSpPr>
          <p:spPr>
            <a:xfrm>
              <a:off x="0" y="-2"/>
              <a:ext cx="3276600" cy="30480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5" name="Alberta Labour"/>
            <p:cNvSpPr txBox="1"/>
            <p:nvPr/>
          </p:nvSpPr>
          <p:spPr>
            <a:xfrm>
              <a:off x="738455" y="1357629"/>
              <a:ext cx="1799688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Alberta Labour</a:t>
              </a:r>
            </a:p>
          </p:txBody>
        </p:sp>
      </p:grpSp>
      <p:grpSp>
        <p:nvGrpSpPr>
          <p:cNvPr id="159" name="Oval 16"/>
          <p:cNvGrpSpPr/>
          <p:nvPr/>
        </p:nvGrpSpPr>
        <p:grpSpPr>
          <a:xfrm>
            <a:off x="5638800" y="2743197"/>
            <a:ext cx="3124200" cy="3048004"/>
            <a:chOff x="0" y="-1"/>
            <a:chExt cx="3124200" cy="3048002"/>
          </a:xfrm>
        </p:grpSpPr>
        <p:sp>
          <p:nvSpPr>
            <p:cNvPr id="157" name="Oval"/>
            <p:cNvSpPr/>
            <p:nvPr/>
          </p:nvSpPr>
          <p:spPr>
            <a:xfrm>
              <a:off x="0" y="-2"/>
              <a:ext cx="3124200" cy="30480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8" name="EMPLOYERS"/>
            <p:cNvSpPr txBox="1"/>
            <p:nvPr/>
          </p:nvSpPr>
          <p:spPr>
            <a:xfrm>
              <a:off x="736942" y="1338579"/>
              <a:ext cx="1650314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EMPLOYERS</a:t>
              </a:r>
            </a:p>
          </p:txBody>
        </p:sp>
      </p:grpSp>
      <p:grpSp>
        <p:nvGrpSpPr>
          <p:cNvPr id="162" name="Oval 17"/>
          <p:cNvGrpSpPr/>
          <p:nvPr/>
        </p:nvGrpSpPr>
        <p:grpSpPr>
          <a:xfrm>
            <a:off x="2971800" y="3581397"/>
            <a:ext cx="3200400" cy="3048003"/>
            <a:chOff x="0" y="-1"/>
            <a:chExt cx="3200400" cy="3048002"/>
          </a:xfrm>
        </p:grpSpPr>
        <p:sp>
          <p:nvSpPr>
            <p:cNvPr id="160" name="Oval"/>
            <p:cNvSpPr/>
            <p:nvPr/>
          </p:nvSpPr>
          <p:spPr>
            <a:xfrm>
              <a:off x="0" y="-2"/>
              <a:ext cx="3200400" cy="30480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1" name="Certifying Partners"/>
            <p:cNvSpPr txBox="1"/>
            <p:nvPr/>
          </p:nvSpPr>
          <p:spPr>
            <a:xfrm>
              <a:off x="328445" y="1338579"/>
              <a:ext cx="2543507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Certifying Partners</a:t>
              </a:r>
            </a:p>
          </p:txBody>
        </p:sp>
      </p:grpSp>
      <p:grpSp>
        <p:nvGrpSpPr>
          <p:cNvPr id="165" name="Oval 18"/>
          <p:cNvGrpSpPr/>
          <p:nvPr/>
        </p:nvGrpSpPr>
        <p:grpSpPr>
          <a:xfrm>
            <a:off x="304800" y="2819397"/>
            <a:ext cx="3200400" cy="2895604"/>
            <a:chOff x="0" y="-1"/>
            <a:chExt cx="3200400" cy="2895602"/>
          </a:xfrm>
        </p:grpSpPr>
        <p:sp>
          <p:nvSpPr>
            <p:cNvPr id="163" name="Oval"/>
            <p:cNvSpPr/>
            <p:nvPr/>
          </p:nvSpPr>
          <p:spPr>
            <a:xfrm>
              <a:off x="0" y="-2"/>
              <a:ext cx="3200400" cy="289560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4" name="Workers’ Compensation…"/>
            <p:cNvSpPr txBox="1"/>
            <p:nvPr/>
          </p:nvSpPr>
          <p:spPr>
            <a:xfrm>
              <a:off x="115956" y="1160779"/>
              <a:ext cx="2968485" cy="574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1600"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  <a:r>
                <a:t>Workers’ Compensation </a:t>
              </a:r>
            </a:p>
            <a:p>
              <a:pPr algn="ctr">
                <a:defRPr sz="1600" b="1">
                  <a:solidFill>
                    <a:srgbClr val="C0C0C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latin typeface="Verdana"/>
                  <a:ea typeface="Verdana"/>
                  <a:cs typeface="Verdana"/>
                  <a:sym typeface="Verdana"/>
                </a:defRPr>
              </a:pPr>
              <a:r>
                <a:t>Board</a:t>
              </a:r>
            </a:p>
          </p:txBody>
        </p:sp>
      </p:grpSp>
      <p:sp>
        <p:nvSpPr>
          <p:cNvPr id="166" name="Text Box 21"/>
          <p:cNvSpPr txBox="1"/>
          <p:nvPr/>
        </p:nvSpPr>
        <p:spPr>
          <a:xfrm>
            <a:off x="0" y="152399"/>
            <a:ext cx="9144000" cy="49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 b="1"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PARTNERSHIPS     PROGRAM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10600" cy="152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Elements of a Health and Safety Program</a:t>
            </a:r>
          </a:p>
        </p:txBody>
      </p:sp>
      <p:sp>
        <p:nvSpPr>
          <p:cNvPr id="16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10027" y="1972235"/>
            <a:ext cx="8229601" cy="1447802"/>
          </a:xfrm>
          <a:prstGeom prst="rect">
            <a:avLst/>
          </a:prstGeom>
        </p:spPr>
        <p:txBody>
          <a:bodyPr/>
          <a:lstStyle/>
          <a:p>
            <a:pPr marL="722312" lvl="1" indent="-722312">
              <a:lnSpc>
                <a:spcPct val="150000"/>
              </a:lnSpc>
              <a:spcBef>
                <a:spcPts val="0"/>
              </a:spcBef>
              <a:buFont typeface="Arial Rounded MT Bold"/>
              <a:buChar char="✓"/>
              <a:tabLst>
                <a:tab pos="76200" algn="l"/>
              </a:tabLst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Management Leadership and    Organizational Commitment</a:t>
            </a:r>
          </a:p>
        </p:txBody>
      </p:sp>
      <p:sp>
        <p:nvSpPr>
          <p:cNvPr id="17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71" name="Rectangle 6"/>
          <p:cNvSpPr txBox="1"/>
          <p:nvPr/>
        </p:nvSpPr>
        <p:spPr>
          <a:xfrm>
            <a:off x="152400" y="3244230"/>
            <a:ext cx="8686800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2625" lvl="1" indent="-595312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Hazard Identification and Assessment</a:t>
            </a:r>
          </a:p>
        </p:txBody>
      </p:sp>
      <p:sp>
        <p:nvSpPr>
          <p:cNvPr id="172" name="Rectangle 7"/>
          <p:cNvSpPr txBox="1"/>
          <p:nvPr/>
        </p:nvSpPr>
        <p:spPr>
          <a:xfrm>
            <a:off x="205546" y="4023905"/>
            <a:ext cx="8686801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2625" lvl="1" indent="-568325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Hazard Control</a:t>
            </a:r>
          </a:p>
        </p:txBody>
      </p:sp>
      <p:sp>
        <p:nvSpPr>
          <p:cNvPr id="173" name="Rectangle 8"/>
          <p:cNvSpPr txBox="1"/>
          <p:nvPr/>
        </p:nvSpPr>
        <p:spPr>
          <a:xfrm>
            <a:off x="152400" y="4683064"/>
            <a:ext cx="8839200" cy="151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2625" lvl="1" indent="-568325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Ongoing Inspections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2625" lvl="1" indent="-568325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2625" lvl="1" indent="-568325"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Qualifications, Orientation and Training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build="p" bldLvl="5" animBg="1" advAuto="0"/>
      <p:bldP spid="172" grpId="2" build="p" bldLvl="5" animBg="1" advAuto="0"/>
      <p:bldP spid="173" grpId="3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10600" cy="152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Elements of a Health and Safety Program</a:t>
            </a:r>
          </a:p>
        </p:txBody>
      </p:sp>
      <p:sp>
        <p:nvSpPr>
          <p:cNvPr id="17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7" name="Rectangle 6"/>
          <p:cNvSpPr txBox="1"/>
          <p:nvPr/>
        </p:nvSpPr>
        <p:spPr>
          <a:xfrm>
            <a:off x="380356" y="2057400"/>
            <a:ext cx="8077201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2625" lvl="1" indent="-566737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Emergency Response</a:t>
            </a:r>
          </a:p>
        </p:txBody>
      </p:sp>
      <p:sp>
        <p:nvSpPr>
          <p:cNvPr id="178" name="Rectangle 7"/>
          <p:cNvSpPr txBox="1"/>
          <p:nvPr/>
        </p:nvSpPr>
        <p:spPr>
          <a:xfrm>
            <a:off x="398286" y="3529419"/>
            <a:ext cx="8077201" cy="244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0850" lvl="1" indent="-334962">
              <a:lnSpc>
                <a:spcPct val="150000"/>
              </a:lnSpc>
              <a:defRPr sz="900" b="1"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682625" lvl="1" indent="-566737">
              <a:lnSpc>
                <a:spcPct val="150000"/>
              </a:lnSpc>
              <a:spcBef>
                <a:spcPts val="500"/>
              </a:spcBef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OHSMS Administration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2625" lvl="1" indent="-566737">
              <a:lnSpc>
                <a:spcPct val="150000"/>
              </a:lnSpc>
              <a:spcBef>
                <a:spcPts val="500"/>
              </a:spcBef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Joint Work Site Health and Safety Committee an/or Health and Safety Representative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682625" lvl="1" indent="-566737">
              <a:lnSpc>
                <a:spcPct val="150000"/>
              </a:lnSpc>
              <a:spcBef>
                <a:spcPts val="500"/>
              </a:spcBef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Contractor Management</a:t>
            </a:r>
          </a:p>
        </p:txBody>
      </p:sp>
      <p:sp>
        <p:nvSpPr>
          <p:cNvPr id="179" name="Rectangle 8"/>
          <p:cNvSpPr txBox="1"/>
          <p:nvPr/>
        </p:nvSpPr>
        <p:spPr>
          <a:xfrm>
            <a:off x="398286" y="2952750"/>
            <a:ext cx="8077201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82625" lvl="1" indent="-566737">
              <a:lnSpc>
                <a:spcPct val="150000"/>
              </a:lnSpc>
              <a:buSzPct val="100000"/>
              <a:buFont typeface="Arial Rounded MT Bold"/>
              <a:buChar char="✓"/>
              <a:defRPr sz="2400">
                <a:solidFill>
                  <a:srgbClr val="F2F2F2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Incident Investigation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algn="ctr">
              <a:buSzTx/>
              <a:buNone/>
              <a:defRPr sz="5400" b="1" u="sng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Session One </a:t>
            </a:r>
          </a:p>
          <a:p>
            <a:pPr algn="ctr">
              <a:spcBef>
                <a:spcPts val="900"/>
              </a:spcBef>
              <a:buSzTx/>
              <a:buNone/>
              <a:defRPr sz="4000" b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Part 2: </a:t>
            </a:r>
          </a:p>
          <a:p>
            <a:pPr algn="ctr">
              <a:buSzTx/>
              <a:buNone/>
              <a:defRPr sz="4000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endParaRPr/>
          </a:p>
          <a:p>
            <a:pPr algn="ctr">
              <a:spcBef>
                <a:spcPts val="900"/>
              </a:spcBef>
              <a:buSzTx/>
              <a:buNone/>
              <a:defRPr sz="4000" b="1" i="1">
                <a:solidFill>
                  <a:srgbClr val="0000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</a:defRPr>
            </a:pPr>
            <a:r>
              <a:t>Management Commitment and Leadership</a:t>
            </a:r>
          </a:p>
        </p:txBody>
      </p:sp>
      <p:sp>
        <p:nvSpPr>
          <p:cNvPr id="18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280755" y="6582588"/>
            <a:ext cx="176802" cy="2311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PP_SEDUC_TXT_Shhh_Blue">
  <a:themeElements>
    <a:clrScheme name="PPP_SEDUC_TXT_Shhh_Blue">
      <a:dk1>
        <a:srgbClr val="000000"/>
      </a:dk1>
      <a:lt1>
        <a:srgbClr val="C0C0C0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DCDCDC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PPP_SEDUC_TXT_Shhh_Blu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PP_SEDUC_TXT_Shhh_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PP_SEDUC_TXT_Shhh_Blue">
  <a:themeElements>
    <a:clrScheme name="PPP_SEDUC_TXT_Shhh_Blu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DCDCDC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PPP_SEDUC_TXT_Shhh_Blu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PPP_SEDUC_TXT_Shhh_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</Words>
  <Application>Microsoft Office PowerPoint</Application>
  <PresentationFormat>On-screen Show (4:3)</PresentationFormat>
  <Paragraphs>246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Rounded MT Bold</vt:lpstr>
      <vt:lpstr>Rockwell Extra Bold</vt:lpstr>
      <vt:lpstr>Tahoma</vt:lpstr>
      <vt:lpstr>Times New Roman</vt:lpstr>
      <vt:lpstr>Verdana</vt:lpstr>
      <vt:lpstr>PPP_SEDUC_TXT_Shhh_Blue</vt:lpstr>
      <vt:lpstr> Roadmap to COR </vt:lpstr>
      <vt:lpstr> Presented by:  Alberta Association for                                            Safety Partnerships </vt:lpstr>
      <vt:lpstr>Preamble</vt:lpstr>
      <vt:lpstr>Preamble</vt:lpstr>
      <vt:lpstr>PowerPoint Presentation</vt:lpstr>
      <vt:lpstr>PowerPoint Presentation</vt:lpstr>
      <vt:lpstr>Elements of a Health and Safety Program</vt:lpstr>
      <vt:lpstr>Elements of a Health and Safety Program</vt:lpstr>
      <vt:lpstr>PowerPoint Presentation</vt:lpstr>
      <vt:lpstr>Management Commitment and Leadership </vt:lpstr>
      <vt:lpstr>Management Leadership and Commitment</vt:lpstr>
      <vt:lpstr>PowerPoint Presentation</vt:lpstr>
      <vt:lpstr> Hazard Identification and Assessment </vt:lpstr>
      <vt:lpstr>PowerPoint Presentation</vt:lpstr>
      <vt:lpstr> Hazard Controls </vt:lpstr>
      <vt:lpstr>PowerPoint Presentation</vt:lpstr>
      <vt:lpstr> On-going Inspections </vt:lpstr>
      <vt:lpstr>PowerPoint Presentation</vt:lpstr>
      <vt:lpstr> Qualifications, Orientation and Training </vt:lpstr>
      <vt:lpstr>PowerPoint Presentation</vt:lpstr>
      <vt:lpstr> Emergency Response </vt:lpstr>
      <vt:lpstr>PowerPoint Presentation</vt:lpstr>
      <vt:lpstr> Incident Reporting &amp; Investigation </vt:lpstr>
      <vt:lpstr>PowerPoint Presentation</vt:lpstr>
      <vt:lpstr>Program Administration</vt:lpstr>
      <vt:lpstr>PowerPoint Presentation</vt:lpstr>
      <vt:lpstr>PowerPoint Presentation</vt:lpstr>
      <vt:lpstr>PowerPoint Presentation</vt:lpstr>
      <vt:lpstr>Related Information Included </vt:lpstr>
      <vt:lpstr>PowerPoint Presentation</vt:lpstr>
      <vt:lpstr>Assignments</vt:lpstr>
      <vt:lpstr>PowerPoint Presentation</vt:lpstr>
      <vt:lpstr>Audit Cycle</vt:lpstr>
      <vt:lpstr>Achieving  and Maintaining COR </vt:lpstr>
      <vt:lpstr>Achieving COR……</vt:lpstr>
      <vt:lpstr>Audit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Roadmap to COR </dc:title>
  <dc:creator>user</dc:creator>
  <cp:lastModifiedBy>user</cp:lastModifiedBy>
  <cp:revision>1</cp:revision>
  <dcterms:modified xsi:type="dcterms:W3CDTF">2018-05-17T21:23:27Z</dcterms:modified>
</cp:coreProperties>
</file>