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70" r:id="rId10"/>
    <p:sldId id="271"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4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41DF1DB0-9A3C-4BBA-BF26-9CF4FD3C470F}" type="datetimeFigureOut">
              <a:rPr lang="en-US"/>
              <a:pPr>
                <a:defRPr/>
              </a:pPr>
              <a:t>10/18/2016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427F05C-3AC6-47CD-8E07-E624208967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94D6765-1E65-4493-8D19-3A876E724D40}"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23C98B-AB9E-4208-9C33-B66CAADB3E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4B7580C-A07F-4934-A2B1-65E68ECC0C5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0167DC-764D-4056-B696-47F5033E49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7CC1556-4258-469B-AE41-E7529F4895BA}"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B23291C-7479-467E-A57C-B883EBDF01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8D1CB44-37D2-4B92-8A06-8459F9F3507E}" type="datetimeFigureOut">
              <a:rPr lang="en-US"/>
              <a:pPr>
                <a:defRPr/>
              </a:pPr>
              <a:t>10/18/2016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B0EEA56D-AF49-4438-942D-E5C2F35D169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5829F34-F095-4388-9F21-7383649BB2CC}" type="datetimeFigureOut">
              <a:rPr lang="en-US"/>
              <a:pPr>
                <a:defRPr/>
              </a:pPr>
              <a:t>10/18/2016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C75CB65-89A9-4708-95CF-BE21E33FEDD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2DF81EF-1AC4-44B1-A395-DCFB0AC406D4}" type="datetimeFigureOut">
              <a:rPr lang="en-US"/>
              <a:pPr>
                <a:defRPr/>
              </a:pPr>
              <a:t>10/18/2016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18BDFBB-9B43-4195-8C24-8822C9CB064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2526F52-F45E-4077-B4BB-13F687F2103D}" type="datetimeFigureOut">
              <a:rPr lang="en-US"/>
              <a:pPr>
                <a:defRPr/>
              </a:pPr>
              <a:t>10/18/2016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A943909-CF6C-42E8-B3BA-CEDF8501FD9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A19B2D0-D103-4950-9C71-901E662D754E}" type="datetimeFigureOut">
              <a:rPr lang="en-US"/>
              <a:pPr>
                <a:defRPr/>
              </a:pPr>
              <a:t>10/18/2016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003DE13-BCBF-4573-891F-9CA7974C55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5987545-47AE-46BB-A140-978D72638482}" type="datetimeFigureOut">
              <a:rPr lang="en-US"/>
              <a:pPr>
                <a:defRPr/>
              </a:pPr>
              <a:t>10/18/2016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86D1DEF-86A5-40BA-8A21-2E4D46D857E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56B6CE40-EBFC-4116-B591-C4FB58CD4E06}" type="datetimeFigureOut">
              <a:rPr lang="en-US"/>
              <a:pPr>
                <a:defRPr/>
              </a:pPr>
              <a:t>10/18/2016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B809B4F-E493-40B4-9B24-C957E2E9398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3717BF88-4B29-4558-8135-3B00BB443DFA}" type="datetimeFigureOut">
              <a:rPr lang="en-US"/>
              <a:pPr>
                <a:defRPr/>
              </a:pPr>
              <a:t>10/18/2016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681694C6-DBD9-406F-953E-247DCEED91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maygard@aascf.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Outcome based service delivery</a:t>
            </a:r>
            <a:endParaRPr lang="en-US" dirty="0"/>
          </a:p>
        </p:txBody>
      </p:sp>
      <p:sp>
        <p:nvSpPr>
          <p:cNvPr id="13314" name="Subtitle 2"/>
          <p:cNvSpPr>
            <a:spLocks noGrp="1"/>
          </p:cNvSpPr>
          <p:nvPr>
            <p:ph type="subTitle" idx="1"/>
          </p:nvPr>
        </p:nvSpPr>
        <p:spPr>
          <a:xfrm>
            <a:off x="685800" y="3611563"/>
            <a:ext cx="7772400" cy="1200150"/>
          </a:xfrm>
        </p:spPr>
        <p:txBody>
          <a:bodyPr/>
          <a:lstStyle/>
          <a:p>
            <a:pPr marR="0" eaLnBrk="1" hangingPunct="1"/>
            <a:r>
              <a:rPr lang="en-US" smtClean="0"/>
              <a:t>overview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z="3000" smtClean="0">
                <a:effectLst/>
              </a:rPr>
              <a:t>Placement Mix Non-OBSD Qrt 1 2011-2012</a:t>
            </a:r>
          </a:p>
        </p:txBody>
      </p:sp>
      <p:graphicFrame>
        <p:nvGraphicFramePr>
          <p:cNvPr id="34819" name="Object 3"/>
          <p:cNvGraphicFramePr>
            <a:graphicFrameLocks noChangeAspect="1"/>
          </p:cNvGraphicFramePr>
          <p:nvPr>
            <p:ph idx="1"/>
          </p:nvPr>
        </p:nvGraphicFramePr>
        <p:xfrm>
          <a:off x="685800" y="1905000"/>
          <a:ext cx="7162800" cy="4737100"/>
        </p:xfrm>
        <a:graphic>
          <a:graphicData uri="http://schemas.openxmlformats.org/presentationml/2006/ole">
            <p:oleObj spid="_x0000_s34819" name="Chart" r:id="rId3" imgW="0" imgH="0" progId="Excel.Char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Deliverables/Milestones – 6 mos.</a:t>
            </a:r>
          </a:p>
        </p:txBody>
      </p:sp>
      <p:sp>
        <p:nvSpPr>
          <p:cNvPr id="22530" name="Rectangle 3"/>
          <p:cNvSpPr>
            <a:spLocks noGrp="1"/>
          </p:cNvSpPr>
          <p:nvPr>
            <p:ph type="body" idx="1"/>
          </p:nvPr>
        </p:nvSpPr>
        <p:spPr/>
        <p:txBody>
          <a:bodyPr/>
          <a:lstStyle/>
          <a:p>
            <a:pPr eaLnBrk="1" hangingPunct="1"/>
            <a:r>
              <a:rPr lang="en-US" smtClean="0"/>
              <a:t>Full analysis of Phase-in site funding and recommendation for a more consistent approach to funding for full implementation</a:t>
            </a:r>
          </a:p>
          <a:p>
            <a:pPr eaLnBrk="1" hangingPunct="1"/>
            <a:r>
              <a:rPr lang="en-US" smtClean="0"/>
              <a:t>An integrated reporting process for regions, ministry and agencies </a:t>
            </a:r>
          </a:p>
          <a:p>
            <a:pPr eaLnBrk="1" hangingPunct="1"/>
            <a:r>
              <a:rPr lang="en-US" smtClean="0"/>
              <a:t>Results of the first phase of the implementation evaluation and dissemination plan for same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Deliverables/Milestones – 6 mos.</a:t>
            </a:r>
          </a:p>
        </p:txBody>
      </p:sp>
      <p:sp>
        <p:nvSpPr>
          <p:cNvPr id="23554" name="Rectangle 3"/>
          <p:cNvSpPr>
            <a:spLocks noGrp="1"/>
          </p:cNvSpPr>
          <p:nvPr>
            <p:ph type="body" idx="1"/>
          </p:nvPr>
        </p:nvSpPr>
        <p:spPr/>
        <p:txBody>
          <a:bodyPr/>
          <a:lstStyle/>
          <a:p>
            <a:pPr eaLnBrk="1" hangingPunct="1"/>
            <a:r>
              <a:rPr lang="en-US" smtClean="0"/>
              <a:t>The development of a practice framework to support a common approach for working with children and families</a:t>
            </a:r>
          </a:p>
          <a:p>
            <a:pPr eaLnBrk="1" hangingPunct="1"/>
            <a:r>
              <a:rPr lang="en-US" smtClean="0"/>
              <a:t>The development of finalized contract policy recommendations, contracts schedules and clauses for that are OBSD appropriate</a:t>
            </a:r>
          </a:p>
          <a:p>
            <a:pPr eaLnBrk="1" hangingPunct="1"/>
            <a:r>
              <a:rPr lang="en-US" smtClean="0"/>
              <a:t>Broader stakeholder engagement (through RFI, learning events, AASCF)</a:t>
            </a:r>
          </a:p>
          <a:p>
            <a:pPr eaLnBrk="1" hangingPunct="1"/>
            <a:r>
              <a:rPr lang="en-US" smtClean="0"/>
              <a:t>A Plan developed for broader provincial implementation</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Full implementation</a:t>
            </a:r>
          </a:p>
        </p:txBody>
      </p:sp>
      <p:sp>
        <p:nvSpPr>
          <p:cNvPr id="32771" name="Rectangle 3"/>
          <p:cNvSpPr>
            <a:spLocks noGrp="1"/>
          </p:cNvSpPr>
          <p:nvPr>
            <p:ph type="body" idx="1"/>
          </p:nvPr>
        </p:nvSpPr>
        <p:spPr/>
        <p:txBody>
          <a:bodyPr/>
          <a:lstStyle/>
          <a:p>
            <a:pPr>
              <a:lnSpc>
                <a:spcPct val="90000"/>
              </a:lnSpc>
            </a:pPr>
            <a:r>
              <a:rPr lang="en-US" smtClean="0"/>
              <a:t>Need to strike a balance between the need for solid and intentional development of an approach and the need to maintain momentum, learning and continuing to evolve over time, but given the evidence to date:</a:t>
            </a:r>
          </a:p>
          <a:p>
            <a:pPr>
              <a:lnSpc>
                <a:spcPct val="90000"/>
              </a:lnSpc>
            </a:pPr>
            <a:r>
              <a:rPr lang="en-US" smtClean="0"/>
              <a:t>It is reasonable to expect that an approach can be articulated and </a:t>
            </a:r>
            <a:r>
              <a:rPr lang="en-US" b="1" u="sng" smtClean="0"/>
              <a:t>plan</a:t>
            </a:r>
            <a:r>
              <a:rPr lang="en-US" smtClean="0"/>
              <a:t> for full provincial implementation developed approved by March 31, 2011.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5"/>
          <p:cNvSpPr>
            <a:spLocks noGrp="1"/>
          </p:cNvSpPr>
          <p:nvPr>
            <p:ph sz="half" idx="1"/>
          </p:nvPr>
        </p:nvSpPr>
        <p:spPr>
          <a:xfrm>
            <a:off x="457200" y="1481138"/>
            <a:ext cx="4038600" cy="4525962"/>
          </a:xfrm>
        </p:spPr>
        <p:txBody>
          <a:bodyPr/>
          <a:lstStyle/>
          <a:p>
            <a:pPr eaLnBrk="1" hangingPunct="1"/>
            <a:r>
              <a:rPr lang="en-US" smtClean="0"/>
              <a:t>picture</a:t>
            </a:r>
          </a:p>
        </p:txBody>
      </p:sp>
      <p:sp>
        <p:nvSpPr>
          <p:cNvPr id="14338" name="Content Placeholder 6"/>
          <p:cNvSpPr>
            <a:spLocks noGrp="1"/>
          </p:cNvSpPr>
          <p:nvPr>
            <p:ph sz="half" idx="2"/>
          </p:nvPr>
        </p:nvSpPr>
        <p:spPr>
          <a:xfrm>
            <a:off x="4648200" y="1481138"/>
            <a:ext cx="4038600" cy="4525962"/>
          </a:xfrm>
        </p:spPr>
        <p:txBody>
          <a:bodyPr/>
          <a:lstStyle/>
          <a:p>
            <a:pPr eaLnBrk="1" hangingPunct="1"/>
            <a:r>
              <a:rPr lang="en-US" smtClean="0"/>
              <a:t>I have now been in the AASCF-Outcome Based Service Delivery Lead position for ten months and am still very excited about the positive changes happening within the sector.</a:t>
            </a:r>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smtClean="0"/>
              <a:t>AASCF overview - Sandra Maygard</a:t>
            </a:r>
            <a:endParaRPr lang="en-US" dirty="0"/>
          </a:p>
        </p:txBody>
      </p:sp>
      <p:pic>
        <p:nvPicPr>
          <p:cNvPr id="14340" name="Picture 2" descr="C:\Users\aascf\Pictures\mexico\mexico 610.jpg"/>
          <p:cNvPicPr>
            <a:picLocks noChangeAspect="1" noChangeArrowheads="1"/>
          </p:cNvPicPr>
          <p:nvPr/>
        </p:nvPicPr>
        <p:blipFill>
          <a:blip r:embed="rId2" cstate="print"/>
          <a:srcRect l="16667" t="5556" r="50833" b="44444"/>
          <a:stretch>
            <a:fillRect/>
          </a:stretch>
        </p:blipFill>
        <p:spPr bwMode="auto">
          <a:xfrm>
            <a:off x="838200" y="1524000"/>
            <a:ext cx="2971800" cy="3429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5"/>
          <p:cNvSpPr>
            <a:spLocks noGrp="1"/>
          </p:cNvSpPr>
          <p:nvPr>
            <p:ph sz="half" idx="4294967295"/>
          </p:nvPr>
        </p:nvSpPr>
        <p:spPr>
          <a:xfrm>
            <a:off x="1663700" y="274638"/>
            <a:ext cx="7480300" cy="4572000"/>
          </a:xfrm>
        </p:spPr>
        <p:txBody>
          <a:bodyPr/>
          <a:lstStyle/>
          <a:p>
            <a:pPr eaLnBrk="1" hangingPunct="1">
              <a:buFont typeface="Wingdings 3" pitchFamily="18" charset="2"/>
              <a:buNone/>
            </a:pPr>
            <a:endParaRPr lang="en-US" i="1" smtClean="0"/>
          </a:p>
          <a:p>
            <a:pPr eaLnBrk="1" hangingPunct="1">
              <a:buFont typeface="Wingdings 3" pitchFamily="18" charset="2"/>
              <a:buNone/>
            </a:pPr>
            <a:endParaRPr lang="en-US" i="1" smtClean="0"/>
          </a:p>
          <a:p>
            <a:pPr eaLnBrk="1" hangingPunct="1">
              <a:buFont typeface="Wingdings 3" pitchFamily="18" charset="2"/>
              <a:buNone/>
            </a:pPr>
            <a:r>
              <a:rPr lang="en-US" i="1" smtClean="0"/>
              <a:t>“ the central issue to creating change is never just strategy, structure, culture or systems.  The core of the matter is always about challenging behavior of people… how they see and think about what is new or proposed</a:t>
            </a:r>
            <a:r>
              <a:rPr lang="en-US" smtClean="0"/>
              <a:t>”</a:t>
            </a:r>
          </a:p>
        </p:txBody>
      </p:sp>
      <p:sp>
        <p:nvSpPr>
          <p:cNvPr id="15362" name="Text Placeholder 6"/>
          <p:cNvSpPr>
            <a:spLocks noGrp="1"/>
          </p:cNvSpPr>
          <p:nvPr>
            <p:ph type="body" idx="4294967295"/>
          </p:nvPr>
        </p:nvSpPr>
        <p:spPr>
          <a:xfrm>
            <a:off x="5168900" y="5354638"/>
            <a:ext cx="3975100" cy="914400"/>
          </a:xfrm>
        </p:spPr>
        <p:txBody>
          <a:bodyPr/>
          <a:lstStyle/>
          <a:p>
            <a:pPr eaLnBrk="1" hangingPunct="1"/>
            <a:r>
              <a:rPr lang="en-US" smtClean="0"/>
              <a:t>John Kotter</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My role</a:t>
            </a:r>
            <a:endParaRPr lang="en-US" dirty="0"/>
          </a:p>
        </p:txBody>
      </p:sp>
      <p:sp>
        <p:nvSpPr>
          <p:cNvPr id="16386" name="Content Placeholder 2"/>
          <p:cNvSpPr>
            <a:spLocks noGrp="1"/>
          </p:cNvSpPr>
          <p:nvPr>
            <p:ph idx="1"/>
          </p:nvPr>
        </p:nvSpPr>
        <p:spPr/>
        <p:txBody>
          <a:bodyPr/>
          <a:lstStyle/>
          <a:p>
            <a:pPr eaLnBrk="1" hangingPunct="1"/>
            <a:r>
              <a:rPr lang="en-US" smtClean="0"/>
              <a:t>To assist agency personnel (staff /board) to Understand:</a:t>
            </a:r>
          </a:p>
          <a:p>
            <a:pPr eaLnBrk="1" hangingPunct="1"/>
            <a:endParaRPr lang="en-US" smtClean="0"/>
          </a:p>
          <a:p>
            <a:pPr lvl="1" eaLnBrk="1" hangingPunct="1"/>
            <a:r>
              <a:rPr lang="en-US" smtClean="0"/>
              <a:t>The intent and meaning of OBSD; </a:t>
            </a:r>
          </a:p>
          <a:p>
            <a:pPr lvl="1" eaLnBrk="1" hangingPunct="1">
              <a:buFont typeface="Verdana" pitchFamily="34" charset="0"/>
              <a:buNone/>
            </a:pPr>
            <a:endParaRPr lang="en-US" smtClean="0"/>
          </a:p>
          <a:p>
            <a:pPr lvl="1" eaLnBrk="1" hangingPunct="1"/>
            <a:r>
              <a:rPr lang="en-US" smtClean="0"/>
              <a:t>The potential consequences of the implementation of OBSD; and</a:t>
            </a:r>
          </a:p>
          <a:p>
            <a:pPr lvl="1" eaLnBrk="1" hangingPunct="1"/>
            <a:endParaRPr lang="en-US" smtClean="0"/>
          </a:p>
          <a:p>
            <a:pPr lvl="1" eaLnBrk="1" hangingPunct="1"/>
            <a:r>
              <a:rPr lang="en-US" smtClean="0"/>
              <a:t>To help agencies prepare, in concrete ways, for the changes that are inherent with operating from an OBSD perspective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smtClean="0"/>
              <a:t>Visiting agencies</a:t>
            </a:r>
          </a:p>
          <a:p>
            <a:pPr marL="365760" indent="-256032" eaLnBrk="1" fontAlgn="auto" hangingPunct="1">
              <a:spcAft>
                <a:spcPts val="0"/>
              </a:spcAft>
              <a:buFont typeface="Wingdings 3"/>
              <a:buChar char=""/>
              <a:defRPr/>
            </a:pPr>
            <a:r>
              <a:rPr lang="en-US" dirty="0" smtClean="0"/>
              <a:t>Attending chapter meetings</a:t>
            </a:r>
          </a:p>
          <a:p>
            <a:pPr marL="365760" indent="-256032" eaLnBrk="1" fontAlgn="auto" hangingPunct="1">
              <a:spcAft>
                <a:spcPts val="0"/>
              </a:spcAft>
              <a:buFont typeface="Wingdings 3"/>
              <a:buChar char=""/>
              <a:defRPr/>
            </a:pPr>
            <a:r>
              <a:rPr lang="en-US" dirty="0" smtClean="0"/>
              <a:t>Arranging for Dr. </a:t>
            </a:r>
            <a:r>
              <a:rPr lang="en-US" dirty="0" err="1" smtClean="0"/>
              <a:t>Lonne</a:t>
            </a:r>
            <a:r>
              <a:rPr lang="en-US" dirty="0" smtClean="0"/>
              <a:t> visit/symposium/ workshops</a:t>
            </a:r>
          </a:p>
          <a:p>
            <a:pPr marL="365760" indent="-256032" eaLnBrk="1" fontAlgn="auto" hangingPunct="1">
              <a:spcAft>
                <a:spcPts val="0"/>
              </a:spcAft>
              <a:buFont typeface="Wingdings 3"/>
              <a:buChar char=""/>
              <a:defRPr/>
            </a:pPr>
            <a:r>
              <a:rPr lang="en-US" dirty="0" smtClean="0"/>
              <a:t>Arranging FAF training</a:t>
            </a:r>
          </a:p>
          <a:p>
            <a:pPr marL="365760" indent="-256032" eaLnBrk="1" fontAlgn="auto" hangingPunct="1">
              <a:spcAft>
                <a:spcPts val="0"/>
              </a:spcAft>
              <a:buFont typeface="Wingdings 3"/>
              <a:buChar char=""/>
              <a:defRPr/>
            </a:pPr>
            <a:r>
              <a:rPr lang="en-US" dirty="0" smtClean="0"/>
              <a:t>Working on a larger strategy for OBSD</a:t>
            </a:r>
          </a:p>
          <a:p>
            <a:pPr marL="365760" indent="-256032" eaLnBrk="1" fontAlgn="auto" hangingPunct="1">
              <a:spcAft>
                <a:spcPts val="0"/>
              </a:spcAft>
              <a:buFont typeface="Wingdings 3"/>
              <a:buChar char=""/>
              <a:defRPr/>
            </a:pPr>
            <a:r>
              <a:rPr lang="en-US" dirty="0" smtClean="0"/>
              <a:t>Assisting the Ministry with the lessons learned forums</a:t>
            </a:r>
          </a:p>
          <a:p>
            <a:pPr marL="365760" indent="-256032" eaLnBrk="1" fontAlgn="auto" hangingPunct="1">
              <a:spcAft>
                <a:spcPts val="0"/>
              </a:spcAft>
              <a:buFont typeface="Wingdings 3"/>
              <a:buChar char=""/>
              <a:defRPr/>
            </a:pPr>
            <a:r>
              <a:rPr lang="en-US" dirty="0" smtClean="0"/>
              <a:t>Readiness Assessment Tool</a:t>
            </a:r>
          </a:p>
          <a:p>
            <a:pPr marL="365760" indent="-256032" eaLnBrk="1" fontAlgn="auto" hangingPunct="1">
              <a:spcAft>
                <a:spcPts val="0"/>
              </a:spcAft>
              <a:buFont typeface="Wingdings 3"/>
              <a:buChar char=""/>
              <a:defRPr/>
            </a:pPr>
            <a:r>
              <a:rPr lang="en-US" dirty="0" smtClean="0"/>
              <a:t>Newsletters</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Current activities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pPr eaLnBrk="1" hangingPunct="1"/>
            <a:r>
              <a:rPr lang="en-US" smtClean="0"/>
              <a:t>Continue to meet with agencies</a:t>
            </a:r>
          </a:p>
          <a:p>
            <a:pPr eaLnBrk="1" hangingPunct="1"/>
            <a:r>
              <a:rPr lang="en-US" smtClean="0"/>
              <a:t>Bring in relevant trainers</a:t>
            </a:r>
          </a:p>
          <a:p>
            <a:pPr eaLnBrk="1" hangingPunct="1"/>
            <a:r>
              <a:rPr lang="en-US" smtClean="0"/>
              <a:t>Continue to work with the Ministry on the evolution of OBSD</a:t>
            </a:r>
          </a:p>
          <a:p>
            <a:pPr eaLnBrk="1" hangingPunct="1"/>
            <a:r>
              <a:rPr lang="en-US" smtClean="0"/>
              <a:t>Continue to produce the newsletters</a:t>
            </a:r>
          </a:p>
          <a:p>
            <a:pPr eaLnBrk="1" hangingPunct="1"/>
            <a:endParaRPr lang="en-US" smtClean="0"/>
          </a:p>
          <a:p>
            <a:pPr eaLnBrk="1" hangingPunct="1"/>
            <a:r>
              <a:rPr lang="en-US" smtClean="0"/>
              <a:t>I am available to meet and talk to anyone interested.  Please email: </a:t>
            </a:r>
            <a:r>
              <a:rPr lang="en-US" smtClean="0">
                <a:hlinkClick r:id="rId2"/>
              </a:rPr>
              <a:t>Smaygard@aascf.com</a:t>
            </a:r>
            <a:r>
              <a:rPr lang="en-US" smtClean="0"/>
              <a:t> </a:t>
            </a:r>
          </a:p>
          <a:p>
            <a:pPr eaLnBrk="1" hangingPunct="1"/>
            <a:r>
              <a:rPr lang="en-US" smtClean="0"/>
              <a:t>or call me  780.451. 0898</a:t>
            </a:r>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Plans for next 6 months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1"/>
          <p:cNvSpPr>
            <a:spLocks noGrp="1"/>
          </p:cNvSpPr>
          <p:nvPr>
            <p:ph sz="half" idx="2"/>
          </p:nvPr>
        </p:nvSpPr>
        <p:spPr>
          <a:xfrm>
            <a:off x="762000" y="1481138"/>
            <a:ext cx="7924800" cy="4525962"/>
          </a:xfrm>
        </p:spPr>
        <p:txBody>
          <a:bodyPr/>
          <a:lstStyle/>
          <a:p>
            <a:pPr eaLnBrk="1" hangingPunct="1"/>
            <a:r>
              <a:rPr lang="en-US" sz="2400" smtClean="0"/>
              <a:t>Outcomes Based Service Delivery continues to be a Ministry priority.  The Phase-in sites (including both the CFSA and the agencies) continue to work together to help define what OBSD will ‘look like’ into the future. We are committed to continued partnership with the agency sector on an approach that works for them as organizations, us as a department, but most importantly for the children and families we serve together.</a:t>
            </a:r>
            <a:endParaRPr lang="en-US" smtClean="0"/>
          </a:p>
        </p:txBody>
      </p:sp>
      <p:sp>
        <p:nvSpPr>
          <p:cNvPr id="7" name="Title 6"/>
          <p:cNvSpPr>
            <a:spLocks noGrp="1"/>
          </p:cNvSpPr>
          <p:nvPr>
            <p:ph type="title"/>
          </p:nvPr>
        </p:nvSpPr>
        <p:spPr/>
        <p:txBody>
          <a:bodyPr/>
          <a:lstStyle/>
          <a:p>
            <a:pPr eaLnBrk="1" fontAlgn="auto" hangingPunct="1">
              <a:spcAft>
                <a:spcPts val="0"/>
              </a:spcAft>
              <a:defRPr/>
            </a:pPr>
            <a:r>
              <a:rPr lang="en-US" dirty="0" smtClean="0"/>
              <a:t>Ministry message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Data and Outcomes</a:t>
            </a:r>
          </a:p>
        </p:txBody>
      </p:sp>
      <p:sp>
        <p:nvSpPr>
          <p:cNvPr id="21506" name="Rectangle 3"/>
          <p:cNvSpPr>
            <a:spLocks noGrp="1"/>
          </p:cNvSpPr>
          <p:nvPr>
            <p:ph type="body" idx="1"/>
          </p:nvPr>
        </p:nvSpPr>
        <p:spPr/>
        <p:txBody>
          <a:bodyPr/>
          <a:lstStyle/>
          <a:p>
            <a:pPr marL="609600" indent="-609600" eaLnBrk="1" hangingPunct="1">
              <a:lnSpc>
                <a:spcPct val="90000"/>
              </a:lnSpc>
              <a:buFont typeface="Wingdings 3" pitchFamily="18" charset="2"/>
              <a:buNone/>
            </a:pPr>
            <a:r>
              <a:rPr lang="en-US" smtClean="0"/>
              <a:t>	There have been over 1500 referrals to OBSD sites to date.  Some of the early data does suggest a positive shift in practice:</a:t>
            </a:r>
          </a:p>
          <a:p>
            <a:pPr marL="609600" indent="-609600" eaLnBrk="1" hangingPunct="1">
              <a:lnSpc>
                <a:spcPct val="90000"/>
              </a:lnSpc>
              <a:buFont typeface="Wingdings 3" pitchFamily="18" charset="2"/>
              <a:buNone/>
            </a:pPr>
            <a:endParaRPr lang="en-US" smtClean="0"/>
          </a:p>
          <a:p>
            <a:pPr marL="609600" indent="-609600" eaLnBrk="1" hangingPunct="1">
              <a:lnSpc>
                <a:spcPct val="90000"/>
              </a:lnSpc>
            </a:pPr>
            <a:r>
              <a:rPr lang="en-US" smtClean="0"/>
              <a:t>More children are placed with their immediate or extended family. </a:t>
            </a:r>
          </a:p>
          <a:p>
            <a:pPr marL="609600" indent="-609600" eaLnBrk="1" hangingPunct="1">
              <a:lnSpc>
                <a:spcPct val="90000"/>
              </a:lnSpc>
            </a:pPr>
            <a:r>
              <a:rPr lang="en-US" smtClean="0"/>
              <a:t>Fewer children are coming into care.</a:t>
            </a:r>
          </a:p>
          <a:p>
            <a:pPr marL="609600" indent="-609600" eaLnBrk="1" hangingPunct="1">
              <a:lnSpc>
                <a:spcPct val="90000"/>
              </a:lnSpc>
            </a:pPr>
            <a:r>
              <a:rPr lang="en-US" smtClean="0"/>
              <a:t>More children are returning home.</a:t>
            </a:r>
          </a:p>
          <a:p>
            <a:pPr marL="609600" indent="-609600" eaLnBrk="1" hangingPunct="1">
              <a:lnSpc>
                <a:spcPct val="90000"/>
              </a:lnSpc>
            </a:pPr>
            <a:r>
              <a:rPr lang="en-US" smtClean="0"/>
              <a:t>Files are closing faster</a:t>
            </a:r>
          </a:p>
          <a:p>
            <a:pPr marL="609600" indent="-609600" eaLnBrk="1" hangingPunct="1">
              <a:lnSpc>
                <a:spcPct val="90000"/>
              </a:lnSpc>
              <a:buFont typeface="Wingdings 3" pitchFamily="18" charset="2"/>
              <a:buNone/>
            </a:pPr>
            <a:endParaRPr lang="en-US" smtClean="0"/>
          </a:p>
          <a:p>
            <a:pPr marL="609600" indent="-609600" eaLnBrk="1" hangingPunct="1">
              <a:lnSpc>
                <a:spcPct val="90000"/>
              </a:lnSpc>
              <a:buFont typeface="Wingdings 3" pitchFamily="18" charset="2"/>
              <a:buNone/>
            </a:pPr>
            <a:r>
              <a:rPr lang="en-US" smtClean="0"/>
              <a:t>*</a:t>
            </a:r>
            <a:r>
              <a:rPr lang="en-US" sz="2000" smtClean="0"/>
              <a:t>note – more analysis necessary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z="3400" smtClean="0">
                <a:effectLst/>
              </a:rPr>
              <a:t>Placement Mix OBSD Qrt 1 2011-2012</a:t>
            </a:r>
          </a:p>
        </p:txBody>
      </p:sp>
      <p:graphicFrame>
        <p:nvGraphicFramePr>
          <p:cNvPr id="33795" name="Object 3"/>
          <p:cNvGraphicFramePr>
            <a:graphicFrameLocks noChangeAspect="1"/>
          </p:cNvGraphicFramePr>
          <p:nvPr>
            <p:ph idx="1"/>
          </p:nvPr>
        </p:nvGraphicFramePr>
        <p:xfrm>
          <a:off x="990600" y="1600200"/>
          <a:ext cx="7162800" cy="5562600"/>
        </p:xfrm>
        <a:graphic>
          <a:graphicData uri="http://schemas.openxmlformats.org/presentationml/2006/ole">
            <p:oleObj spid="_x0000_s33795" name="Chart" r:id="rId3" imgW="0" imgH="0" progId="Excel.Chart.8">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360</TotalTime>
  <Words>490</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Concourse</vt:lpstr>
      <vt:lpstr>Chart</vt:lpstr>
      <vt:lpstr>Outcome based service delivery</vt:lpstr>
      <vt:lpstr>AASCF overview - Sandra Maygard</vt:lpstr>
      <vt:lpstr>Slide 3</vt:lpstr>
      <vt:lpstr>My role</vt:lpstr>
      <vt:lpstr>Current activities</vt:lpstr>
      <vt:lpstr>Plans for next 6 months</vt:lpstr>
      <vt:lpstr>Ministry message</vt:lpstr>
      <vt:lpstr>Data and Outcomes</vt:lpstr>
      <vt:lpstr>Placement Mix OBSD Qrt 1 2011-2012</vt:lpstr>
      <vt:lpstr>Placement Mix Non-OBSD Qrt 1 2011-2012</vt:lpstr>
      <vt:lpstr>Deliverables/Milestones – 6 mos.</vt:lpstr>
      <vt:lpstr>Deliverables/Milestones – 6 mos.</vt:lpstr>
      <vt:lpstr>Full implementation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 based service delivery</dc:title>
  <dc:creator>Valued Acer Customer</dc:creator>
  <cp:lastModifiedBy>rbarraclough</cp:lastModifiedBy>
  <cp:revision>18</cp:revision>
  <dcterms:created xsi:type="dcterms:W3CDTF">2011-09-27T15:35:21Z</dcterms:created>
  <dcterms:modified xsi:type="dcterms:W3CDTF">2016-10-18T17:46:24Z</dcterms:modified>
</cp:coreProperties>
</file>