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 id="2147483825" r:id="rId2"/>
    <p:sldMasterId id="2147483828" r:id="rId3"/>
  </p:sldMasterIdLst>
  <p:notesMasterIdLst>
    <p:notesMasterId r:id="rId49"/>
  </p:notesMasterIdLst>
  <p:sldIdLst>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256" r:id="rId32"/>
    <p:sldId id="265" r:id="rId33"/>
    <p:sldId id="257" r:id="rId34"/>
    <p:sldId id="266" r:id="rId35"/>
    <p:sldId id="268" r:id="rId36"/>
    <p:sldId id="267" r:id="rId37"/>
    <p:sldId id="259" r:id="rId38"/>
    <p:sldId id="264" r:id="rId39"/>
    <p:sldId id="261" r:id="rId40"/>
    <p:sldId id="262" r:id="rId41"/>
    <p:sldId id="263" r:id="rId42"/>
    <p:sldId id="269" r:id="rId43"/>
    <p:sldId id="270" r:id="rId44"/>
    <p:sldId id="274" r:id="rId45"/>
    <p:sldId id="272" r:id="rId46"/>
    <p:sldId id="273" r:id="rId47"/>
    <p:sldId id="30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86" d="100"/>
          <a:sy n="86" d="100"/>
        </p:scale>
        <p:origin x="-62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C13734-BBF6-4517-9FE3-CE9592089C26}"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8DBC60E4-8965-4362-B330-657FDD6106B5}">
      <dgm:prSet phldrT="[Text]"/>
      <dgm:spPr/>
      <dgm:t>
        <a:bodyPr/>
        <a:lstStyle/>
        <a:p>
          <a:r>
            <a:rPr lang="en-US" dirty="0" smtClean="0"/>
            <a:t>FASD</a:t>
          </a:r>
          <a:endParaRPr lang="en-US" dirty="0"/>
        </a:p>
      </dgm:t>
    </dgm:pt>
    <dgm:pt modelId="{65287F0B-6E25-4DE7-A63D-CBF9F34E9E9B}" type="parTrans" cxnId="{99264AAA-A3BD-4843-89DE-B86F03C9FAE5}">
      <dgm:prSet/>
      <dgm:spPr/>
      <dgm:t>
        <a:bodyPr/>
        <a:lstStyle/>
        <a:p>
          <a:endParaRPr lang="en-US"/>
        </a:p>
      </dgm:t>
    </dgm:pt>
    <dgm:pt modelId="{BB4538BB-EC91-4F25-B3F2-235AF43622DE}" type="sibTrans" cxnId="{99264AAA-A3BD-4843-89DE-B86F03C9FAE5}">
      <dgm:prSet/>
      <dgm:spPr/>
      <dgm:t>
        <a:bodyPr/>
        <a:lstStyle/>
        <a:p>
          <a:endParaRPr lang="en-US"/>
        </a:p>
      </dgm:t>
    </dgm:pt>
    <dgm:pt modelId="{69991FB9-26FA-4842-AD2C-B6B0AF29288F}">
      <dgm:prSet phldrT="[Text]"/>
      <dgm:spPr/>
      <dgm:t>
        <a:bodyPr/>
        <a:lstStyle/>
        <a:p>
          <a:r>
            <a:rPr lang="en-US" dirty="0" smtClean="0"/>
            <a:t>Parent</a:t>
          </a:r>
          <a:endParaRPr lang="en-US" dirty="0"/>
        </a:p>
      </dgm:t>
    </dgm:pt>
    <dgm:pt modelId="{AFD14402-E5F2-4A20-934C-838C893F46FD}" type="parTrans" cxnId="{6C6FE099-AD73-4B88-9896-0BCAAD51E6BA}">
      <dgm:prSet/>
      <dgm:spPr/>
      <dgm:t>
        <a:bodyPr/>
        <a:lstStyle/>
        <a:p>
          <a:endParaRPr lang="en-US"/>
        </a:p>
      </dgm:t>
    </dgm:pt>
    <dgm:pt modelId="{B32B545B-371E-4CFA-9F16-7D0FD19F4E13}" type="sibTrans" cxnId="{6C6FE099-AD73-4B88-9896-0BCAAD51E6BA}">
      <dgm:prSet/>
      <dgm:spPr/>
      <dgm:t>
        <a:bodyPr/>
        <a:lstStyle/>
        <a:p>
          <a:endParaRPr lang="en-US"/>
        </a:p>
      </dgm:t>
    </dgm:pt>
    <dgm:pt modelId="{57D6080C-1B03-4EC7-819C-C0B74BCB10D8}">
      <dgm:prSet phldrT="[Text]"/>
      <dgm:spPr/>
      <dgm:t>
        <a:bodyPr/>
        <a:lstStyle/>
        <a:p>
          <a:r>
            <a:rPr lang="en-US" dirty="0" smtClean="0"/>
            <a:t>CW</a:t>
          </a:r>
          <a:endParaRPr lang="en-US" dirty="0"/>
        </a:p>
      </dgm:t>
    </dgm:pt>
    <dgm:pt modelId="{88D7041C-427F-4EC4-9A1B-5AEA9D5A53B5}" type="parTrans" cxnId="{59886301-F0ED-4284-B420-37CEA7C5C6AC}">
      <dgm:prSet/>
      <dgm:spPr/>
      <dgm:t>
        <a:bodyPr/>
        <a:lstStyle/>
        <a:p>
          <a:endParaRPr lang="en-US"/>
        </a:p>
      </dgm:t>
    </dgm:pt>
    <dgm:pt modelId="{D8B69DFC-6452-45EF-8142-0251B6B37682}" type="sibTrans" cxnId="{59886301-F0ED-4284-B420-37CEA7C5C6AC}">
      <dgm:prSet/>
      <dgm:spPr/>
      <dgm:t>
        <a:bodyPr/>
        <a:lstStyle/>
        <a:p>
          <a:endParaRPr lang="en-US"/>
        </a:p>
      </dgm:t>
    </dgm:pt>
    <dgm:pt modelId="{C9C0A37B-DBC2-418F-9D79-74ACFDBCA161}">
      <dgm:prSet phldrT="[Text]"/>
      <dgm:spPr/>
      <dgm:t>
        <a:bodyPr/>
        <a:lstStyle/>
        <a:p>
          <a:r>
            <a:rPr lang="en-US" dirty="0" smtClean="0"/>
            <a:t>Child</a:t>
          </a:r>
          <a:endParaRPr lang="en-US" dirty="0"/>
        </a:p>
      </dgm:t>
    </dgm:pt>
    <dgm:pt modelId="{020DFC2E-E7A5-45F6-B0BB-B597D0D1F87C}" type="parTrans" cxnId="{81E437D0-9291-4052-9A21-E2E17284167C}">
      <dgm:prSet/>
      <dgm:spPr/>
      <dgm:t>
        <a:bodyPr/>
        <a:lstStyle/>
        <a:p>
          <a:endParaRPr lang="en-US"/>
        </a:p>
      </dgm:t>
    </dgm:pt>
    <dgm:pt modelId="{8727A20F-C2CB-4B8F-8BD2-8EFC950526A3}" type="sibTrans" cxnId="{81E437D0-9291-4052-9A21-E2E17284167C}">
      <dgm:prSet/>
      <dgm:spPr/>
      <dgm:t>
        <a:bodyPr/>
        <a:lstStyle/>
        <a:p>
          <a:endParaRPr lang="en-US"/>
        </a:p>
      </dgm:t>
    </dgm:pt>
    <dgm:pt modelId="{E0856C46-BE15-4A10-A49E-49D4E7FA646C}">
      <dgm:prSet phldrT="[Text]"/>
      <dgm:spPr/>
      <dgm:t>
        <a:bodyPr/>
        <a:lstStyle/>
        <a:p>
          <a:r>
            <a:rPr lang="en-US" dirty="0" smtClean="0"/>
            <a:t>FSCD</a:t>
          </a:r>
          <a:endParaRPr lang="en-US" dirty="0"/>
        </a:p>
      </dgm:t>
    </dgm:pt>
    <dgm:pt modelId="{6BDABFDE-EE6B-4CE4-B9BD-0547B31EDC53}" type="parTrans" cxnId="{96BBB6A4-1D0C-49CE-AEC8-67982C4CACF3}">
      <dgm:prSet/>
      <dgm:spPr/>
      <dgm:t>
        <a:bodyPr/>
        <a:lstStyle/>
        <a:p>
          <a:endParaRPr lang="en-US"/>
        </a:p>
      </dgm:t>
    </dgm:pt>
    <dgm:pt modelId="{BE32AD6A-C00F-4591-A69A-FCFFCD6C186A}" type="sibTrans" cxnId="{96BBB6A4-1D0C-49CE-AEC8-67982C4CACF3}">
      <dgm:prSet/>
      <dgm:spPr/>
      <dgm:t>
        <a:bodyPr/>
        <a:lstStyle/>
        <a:p>
          <a:endParaRPr lang="en-US"/>
        </a:p>
      </dgm:t>
    </dgm:pt>
    <dgm:pt modelId="{944C8FD1-C6B0-4C17-8D9B-EFCC6755DC5F}" type="pres">
      <dgm:prSet presAssocID="{E1C13734-BBF6-4517-9FE3-CE9592089C26}" presName="Name0" presStyleCnt="0">
        <dgm:presLayoutVars>
          <dgm:chMax val="1"/>
          <dgm:dir/>
          <dgm:animLvl val="ctr"/>
          <dgm:resizeHandles val="exact"/>
        </dgm:presLayoutVars>
      </dgm:prSet>
      <dgm:spPr/>
      <dgm:t>
        <a:bodyPr/>
        <a:lstStyle/>
        <a:p>
          <a:endParaRPr lang="en-US"/>
        </a:p>
      </dgm:t>
    </dgm:pt>
    <dgm:pt modelId="{8B2773D2-855B-45E3-94BC-7CA028FC3F61}" type="pres">
      <dgm:prSet presAssocID="{8DBC60E4-8965-4362-B330-657FDD6106B5}" presName="centerShape" presStyleLbl="node0" presStyleIdx="0" presStyleCnt="1"/>
      <dgm:spPr/>
      <dgm:t>
        <a:bodyPr/>
        <a:lstStyle/>
        <a:p>
          <a:endParaRPr lang="en-US"/>
        </a:p>
      </dgm:t>
    </dgm:pt>
    <dgm:pt modelId="{190EB3A7-F651-49BC-B922-E56253D825E3}" type="pres">
      <dgm:prSet presAssocID="{69991FB9-26FA-4842-AD2C-B6B0AF29288F}" presName="node" presStyleLbl="node1" presStyleIdx="0" presStyleCnt="4">
        <dgm:presLayoutVars>
          <dgm:bulletEnabled val="1"/>
        </dgm:presLayoutVars>
      </dgm:prSet>
      <dgm:spPr/>
      <dgm:t>
        <a:bodyPr/>
        <a:lstStyle/>
        <a:p>
          <a:endParaRPr lang="en-US"/>
        </a:p>
      </dgm:t>
    </dgm:pt>
    <dgm:pt modelId="{31448A03-4FFF-4ADC-B9F1-7F64AC43EAC1}" type="pres">
      <dgm:prSet presAssocID="{69991FB9-26FA-4842-AD2C-B6B0AF29288F}" presName="dummy" presStyleCnt="0"/>
      <dgm:spPr/>
    </dgm:pt>
    <dgm:pt modelId="{6837FF29-4F41-4CF8-BA04-5B33C2C2D3FE}" type="pres">
      <dgm:prSet presAssocID="{B32B545B-371E-4CFA-9F16-7D0FD19F4E13}" presName="sibTrans" presStyleLbl="sibTrans2D1" presStyleIdx="0" presStyleCnt="4"/>
      <dgm:spPr/>
      <dgm:t>
        <a:bodyPr/>
        <a:lstStyle/>
        <a:p>
          <a:endParaRPr lang="en-US"/>
        </a:p>
      </dgm:t>
    </dgm:pt>
    <dgm:pt modelId="{D13F5D1B-B849-4DB7-AD98-7377AB44973C}" type="pres">
      <dgm:prSet presAssocID="{57D6080C-1B03-4EC7-819C-C0B74BCB10D8}" presName="node" presStyleLbl="node1" presStyleIdx="1" presStyleCnt="4">
        <dgm:presLayoutVars>
          <dgm:bulletEnabled val="1"/>
        </dgm:presLayoutVars>
      </dgm:prSet>
      <dgm:spPr/>
      <dgm:t>
        <a:bodyPr/>
        <a:lstStyle/>
        <a:p>
          <a:endParaRPr lang="en-US"/>
        </a:p>
      </dgm:t>
    </dgm:pt>
    <dgm:pt modelId="{E82A6352-57CE-43CC-A517-85C844786116}" type="pres">
      <dgm:prSet presAssocID="{57D6080C-1B03-4EC7-819C-C0B74BCB10D8}" presName="dummy" presStyleCnt="0"/>
      <dgm:spPr/>
    </dgm:pt>
    <dgm:pt modelId="{DBAEB6AD-209C-49BE-9AFA-36BE5860E51B}" type="pres">
      <dgm:prSet presAssocID="{D8B69DFC-6452-45EF-8142-0251B6B37682}" presName="sibTrans" presStyleLbl="sibTrans2D1" presStyleIdx="1" presStyleCnt="4"/>
      <dgm:spPr/>
      <dgm:t>
        <a:bodyPr/>
        <a:lstStyle/>
        <a:p>
          <a:endParaRPr lang="en-US"/>
        </a:p>
      </dgm:t>
    </dgm:pt>
    <dgm:pt modelId="{0CF0925E-90E7-4EF2-AE31-E5ECC491BCB6}" type="pres">
      <dgm:prSet presAssocID="{C9C0A37B-DBC2-418F-9D79-74ACFDBCA161}" presName="node" presStyleLbl="node1" presStyleIdx="2" presStyleCnt="4">
        <dgm:presLayoutVars>
          <dgm:bulletEnabled val="1"/>
        </dgm:presLayoutVars>
      </dgm:prSet>
      <dgm:spPr/>
      <dgm:t>
        <a:bodyPr/>
        <a:lstStyle/>
        <a:p>
          <a:endParaRPr lang="en-US"/>
        </a:p>
      </dgm:t>
    </dgm:pt>
    <dgm:pt modelId="{506177A4-103E-4A09-B9F1-371CFEDC9DAF}" type="pres">
      <dgm:prSet presAssocID="{C9C0A37B-DBC2-418F-9D79-74ACFDBCA161}" presName="dummy" presStyleCnt="0"/>
      <dgm:spPr/>
    </dgm:pt>
    <dgm:pt modelId="{383A9341-CFC0-46A8-889A-B40D78E5F6FD}" type="pres">
      <dgm:prSet presAssocID="{8727A20F-C2CB-4B8F-8BD2-8EFC950526A3}" presName="sibTrans" presStyleLbl="sibTrans2D1" presStyleIdx="2" presStyleCnt="4"/>
      <dgm:spPr/>
      <dgm:t>
        <a:bodyPr/>
        <a:lstStyle/>
        <a:p>
          <a:endParaRPr lang="en-US"/>
        </a:p>
      </dgm:t>
    </dgm:pt>
    <dgm:pt modelId="{1599D90C-CEDA-4F09-9E90-CC5DA2983D2E}" type="pres">
      <dgm:prSet presAssocID="{E0856C46-BE15-4A10-A49E-49D4E7FA646C}" presName="node" presStyleLbl="node1" presStyleIdx="3" presStyleCnt="4">
        <dgm:presLayoutVars>
          <dgm:bulletEnabled val="1"/>
        </dgm:presLayoutVars>
      </dgm:prSet>
      <dgm:spPr/>
      <dgm:t>
        <a:bodyPr/>
        <a:lstStyle/>
        <a:p>
          <a:endParaRPr lang="en-US"/>
        </a:p>
      </dgm:t>
    </dgm:pt>
    <dgm:pt modelId="{130CA262-9B40-4961-9A43-B2D8F34FB21F}" type="pres">
      <dgm:prSet presAssocID="{E0856C46-BE15-4A10-A49E-49D4E7FA646C}" presName="dummy" presStyleCnt="0"/>
      <dgm:spPr/>
    </dgm:pt>
    <dgm:pt modelId="{C31942F4-4541-42B5-9EC1-529E9742722A}" type="pres">
      <dgm:prSet presAssocID="{BE32AD6A-C00F-4591-A69A-FCFFCD6C186A}" presName="sibTrans" presStyleLbl="sibTrans2D1" presStyleIdx="3" presStyleCnt="4"/>
      <dgm:spPr/>
      <dgm:t>
        <a:bodyPr/>
        <a:lstStyle/>
        <a:p>
          <a:endParaRPr lang="en-US"/>
        </a:p>
      </dgm:t>
    </dgm:pt>
  </dgm:ptLst>
  <dgm:cxnLst>
    <dgm:cxn modelId="{96BBB6A4-1D0C-49CE-AEC8-67982C4CACF3}" srcId="{8DBC60E4-8965-4362-B330-657FDD6106B5}" destId="{E0856C46-BE15-4A10-A49E-49D4E7FA646C}" srcOrd="3" destOrd="0" parTransId="{6BDABFDE-EE6B-4CE4-B9BD-0547B31EDC53}" sibTransId="{BE32AD6A-C00F-4591-A69A-FCFFCD6C186A}"/>
    <dgm:cxn modelId="{84B769E5-C15D-46BB-B726-A7420C488C9E}" type="presOf" srcId="{69991FB9-26FA-4842-AD2C-B6B0AF29288F}" destId="{190EB3A7-F651-49BC-B922-E56253D825E3}" srcOrd="0" destOrd="0" presId="urn:microsoft.com/office/officeart/2005/8/layout/radial6"/>
    <dgm:cxn modelId="{9951354E-D4AB-4609-88E8-8AFDD1211934}" type="presOf" srcId="{C9C0A37B-DBC2-418F-9D79-74ACFDBCA161}" destId="{0CF0925E-90E7-4EF2-AE31-E5ECC491BCB6}" srcOrd="0" destOrd="0" presId="urn:microsoft.com/office/officeart/2005/8/layout/radial6"/>
    <dgm:cxn modelId="{6C6FE099-AD73-4B88-9896-0BCAAD51E6BA}" srcId="{8DBC60E4-8965-4362-B330-657FDD6106B5}" destId="{69991FB9-26FA-4842-AD2C-B6B0AF29288F}" srcOrd="0" destOrd="0" parTransId="{AFD14402-E5F2-4A20-934C-838C893F46FD}" sibTransId="{B32B545B-371E-4CFA-9F16-7D0FD19F4E13}"/>
    <dgm:cxn modelId="{E4511B80-A58D-4822-A4EF-B5CEEA42A855}" type="presOf" srcId="{E0856C46-BE15-4A10-A49E-49D4E7FA646C}" destId="{1599D90C-CEDA-4F09-9E90-CC5DA2983D2E}" srcOrd="0" destOrd="0" presId="urn:microsoft.com/office/officeart/2005/8/layout/radial6"/>
    <dgm:cxn modelId="{8E74AFAE-60DE-4EEC-84F0-A3E57F9A6B59}" type="presOf" srcId="{8727A20F-C2CB-4B8F-8BD2-8EFC950526A3}" destId="{383A9341-CFC0-46A8-889A-B40D78E5F6FD}" srcOrd="0" destOrd="0" presId="urn:microsoft.com/office/officeart/2005/8/layout/radial6"/>
    <dgm:cxn modelId="{ADBFED80-9404-466A-8E4C-BBF20E596D4F}" type="presOf" srcId="{B32B545B-371E-4CFA-9F16-7D0FD19F4E13}" destId="{6837FF29-4F41-4CF8-BA04-5B33C2C2D3FE}" srcOrd="0" destOrd="0" presId="urn:microsoft.com/office/officeart/2005/8/layout/radial6"/>
    <dgm:cxn modelId="{DC67D50B-18B8-4F2A-B25C-68F7FED77670}" type="presOf" srcId="{8DBC60E4-8965-4362-B330-657FDD6106B5}" destId="{8B2773D2-855B-45E3-94BC-7CA028FC3F61}" srcOrd="0" destOrd="0" presId="urn:microsoft.com/office/officeart/2005/8/layout/radial6"/>
    <dgm:cxn modelId="{99264AAA-A3BD-4843-89DE-B86F03C9FAE5}" srcId="{E1C13734-BBF6-4517-9FE3-CE9592089C26}" destId="{8DBC60E4-8965-4362-B330-657FDD6106B5}" srcOrd="0" destOrd="0" parTransId="{65287F0B-6E25-4DE7-A63D-CBF9F34E9E9B}" sibTransId="{BB4538BB-EC91-4F25-B3F2-235AF43622DE}"/>
    <dgm:cxn modelId="{7351A5A1-8395-4CA4-B952-04562123CD37}" type="presOf" srcId="{D8B69DFC-6452-45EF-8142-0251B6B37682}" destId="{DBAEB6AD-209C-49BE-9AFA-36BE5860E51B}" srcOrd="0" destOrd="0" presId="urn:microsoft.com/office/officeart/2005/8/layout/radial6"/>
    <dgm:cxn modelId="{59886301-F0ED-4284-B420-37CEA7C5C6AC}" srcId="{8DBC60E4-8965-4362-B330-657FDD6106B5}" destId="{57D6080C-1B03-4EC7-819C-C0B74BCB10D8}" srcOrd="1" destOrd="0" parTransId="{88D7041C-427F-4EC4-9A1B-5AEA9D5A53B5}" sibTransId="{D8B69DFC-6452-45EF-8142-0251B6B37682}"/>
    <dgm:cxn modelId="{E69AD5E0-2CC5-43B3-9085-71841836A1DA}" type="presOf" srcId="{BE32AD6A-C00F-4591-A69A-FCFFCD6C186A}" destId="{C31942F4-4541-42B5-9EC1-529E9742722A}" srcOrd="0" destOrd="0" presId="urn:microsoft.com/office/officeart/2005/8/layout/radial6"/>
    <dgm:cxn modelId="{473B4898-FDE4-4199-A5CB-CD84A23DDF9C}" type="presOf" srcId="{E1C13734-BBF6-4517-9FE3-CE9592089C26}" destId="{944C8FD1-C6B0-4C17-8D9B-EFCC6755DC5F}" srcOrd="0" destOrd="0" presId="urn:microsoft.com/office/officeart/2005/8/layout/radial6"/>
    <dgm:cxn modelId="{86E1C19B-71FB-4DE2-ADD1-87864BEA2736}" type="presOf" srcId="{57D6080C-1B03-4EC7-819C-C0B74BCB10D8}" destId="{D13F5D1B-B849-4DB7-AD98-7377AB44973C}" srcOrd="0" destOrd="0" presId="urn:microsoft.com/office/officeart/2005/8/layout/radial6"/>
    <dgm:cxn modelId="{81E437D0-9291-4052-9A21-E2E17284167C}" srcId="{8DBC60E4-8965-4362-B330-657FDD6106B5}" destId="{C9C0A37B-DBC2-418F-9D79-74ACFDBCA161}" srcOrd="2" destOrd="0" parTransId="{020DFC2E-E7A5-45F6-B0BB-B597D0D1F87C}" sibTransId="{8727A20F-C2CB-4B8F-8BD2-8EFC950526A3}"/>
    <dgm:cxn modelId="{31D68ADC-A7C2-4C59-A41A-F1C06B2CA2A8}" type="presParOf" srcId="{944C8FD1-C6B0-4C17-8D9B-EFCC6755DC5F}" destId="{8B2773D2-855B-45E3-94BC-7CA028FC3F61}" srcOrd="0" destOrd="0" presId="urn:microsoft.com/office/officeart/2005/8/layout/radial6"/>
    <dgm:cxn modelId="{DB7B6BB9-C84A-492C-9FA4-4CD4DC0A3B71}" type="presParOf" srcId="{944C8FD1-C6B0-4C17-8D9B-EFCC6755DC5F}" destId="{190EB3A7-F651-49BC-B922-E56253D825E3}" srcOrd="1" destOrd="0" presId="urn:microsoft.com/office/officeart/2005/8/layout/radial6"/>
    <dgm:cxn modelId="{C63900BF-EDEA-4DF5-881D-93CC17217048}" type="presParOf" srcId="{944C8FD1-C6B0-4C17-8D9B-EFCC6755DC5F}" destId="{31448A03-4FFF-4ADC-B9F1-7F64AC43EAC1}" srcOrd="2" destOrd="0" presId="urn:microsoft.com/office/officeart/2005/8/layout/radial6"/>
    <dgm:cxn modelId="{111090F5-720A-4E66-8FD8-653EC69A4794}" type="presParOf" srcId="{944C8FD1-C6B0-4C17-8D9B-EFCC6755DC5F}" destId="{6837FF29-4F41-4CF8-BA04-5B33C2C2D3FE}" srcOrd="3" destOrd="0" presId="urn:microsoft.com/office/officeart/2005/8/layout/radial6"/>
    <dgm:cxn modelId="{16C2146F-8B8C-4078-B129-094F53F2E910}" type="presParOf" srcId="{944C8FD1-C6B0-4C17-8D9B-EFCC6755DC5F}" destId="{D13F5D1B-B849-4DB7-AD98-7377AB44973C}" srcOrd="4" destOrd="0" presId="urn:microsoft.com/office/officeart/2005/8/layout/radial6"/>
    <dgm:cxn modelId="{634DFAF9-DF06-4AA0-B5A2-D483700DBB23}" type="presParOf" srcId="{944C8FD1-C6B0-4C17-8D9B-EFCC6755DC5F}" destId="{E82A6352-57CE-43CC-A517-85C844786116}" srcOrd="5" destOrd="0" presId="urn:microsoft.com/office/officeart/2005/8/layout/radial6"/>
    <dgm:cxn modelId="{06717807-9A73-4437-A4CE-867E903425F0}" type="presParOf" srcId="{944C8FD1-C6B0-4C17-8D9B-EFCC6755DC5F}" destId="{DBAEB6AD-209C-49BE-9AFA-36BE5860E51B}" srcOrd="6" destOrd="0" presId="urn:microsoft.com/office/officeart/2005/8/layout/radial6"/>
    <dgm:cxn modelId="{2513DDF3-6B8A-41BA-ADF7-B3A6C778CFC1}" type="presParOf" srcId="{944C8FD1-C6B0-4C17-8D9B-EFCC6755DC5F}" destId="{0CF0925E-90E7-4EF2-AE31-E5ECC491BCB6}" srcOrd="7" destOrd="0" presId="urn:microsoft.com/office/officeart/2005/8/layout/radial6"/>
    <dgm:cxn modelId="{6CB143E2-1ADB-474C-AEC1-5AD633F563F9}" type="presParOf" srcId="{944C8FD1-C6B0-4C17-8D9B-EFCC6755DC5F}" destId="{506177A4-103E-4A09-B9F1-371CFEDC9DAF}" srcOrd="8" destOrd="0" presId="urn:microsoft.com/office/officeart/2005/8/layout/radial6"/>
    <dgm:cxn modelId="{B487C464-3175-4138-99DE-7F8BAF147097}" type="presParOf" srcId="{944C8FD1-C6B0-4C17-8D9B-EFCC6755DC5F}" destId="{383A9341-CFC0-46A8-889A-B40D78E5F6FD}" srcOrd="9" destOrd="0" presId="urn:microsoft.com/office/officeart/2005/8/layout/radial6"/>
    <dgm:cxn modelId="{A703812E-CA8F-40D9-B2FA-34F71E1103CF}" type="presParOf" srcId="{944C8FD1-C6B0-4C17-8D9B-EFCC6755DC5F}" destId="{1599D90C-CEDA-4F09-9E90-CC5DA2983D2E}" srcOrd="10" destOrd="0" presId="urn:microsoft.com/office/officeart/2005/8/layout/radial6"/>
    <dgm:cxn modelId="{E949D4F8-732B-4C35-8295-2E72A7054A8A}" type="presParOf" srcId="{944C8FD1-C6B0-4C17-8D9B-EFCC6755DC5F}" destId="{130CA262-9B40-4961-9A43-B2D8F34FB21F}" srcOrd="11" destOrd="0" presId="urn:microsoft.com/office/officeart/2005/8/layout/radial6"/>
    <dgm:cxn modelId="{BBC8979B-E60B-4D0D-93E9-8177EB0F8F03}" type="presParOf" srcId="{944C8FD1-C6B0-4C17-8D9B-EFCC6755DC5F}" destId="{C31942F4-4541-42B5-9EC1-529E9742722A}"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C4DFF6-0663-4CD0-A5D1-7D1F7E5C596A}" type="datetimeFigureOut">
              <a:rPr lang="en-US" smtClean="0"/>
              <a:pPr/>
              <a:t>10/19/2016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1B2E3F-9985-46D7-B8B4-97A6A9FD7D3E}" type="slidenum">
              <a:rPr lang="en-US" smtClean="0"/>
              <a:pPr/>
              <a:t>‹#›</a:t>
            </a:fld>
            <a:endParaRPr lang="en-US"/>
          </a:p>
        </p:txBody>
      </p:sp>
    </p:spTree>
    <p:extLst>
      <p:ext uri="{BB962C8B-B14F-4D97-AF65-F5344CB8AC3E}">
        <p14:creationId xmlns="" xmlns:p14="http://schemas.microsoft.com/office/powerpoint/2010/main" val="369964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baseline="0" dirty="0" smtClean="0"/>
              <a:t>Note that the principles were developed using input from CI staff, partners, families, community members.  The principles were affirmed by over 800 CI staff through the staff engagement sessions that took place fall of 2013.  Also note that the principles apply to everyone in the organization, often times Admin staff are the first contact with clients and admin staff are also involved with workers when planning for clients needs.</a:t>
            </a:r>
          </a:p>
          <a:p>
            <a:pPr marL="171450" indent="-171450">
              <a:buFont typeface="Arial" charset="0"/>
              <a:buChar char="•"/>
            </a:pPr>
            <a:endParaRPr lang="en-US" baseline="0" dirty="0" smtClean="0"/>
          </a:p>
          <a:p>
            <a:pPr marL="171450" indent="-171450">
              <a:buFont typeface="Arial" charset="0"/>
              <a:buChar char="•"/>
            </a:pPr>
            <a:endParaRPr lang="en-US" baseline="0" dirty="0" smtClean="0"/>
          </a:p>
          <a:p>
            <a:pPr marL="171450" indent="-171450">
              <a:buFont typeface="Arial" charset="0"/>
              <a:buChar char="•"/>
            </a:pPr>
            <a:r>
              <a:rPr lang="en-US" baseline="0" dirty="0" smtClean="0"/>
              <a:t>These are the principles that now guide our work in Child Intervention – all our work should reflect these principles</a:t>
            </a:r>
            <a:endParaRPr lang="en-US" dirty="0"/>
          </a:p>
        </p:txBody>
      </p:sp>
      <p:sp>
        <p:nvSpPr>
          <p:cNvPr id="4" name="Slide Number Placeholder 3"/>
          <p:cNvSpPr>
            <a:spLocks noGrp="1"/>
          </p:cNvSpPr>
          <p:nvPr>
            <p:ph type="sldNum" sz="quarter" idx="10"/>
          </p:nvPr>
        </p:nvSpPr>
        <p:spPr/>
        <p:txBody>
          <a:bodyPr/>
          <a:lstStyle/>
          <a:p>
            <a:pPr>
              <a:defRPr/>
            </a:pPr>
            <a:fld id="{04F8999C-FAD4-4C95-AAD7-9D3464FFFA50}"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 xmlns:p14="http://schemas.microsoft.com/office/powerpoint/2010/main" val="1862278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likely to go Private</a:t>
            </a:r>
            <a:r>
              <a:rPr lang="en-US" baseline="0" dirty="0" smtClean="0"/>
              <a:t> Guardianship</a:t>
            </a:r>
          </a:p>
          <a:p>
            <a:endParaRPr lang="en-US" dirty="0" smtClean="0"/>
          </a:p>
          <a:p>
            <a:r>
              <a:rPr lang="en-US" dirty="0" smtClean="0"/>
              <a:t>Talk about example of courthouse apprehension</a:t>
            </a:r>
          </a:p>
          <a:p>
            <a:endParaRPr lang="en-US" dirty="0"/>
          </a:p>
        </p:txBody>
      </p:sp>
      <p:sp>
        <p:nvSpPr>
          <p:cNvPr id="4" name="Slide Number Placeholder 3"/>
          <p:cNvSpPr>
            <a:spLocks noGrp="1"/>
          </p:cNvSpPr>
          <p:nvPr>
            <p:ph type="sldNum" sz="quarter" idx="10"/>
          </p:nvPr>
        </p:nvSpPr>
        <p:spPr/>
        <p:txBody>
          <a:bodyPr/>
          <a:lstStyle/>
          <a:p>
            <a:pPr>
              <a:defRPr/>
            </a:pPr>
            <a:fld id="{04F8999C-FAD4-4C95-AAD7-9D3464FFFA50}"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 xmlns:p14="http://schemas.microsoft.com/office/powerpoint/2010/main" val="77056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example of the two</a:t>
            </a:r>
            <a:r>
              <a:rPr lang="en-US" baseline="0" dirty="0" smtClean="0"/>
              <a:t> kids in Calgary</a:t>
            </a:r>
            <a:endParaRPr lang="en-US" dirty="0"/>
          </a:p>
        </p:txBody>
      </p:sp>
      <p:sp>
        <p:nvSpPr>
          <p:cNvPr id="4" name="Slide Number Placeholder 3"/>
          <p:cNvSpPr>
            <a:spLocks noGrp="1"/>
          </p:cNvSpPr>
          <p:nvPr>
            <p:ph type="sldNum" sz="quarter" idx="10"/>
          </p:nvPr>
        </p:nvSpPr>
        <p:spPr/>
        <p:txBody>
          <a:bodyPr/>
          <a:lstStyle/>
          <a:p>
            <a:pPr>
              <a:defRPr/>
            </a:pPr>
            <a:fld id="{04F8999C-FAD4-4C95-AAD7-9D3464FFFA50}" type="slidenum">
              <a:rPr lang="en-US" smtClean="0">
                <a:solidFill>
                  <a:prstClr val="black"/>
                </a:solidFill>
              </a:rPr>
              <a:pPr>
                <a:defRPr/>
              </a:pPr>
              <a:t>15</a:t>
            </a:fld>
            <a:endParaRPr lang="en-US" dirty="0">
              <a:solidFill>
                <a:prstClr val="black"/>
              </a:solidFill>
            </a:endParaRPr>
          </a:p>
        </p:txBody>
      </p:sp>
    </p:spTree>
    <p:extLst>
      <p:ext uri="{BB962C8B-B14F-4D97-AF65-F5344CB8AC3E}">
        <p14:creationId xmlns="" xmlns:p14="http://schemas.microsoft.com/office/powerpoint/2010/main" val="215502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Manager approval</a:t>
            </a:r>
            <a:r>
              <a:rPr lang="en-US" baseline="0" dirty="0" smtClean="0"/>
              <a:t> is required</a:t>
            </a:r>
            <a:endParaRPr lang="en-US" dirty="0"/>
          </a:p>
        </p:txBody>
      </p:sp>
      <p:sp>
        <p:nvSpPr>
          <p:cNvPr id="4" name="Slide Number Placeholder 3"/>
          <p:cNvSpPr>
            <a:spLocks noGrp="1"/>
          </p:cNvSpPr>
          <p:nvPr>
            <p:ph type="sldNum" sz="quarter" idx="10"/>
          </p:nvPr>
        </p:nvSpPr>
        <p:spPr/>
        <p:txBody>
          <a:bodyPr/>
          <a:lstStyle/>
          <a:p>
            <a:pPr>
              <a:defRPr/>
            </a:pPr>
            <a:fld id="{04F8999C-FAD4-4C95-AAD7-9D3464FFFA50}"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 xmlns:p14="http://schemas.microsoft.com/office/powerpoint/2010/main" val="2645965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1B2E3F-9985-46D7-B8B4-97A6A9FD7D3E}" type="slidenum">
              <a:rPr lang="en-US" smtClean="0"/>
              <a:pPr/>
              <a:t>29</a:t>
            </a:fld>
            <a:endParaRPr lang="en-US"/>
          </a:p>
        </p:txBody>
      </p:sp>
    </p:spTree>
    <p:extLst>
      <p:ext uri="{BB962C8B-B14F-4D97-AF65-F5344CB8AC3E}">
        <p14:creationId xmlns="" xmlns:p14="http://schemas.microsoft.com/office/powerpoint/2010/main" val="3506005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20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p>
        </p:txBody>
      </p:sp>
      <p:sp>
        <p:nvSpPr>
          <p:cNvPr id="27136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7A882A-A0EB-4514-AC39-96193911C381}" type="slidenum">
              <a:rPr lang="en-US">
                <a:solidFill>
                  <a:prstClr val="black"/>
                </a:solidFill>
                <a:latin typeface="Calibri" panose="020F0502020204030204" pitchFamily="34" charset="0"/>
              </a:rPr>
              <a:pPr eaLnBrk="1" hangingPunct="1"/>
              <a:t>30</a:t>
            </a:fld>
            <a:endParaRPr lang="en-US">
              <a:solidFill>
                <a:prstClr val="black"/>
              </a:solidFill>
              <a:latin typeface="Calibri" panose="020F0502020204030204" pitchFamily="34" charset="0"/>
            </a:endParaRPr>
          </a:p>
        </p:txBody>
      </p:sp>
    </p:spTree>
    <p:extLst>
      <p:ext uri="{BB962C8B-B14F-4D97-AF65-F5344CB8AC3E}">
        <p14:creationId xmlns="" xmlns:p14="http://schemas.microsoft.com/office/powerpoint/2010/main" val="454456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7955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p>
        </p:txBody>
      </p:sp>
      <p:sp>
        <p:nvSpPr>
          <p:cNvPr id="25088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339C33-15F8-4A5E-9D0C-B290D15D1DA1}" type="slidenum">
              <a:rPr lang="en-US">
                <a:solidFill>
                  <a:prstClr val="black"/>
                </a:solidFill>
                <a:latin typeface="Calibri" panose="020F0502020204030204" pitchFamily="34" charset="0"/>
              </a:rPr>
              <a:pPr eaLnBrk="1" hangingPunct="1"/>
              <a:t>31</a:t>
            </a:fld>
            <a:endParaRPr lang="en-US">
              <a:solidFill>
                <a:prstClr val="black"/>
              </a:solidFill>
              <a:latin typeface="Calibri" panose="020F0502020204030204" pitchFamily="34" charset="0"/>
            </a:endParaRPr>
          </a:p>
        </p:txBody>
      </p:sp>
    </p:spTree>
    <p:extLst>
      <p:ext uri="{BB962C8B-B14F-4D97-AF65-F5344CB8AC3E}">
        <p14:creationId xmlns="" xmlns:p14="http://schemas.microsoft.com/office/powerpoint/2010/main" val="39590891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515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p>
        </p:txBody>
      </p:sp>
      <p:sp>
        <p:nvSpPr>
          <p:cNvPr id="26931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B81B13-8D16-4680-9890-8970562C392D}" type="slidenum">
              <a:rPr lang="en-US">
                <a:solidFill>
                  <a:prstClr val="black"/>
                </a:solidFill>
                <a:latin typeface="Calibri" panose="020F0502020204030204" pitchFamily="34" charset="0"/>
              </a:rPr>
              <a:pPr eaLnBrk="1" hangingPunct="1"/>
              <a:t>36</a:t>
            </a:fld>
            <a:endParaRPr lang="en-US">
              <a:solidFill>
                <a:prstClr val="black"/>
              </a:solidFill>
              <a:latin typeface="Calibri" panose="020F0502020204030204" pitchFamily="34" charset="0"/>
            </a:endParaRPr>
          </a:p>
        </p:txBody>
      </p:sp>
    </p:spTree>
    <p:extLst>
      <p:ext uri="{BB962C8B-B14F-4D97-AF65-F5344CB8AC3E}">
        <p14:creationId xmlns="" xmlns:p14="http://schemas.microsoft.com/office/powerpoint/2010/main" val="3210677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9081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smtClean="0"/>
          </a:p>
        </p:txBody>
      </p:sp>
      <p:sp>
        <p:nvSpPr>
          <p:cNvPr id="36868"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4AC9D8-F482-4DD0-B3BF-CBDECA173068}" type="slidenum">
              <a:rPr lang="en-US">
                <a:solidFill>
                  <a:prstClr val="black"/>
                </a:solidFill>
                <a:latin typeface="Calibri" panose="020F0502020204030204" pitchFamily="34" charset="0"/>
              </a:rPr>
              <a:pPr eaLnBrk="1" hangingPunct="1"/>
              <a:t>37</a:t>
            </a:fld>
            <a:endParaRPr lang="en-US">
              <a:solidFill>
                <a:prstClr val="black"/>
              </a:solidFill>
              <a:latin typeface="Calibri" panose="020F0502020204030204" pitchFamily="34" charset="0"/>
            </a:endParaRPr>
          </a:p>
        </p:txBody>
      </p:sp>
    </p:spTree>
    <p:extLst>
      <p:ext uri="{BB962C8B-B14F-4D97-AF65-F5344CB8AC3E}">
        <p14:creationId xmlns="" xmlns:p14="http://schemas.microsoft.com/office/powerpoint/2010/main" val="3777106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9286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p>
        </p:txBody>
      </p:sp>
      <p:sp>
        <p:nvSpPr>
          <p:cNvPr id="922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B243A5-8CF7-43D7-B7E5-98F2E3A0AF16}" type="slidenum">
              <a:rPr lang="en-CA">
                <a:solidFill>
                  <a:prstClr val="black"/>
                </a:solidFill>
                <a:latin typeface="Calibri" panose="020F0502020204030204" pitchFamily="34" charset="0"/>
              </a:rPr>
              <a:pPr eaLnBrk="1" hangingPunct="1"/>
              <a:t>38</a:t>
            </a:fld>
            <a:endParaRPr lang="en-CA">
              <a:solidFill>
                <a:prstClr val="black"/>
              </a:solidFill>
              <a:latin typeface="Calibri" panose="020F0502020204030204" pitchFamily="34" charset="0"/>
            </a:endParaRPr>
          </a:p>
        </p:txBody>
      </p:sp>
    </p:spTree>
    <p:extLst>
      <p:ext uri="{BB962C8B-B14F-4D97-AF65-F5344CB8AC3E}">
        <p14:creationId xmlns="" xmlns:p14="http://schemas.microsoft.com/office/powerpoint/2010/main" val="3375910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9593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p>
        </p:txBody>
      </p:sp>
      <p:sp>
        <p:nvSpPr>
          <p:cNvPr id="26010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2C361F-6BB8-414A-AF18-362C790ABDA1}" type="slidenum">
              <a:rPr lang="en-US">
                <a:solidFill>
                  <a:prstClr val="black"/>
                </a:solidFill>
                <a:latin typeface="Calibri" panose="020F0502020204030204" pitchFamily="34" charset="0"/>
              </a:rPr>
              <a:pPr eaLnBrk="1" hangingPunct="1"/>
              <a:t>39</a:t>
            </a:fld>
            <a:endParaRPr lang="en-US">
              <a:solidFill>
                <a:prstClr val="black"/>
              </a:solidFill>
              <a:latin typeface="Calibri" panose="020F0502020204030204" pitchFamily="34" charset="0"/>
            </a:endParaRPr>
          </a:p>
        </p:txBody>
      </p:sp>
    </p:spTree>
    <p:extLst>
      <p:ext uri="{BB962C8B-B14F-4D97-AF65-F5344CB8AC3E}">
        <p14:creationId xmlns="" xmlns:p14="http://schemas.microsoft.com/office/powerpoint/2010/main" val="3336657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baseline="0" dirty="0" smtClean="0"/>
              <a:t>Note that the principles were developed using input from CI staff, partners, families, community members.  The principles were affirmed by over 800 CI staff through the staff engagement sessions that took place fall of 2013.  Also note that the principles apply to everyone in the organization, often times Admin staff are the first contact with clients and admin staff are also involved with workers when planning for clients needs.</a:t>
            </a:r>
          </a:p>
          <a:p>
            <a:pPr marL="171450" indent="-171450">
              <a:buFont typeface="Arial" charset="0"/>
              <a:buChar char="•"/>
            </a:pPr>
            <a:endParaRPr lang="en-US" baseline="0" dirty="0" smtClean="0"/>
          </a:p>
          <a:p>
            <a:pPr marL="171450" indent="-171450">
              <a:buFont typeface="Arial" charset="0"/>
              <a:buChar char="•"/>
            </a:pPr>
            <a:endParaRPr lang="en-US" baseline="0" dirty="0" smtClean="0"/>
          </a:p>
          <a:p>
            <a:pPr marL="171450" indent="-171450">
              <a:buFont typeface="Arial" charset="0"/>
              <a:buChar char="•"/>
            </a:pPr>
            <a:r>
              <a:rPr lang="en-US" baseline="0" dirty="0" smtClean="0"/>
              <a:t>These are the principles that now guide our work in Child Intervention – all our work should reflect these principles</a:t>
            </a:r>
            <a:endParaRPr lang="en-US" dirty="0"/>
          </a:p>
        </p:txBody>
      </p:sp>
      <p:sp>
        <p:nvSpPr>
          <p:cNvPr id="4" name="Slide Number Placeholder 3"/>
          <p:cNvSpPr>
            <a:spLocks noGrp="1"/>
          </p:cNvSpPr>
          <p:nvPr>
            <p:ph type="sldNum" sz="quarter" idx="10"/>
          </p:nvPr>
        </p:nvSpPr>
        <p:spPr/>
        <p:txBody>
          <a:bodyPr/>
          <a:lstStyle/>
          <a:p>
            <a:pPr>
              <a:defRPr/>
            </a:pPr>
            <a:fld id="{04F8999C-FAD4-4C95-AAD7-9D3464FFFA50}"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 xmlns:p14="http://schemas.microsoft.com/office/powerpoint/2010/main" val="18622788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774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p>
        </p:txBody>
      </p:sp>
      <p:sp>
        <p:nvSpPr>
          <p:cNvPr id="25600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8F0498-E8F3-48ED-97A3-59C53408843C}" type="slidenum">
              <a:rPr lang="en-US">
                <a:solidFill>
                  <a:prstClr val="black"/>
                </a:solidFill>
                <a:latin typeface="Calibri" panose="020F0502020204030204" pitchFamily="34" charset="0"/>
              </a:rPr>
              <a:pPr eaLnBrk="1" hangingPunct="1"/>
              <a:t>43</a:t>
            </a:fld>
            <a:endParaRPr lang="en-US">
              <a:solidFill>
                <a:prstClr val="black"/>
              </a:solidFill>
              <a:latin typeface="Calibri" panose="020F0502020204030204" pitchFamily="34" charset="0"/>
            </a:endParaRPr>
          </a:p>
        </p:txBody>
      </p:sp>
    </p:spTree>
    <p:extLst>
      <p:ext uri="{BB962C8B-B14F-4D97-AF65-F5344CB8AC3E}">
        <p14:creationId xmlns="" xmlns:p14="http://schemas.microsoft.com/office/powerpoint/2010/main" val="4068783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Provincial outcomes, this is what we are all</a:t>
            </a:r>
            <a:r>
              <a:rPr lang="en-US" baseline="0" dirty="0" smtClean="0"/>
              <a:t> being measured to. This is what CI outlines as the purpose and goals of our work.</a:t>
            </a:r>
          </a:p>
          <a:p>
            <a:endParaRPr lang="en-US" baseline="0" dirty="0" smtClean="0"/>
          </a:p>
          <a:p>
            <a:r>
              <a:rPr lang="en-US" baseline="0" dirty="0" smtClean="0"/>
              <a:t>This is what we hope will be the result of applying these principles</a:t>
            </a:r>
            <a:endParaRPr lang="en-US" dirty="0"/>
          </a:p>
        </p:txBody>
      </p:sp>
      <p:sp>
        <p:nvSpPr>
          <p:cNvPr id="4" name="Slide Number Placeholder 3"/>
          <p:cNvSpPr>
            <a:spLocks noGrp="1"/>
          </p:cNvSpPr>
          <p:nvPr>
            <p:ph type="sldNum" sz="quarter" idx="10"/>
          </p:nvPr>
        </p:nvSpPr>
        <p:spPr/>
        <p:txBody>
          <a:bodyPr/>
          <a:lstStyle/>
          <a:p>
            <a:pPr>
              <a:defRPr/>
            </a:pPr>
            <a:fld id="{04F8999C-FAD4-4C95-AAD7-9D3464FFFA50}"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 xmlns:p14="http://schemas.microsoft.com/office/powerpoint/2010/main" val="1853421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the ways of working that we hope will lead us to meeting our outcomes.  You have heard about many of these strategies today</a:t>
            </a:r>
            <a:endParaRPr lang="en-US" dirty="0"/>
          </a:p>
        </p:txBody>
      </p:sp>
      <p:sp>
        <p:nvSpPr>
          <p:cNvPr id="4" name="Slide Number Placeholder 3"/>
          <p:cNvSpPr>
            <a:spLocks noGrp="1"/>
          </p:cNvSpPr>
          <p:nvPr>
            <p:ph type="sldNum" sz="quarter" idx="10"/>
          </p:nvPr>
        </p:nvSpPr>
        <p:spPr/>
        <p:txBody>
          <a:bodyPr/>
          <a:lstStyle/>
          <a:p>
            <a:pPr>
              <a:defRPr/>
            </a:pPr>
            <a:fld id="{04F8999C-FAD4-4C95-AAD7-9D3464FFFA50}"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 xmlns:p14="http://schemas.microsoft.com/office/powerpoint/2010/main" val="3471677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4000" dirty="0" smtClean="0"/>
              <a:t>We</a:t>
            </a:r>
            <a:r>
              <a:rPr lang="en-US" sz="4000" baseline="0" dirty="0" smtClean="0"/>
              <a:t> are focusing much more on less intrusive options for children.  Our policy is now clear – Kinship must be considered first – document clearly why not</a:t>
            </a:r>
            <a:endParaRPr lang="en-US" sz="4000" dirty="0"/>
          </a:p>
        </p:txBody>
      </p:sp>
      <p:sp>
        <p:nvSpPr>
          <p:cNvPr id="4" name="Slide Number Placeholder 3"/>
          <p:cNvSpPr>
            <a:spLocks noGrp="1"/>
          </p:cNvSpPr>
          <p:nvPr>
            <p:ph type="sldNum" sz="quarter" idx="10"/>
          </p:nvPr>
        </p:nvSpPr>
        <p:spPr/>
        <p:txBody>
          <a:bodyPr/>
          <a:lstStyle/>
          <a:p>
            <a:pPr>
              <a:defRPr/>
            </a:pPr>
            <a:fld id="{04F8999C-FAD4-4C95-AAD7-9D3464FFFA50}"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 xmlns:p14="http://schemas.microsoft.com/office/powerpoint/2010/main" val="535603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Very difficult</a:t>
            </a:r>
            <a:r>
              <a:rPr lang="en-US" baseline="0" dirty="0" smtClean="0"/>
              <a:t> for grandparents to take a parenting role – don’t get to be the fun grandparents again – are now responsible for protecting from the parents - </a:t>
            </a:r>
            <a:endParaRPr lang="en-US" dirty="0"/>
          </a:p>
        </p:txBody>
      </p:sp>
      <p:sp>
        <p:nvSpPr>
          <p:cNvPr id="4" name="Slide Number Placeholder 3"/>
          <p:cNvSpPr>
            <a:spLocks noGrp="1"/>
          </p:cNvSpPr>
          <p:nvPr>
            <p:ph type="sldNum" sz="quarter" idx="10"/>
          </p:nvPr>
        </p:nvSpPr>
        <p:spPr/>
        <p:txBody>
          <a:bodyPr/>
          <a:lstStyle/>
          <a:p>
            <a:pPr>
              <a:defRPr/>
            </a:pPr>
            <a:fld id="{04F8999C-FAD4-4C95-AAD7-9D3464FFFA50}"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 xmlns:p14="http://schemas.microsoft.com/office/powerpoint/2010/main" val="906292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The goal of Kinship Care is to provide the child with a living environment that supports the child’s connections family community, culture, religion and or faith. </a:t>
            </a:r>
          </a:p>
          <a:p>
            <a:endParaRPr lang="en-US" baseline="0" dirty="0" smtClean="0"/>
          </a:p>
          <a:p>
            <a:r>
              <a:rPr lang="en-US" baseline="0" dirty="0" smtClean="0"/>
              <a:t>Speak to the concept of kinship including who may be connected to a child, either through community and or culture.</a:t>
            </a:r>
          </a:p>
          <a:p>
            <a:endParaRPr lang="en-US" baseline="0" dirty="0" smtClean="0"/>
          </a:p>
          <a:p>
            <a:r>
              <a:rPr lang="en-US" baseline="0" dirty="0" smtClean="0"/>
              <a:t>Provide examples of connections to blood relatives, coaches, schools, etc. Emphasis the importance of connections for children.</a:t>
            </a:r>
          </a:p>
        </p:txBody>
      </p:sp>
      <p:sp>
        <p:nvSpPr>
          <p:cNvPr id="4" name="Slide Number Placeholder 3"/>
          <p:cNvSpPr>
            <a:spLocks noGrp="1"/>
          </p:cNvSpPr>
          <p:nvPr>
            <p:ph type="sldNum" sz="quarter" idx="10"/>
          </p:nvPr>
        </p:nvSpPr>
        <p:spPr/>
        <p:txBody>
          <a:bodyPr/>
          <a:lstStyle/>
          <a:p>
            <a:pPr>
              <a:defRPr/>
            </a:pPr>
            <a:fld id="{04F8999C-FAD4-4C95-AAD7-9D3464FFFA50}"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 xmlns:p14="http://schemas.microsoft.com/office/powerpoint/2010/main" val="156308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References:</a:t>
            </a:r>
          </a:p>
          <a:p>
            <a:r>
              <a:rPr lang="en-US" dirty="0"/>
              <a:t>Messing, J.T. (2006).  From the child’s perspective: a qualitative analysis of kinship care placements.  </a:t>
            </a:r>
            <a:r>
              <a:rPr lang="en-US" i="1" dirty="0"/>
              <a:t>Children and Youth Services Review</a:t>
            </a:r>
            <a:r>
              <a:rPr lang="en-US" dirty="0"/>
              <a:t>, 28, 1415-1434.</a:t>
            </a:r>
          </a:p>
          <a:p>
            <a:r>
              <a:rPr lang="en-US" dirty="0"/>
              <a:t>Lorkovich, T.W., Piccola, T., Groza, V., &amp; Marks, J. (2004). Kinship care and permanence: guiding principles for policy and practice. </a:t>
            </a:r>
            <a:r>
              <a:rPr lang="en-US" i="1" dirty="0"/>
              <a:t>Families in Society: The Journal of Contemporary Social Services</a:t>
            </a:r>
            <a:r>
              <a:rPr lang="en-US" dirty="0"/>
              <a:t>, 85 (2), 159-164.</a:t>
            </a:r>
          </a:p>
          <a:p>
            <a:r>
              <a:rPr lang="en-US" dirty="0"/>
              <a:t>Falconnier, L.A., Tomasella, N.M., Doueck, H.J., Wells, S.J., Luckey, H. &amp; Agathen, J.M. (2010). Indicators of quality in kinship foster care.  </a:t>
            </a:r>
            <a:r>
              <a:rPr lang="en-US" i="1" dirty="0"/>
              <a:t>Families in Society: The Journal of Contemporary Social Services</a:t>
            </a:r>
            <a:r>
              <a:rPr lang="en-US" dirty="0"/>
              <a:t>, 91(4), 415-420.</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04F8999C-FAD4-4C95-AAD7-9D3464FFFA50}"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 xmlns:p14="http://schemas.microsoft.com/office/powerpoint/2010/main" val="640359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Placing</a:t>
            </a:r>
            <a:r>
              <a:rPr lang="en-US" baseline="0" dirty="0" smtClean="0"/>
              <a:t> children in kinship can be more work up front and time consuming, but in the long run kinship placements are more stable overtime.</a:t>
            </a:r>
          </a:p>
          <a:p>
            <a:r>
              <a:rPr lang="en-US" dirty="0" smtClean="0"/>
              <a:t>The current focus on kinship is tied to the improved</a:t>
            </a:r>
            <a:r>
              <a:rPr lang="en-US" baseline="0" dirty="0" smtClean="0"/>
              <a:t> outcomes we see with kinship placements.</a:t>
            </a:r>
          </a:p>
          <a:p>
            <a:endParaRPr lang="en-US" baseline="0" dirty="0" smtClean="0"/>
          </a:p>
          <a:p>
            <a:r>
              <a:rPr lang="en-US" baseline="0" dirty="0" smtClean="0"/>
              <a:t>This data indicates the differences in achieving outcomes between kinship and foster care.  Staff indicate in ISIS when a child has met their target outcome (temp kids go home, PGO kids reach permanency, etc).  What this shows us is that when a child has only one placement, kinship or foster care, they are more likely to meet their outcome when placed with kin.</a:t>
            </a:r>
          </a:p>
          <a:p>
            <a:endParaRPr lang="en-US" dirty="0" smtClean="0"/>
          </a:p>
          <a:p>
            <a:r>
              <a:rPr lang="en-US" dirty="0" smtClean="0"/>
              <a:t>You can mention</a:t>
            </a:r>
            <a:r>
              <a:rPr lang="en-US" baseline="0" dirty="0" smtClean="0"/>
              <a:t> here that this data lead to the creation of some Kinship specific tools that will be reviewed with the guide in a few slides…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4F8999C-FAD4-4C95-AAD7-9D3464FFFA50}"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 xmlns:p14="http://schemas.microsoft.com/office/powerpoint/2010/main" val="2952376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CD2A6FF-5B59-4EA4-A4D7-039861FAB139}" type="datetimeFigureOut">
              <a:rPr lang="en-US"/>
              <a:pPr/>
              <a:t>10/19/2016</a:t>
            </a:fld>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3CEB9D3-1394-40DD-977F-C6E3A253EA89}" type="slidenum">
              <a:rPr/>
              <a:pPr/>
              <a:t>‹#›</a:t>
            </a:fld>
            <a:endParaRPr/>
          </a:p>
        </p:txBody>
      </p:sp>
    </p:spTree>
    <p:extLst>
      <p:ext uri="{BB962C8B-B14F-4D97-AF65-F5344CB8AC3E}">
        <p14:creationId xmlns="" xmlns:p14="http://schemas.microsoft.com/office/powerpoint/2010/main" val="254916072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D2A6FF-5B59-4EA4-A4D7-039861FAB139}" type="datetimeFigureOut">
              <a:rPr lang="en-US" smtClean="0">
                <a:solidFill>
                  <a:srgbClr val="B13F9A"/>
                </a:solidFill>
              </a:rPr>
              <a:pPr/>
              <a:t>10/19/2016</a:t>
            </a:fld>
            <a:endParaRPr lang="en-US">
              <a:solidFill>
                <a:srgbClr val="B13F9A"/>
              </a:solidFill>
            </a:endParaRPr>
          </a:p>
        </p:txBody>
      </p:sp>
      <p:sp>
        <p:nvSpPr>
          <p:cNvPr id="5" name="Footer Placeholder 4"/>
          <p:cNvSpPr>
            <a:spLocks noGrp="1"/>
          </p:cNvSpPr>
          <p:nvPr>
            <p:ph type="ftr" sz="quarter" idx="11"/>
          </p:nvPr>
        </p:nvSpPr>
        <p:spPr/>
        <p:txBody>
          <a:bodyPr/>
          <a:lstStyle>
            <a:extLst/>
          </a:lstStyle>
          <a:p>
            <a:endParaRPr lang="en-US">
              <a:solidFill>
                <a:srgbClr val="B13F9A"/>
              </a:solidFill>
            </a:endParaRPr>
          </a:p>
        </p:txBody>
      </p:sp>
      <p:sp>
        <p:nvSpPr>
          <p:cNvPr id="6" name="Slide Number Placeholder 5"/>
          <p:cNvSpPr>
            <a:spLocks noGrp="1"/>
          </p:cNvSpPr>
          <p:nvPr>
            <p:ph type="sldNum" sz="quarter" idx="12"/>
          </p:nvPr>
        </p:nvSpPr>
        <p:spPr/>
        <p:txBody>
          <a:bodyPr/>
          <a:lstStyle>
            <a:extLst/>
          </a:lstStyle>
          <a:p>
            <a:fld id="{13CEB9D3-1394-40DD-977F-C6E3A253EA89}" type="slidenum">
              <a:rPr lang="en-US" smtClean="0">
                <a:solidFill>
                  <a:srgbClr val="B13F9A"/>
                </a:solidFill>
              </a:rPr>
              <a:pPr/>
              <a:t>‹#›</a:t>
            </a:fld>
            <a:endParaRPr lang="en-US">
              <a:solidFill>
                <a:srgbClr val="B13F9A"/>
              </a:solidFill>
            </a:endParaRPr>
          </a:p>
        </p:txBody>
      </p:sp>
    </p:spTree>
    <p:extLst>
      <p:ext uri="{BB962C8B-B14F-4D97-AF65-F5344CB8AC3E}">
        <p14:creationId xmlns="" xmlns:p14="http://schemas.microsoft.com/office/powerpoint/2010/main" val="856091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CD2A6FF-5B59-4EA4-A4D7-039861FAB139}" type="datetimeFigureOut">
              <a:rPr lang="en-US" smtClean="0">
                <a:solidFill>
                  <a:srgbClr val="B13F9A"/>
                </a:solidFill>
              </a:rPr>
              <a:pPr/>
              <a:t>10/19/2016</a:t>
            </a:fld>
            <a:endParaRPr lang="en-US">
              <a:solidFill>
                <a:srgbClr val="B13F9A"/>
              </a:solidFill>
            </a:endParaRP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solidFill>
                <a:srgbClr val="B13F9A"/>
              </a:solidFill>
            </a:endParaRP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3CEB9D3-1394-40DD-977F-C6E3A253EA89}" type="slidenum">
              <a:rPr lang="en-US" smtClean="0">
                <a:solidFill>
                  <a:srgbClr val="B13F9A"/>
                </a:solidFill>
              </a:rPr>
              <a:pPr/>
              <a:t>‹#›</a:t>
            </a:fld>
            <a:endParaRPr lang="en-US">
              <a:solidFill>
                <a:srgbClr val="B13F9A"/>
              </a:solidFill>
            </a:endParaRPr>
          </a:p>
        </p:txBody>
      </p:sp>
    </p:spTree>
    <p:extLst>
      <p:ext uri="{BB962C8B-B14F-4D97-AF65-F5344CB8AC3E}">
        <p14:creationId xmlns="" xmlns:p14="http://schemas.microsoft.com/office/powerpoint/2010/main" val="3963461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10" descr="AB Logo blue RGB_reverse.png"/>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114300" y="304800"/>
            <a:ext cx="1143000"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76400" y="1676400"/>
            <a:ext cx="7239000" cy="1470025"/>
          </a:xfrm>
        </p:spPr>
        <p:txBody>
          <a:bodyPr>
            <a:normAutofit/>
          </a:bodyPr>
          <a:lstStyle>
            <a:lvl1pPr algn="ctr">
              <a:defRPr sz="36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676400" y="3429000"/>
            <a:ext cx="7239000" cy="2209800"/>
          </a:xfrm>
        </p:spPr>
        <p:txBody>
          <a:bodyPr>
            <a:normAutofit/>
          </a:bodyPr>
          <a:lstStyle>
            <a:lvl1pPr marL="0" indent="0" algn="ctr">
              <a:buNone/>
              <a:defRPr sz="2400" b="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4" name="Text Placeholder 13"/>
          <p:cNvSpPr>
            <a:spLocks noGrp="1"/>
          </p:cNvSpPr>
          <p:nvPr>
            <p:ph type="body" sz="quarter" idx="11"/>
          </p:nvPr>
        </p:nvSpPr>
        <p:spPr>
          <a:xfrm>
            <a:off x="71252" y="5791200"/>
            <a:ext cx="1224148" cy="914400"/>
          </a:xfrm>
        </p:spPr>
        <p:txBody>
          <a:bodyPr lIns="0" tIns="0" rIns="0" bIns="0">
            <a:normAutofit/>
          </a:bodyPr>
          <a:lstStyle>
            <a:lvl1pPr algn="r">
              <a:defRPr sz="1200" b="1">
                <a:solidFill>
                  <a:schemeClr val="bg1"/>
                </a:solidFill>
              </a:defRPr>
            </a:lvl1pPr>
          </a:lstStyle>
          <a:p>
            <a:pPr lvl="0"/>
            <a:r>
              <a:rPr lang="en-US" dirty="0" smtClean="0"/>
              <a:t>Click to edit Master text styles</a:t>
            </a:r>
          </a:p>
        </p:txBody>
      </p:sp>
    </p:spTree>
    <p:extLst>
      <p:ext uri="{BB962C8B-B14F-4D97-AF65-F5344CB8AC3E}">
        <p14:creationId xmlns="" xmlns:p14="http://schemas.microsoft.com/office/powerpoint/2010/main" val="3016649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1676400" y="1676400"/>
            <a:ext cx="7239000" cy="1470025"/>
          </a:xfrm>
        </p:spPr>
        <p:txBody>
          <a:bodyPr>
            <a:normAutofit/>
          </a:bodyPr>
          <a:lstStyle>
            <a:lvl1pPr algn="ctr">
              <a:defRPr sz="3600" b="1">
                <a:solidFill>
                  <a:srgbClr val="005072"/>
                </a:solidFill>
                <a:latin typeface="Arial" pitchFamily="34" charset="0"/>
                <a:cs typeface="Arial" pitchFamily="34" charset="0"/>
              </a:defRPr>
            </a:lvl1pPr>
          </a:lstStyle>
          <a:p>
            <a:r>
              <a:rPr lang="en-US" smtClean="0"/>
              <a:t>Click to edit Master title style</a:t>
            </a:r>
            <a:endParaRPr lang="en-US" dirty="0"/>
          </a:p>
        </p:txBody>
      </p:sp>
      <p:sp>
        <p:nvSpPr>
          <p:cNvPr id="8" name="Subtitle 2"/>
          <p:cNvSpPr>
            <a:spLocks noGrp="1"/>
          </p:cNvSpPr>
          <p:nvPr>
            <p:ph type="subTitle" idx="1"/>
          </p:nvPr>
        </p:nvSpPr>
        <p:spPr>
          <a:xfrm>
            <a:off x="1676400" y="3429000"/>
            <a:ext cx="7239000" cy="2209800"/>
          </a:xfrm>
        </p:spPr>
        <p:txBody>
          <a:bodyPr>
            <a:normAutofit/>
          </a:bodyPr>
          <a:lstStyle>
            <a:lvl1pPr marL="0" indent="0" algn="ctr">
              <a:buNone/>
              <a:defRPr sz="2400" b="0">
                <a:solidFill>
                  <a:srgbClr val="00507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1676400" y="6356350"/>
            <a:ext cx="1447800" cy="365125"/>
          </a:xfrm>
          <a:prstGeom prst="rect">
            <a:avLst/>
          </a:prstGeom>
        </p:spPr>
        <p:txBody>
          <a:bodyPr/>
          <a:lstStyle>
            <a:lvl1pPr algn="l">
              <a:defRPr sz="1200">
                <a:solidFill>
                  <a:srgbClr val="005072"/>
                </a:solidFill>
              </a:defRPr>
            </a:lvl1pPr>
          </a:lstStyle>
          <a:p>
            <a:pPr fontAlgn="base">
              <a:spcBef>
                <a:spcPct val="0"/>
              </a:spcBef>
              <a:spcAft>
                <a:spcPct val="0"/>
              </a:spcAft>
              <a:defRPr/>
            </a:pPr>
            <a:endParaRPr lang="en-US" dirty="0">
              <a:latin typeface="Arial" charset="0"/>
            </a:endParaRPr>
          </a:p>
        </p:txBody>
      </p:sp>
      <p:sp>
        <p:nvSpPr>
          <p:cNvPr id="5" name="Footer Placeholder 4"/>
          <p:cNvSpPr>
            <a:spLocks noGrp="1"/>
          </p:cNvSpPr>
          <p:nvPr>
            <p:ph type="ftr" sz="quarter" idx="11"/>
          </p:nvPr>
        </p:nvSpPr>
        <p:spPr>
          <a:xfrm>
            <a:off x="3886200" y="6356350"/>
            <a:ext cx="3124200" cy="365125"/>
          </a:xfrm>
          <a:prstGeom prst="rect">
            <a:avLst/>
          </a:prstGeom>
        </p:spPr>
        <p:txBody>
          <a:bodyPr/>
          <a:lstStyle>
            <a:lvl1pPr algn="ctr">
              <a:defRPr sz="1200">
                <a:solidFill>
                  <a:srgbClr val="005072"/>
                </a:solidFill>
              </a:defRPr>
            </a:lvl1pPr>
          </a:lstStyle>
          <a:p>
            <a:pPr fontAlgn="base">
              <a:spcBef>
                <a:spcPct val="0"/>
              </a:spcBef>
              <a:spcAft>
                <a:spcPct val="0"/>
              </a:spcAft>
              <a:defRPr/>
            </a:pPr>
            <a:endParaRPr lang="en-US" dirty="0">
              <a:latin typeface="Arial" charset="0"/>
            </a:endParaRPr>
          </a:p>
        </p:txBody>
      </p:sp>
      <p:sp>
        <p:nvSpPr>
          <p:cNvPr id="6" name="Slide Number Placeholder 5"/>
          <p:cNvSpPr>
            <a:spLocks noGrp="1"/>
          </p:cNvSpPr>
          <p:nvPr>
            <p:ph type="sldNum" sz="quarter" idx="12"/>
          </p:nvPr>
        </p:nvSpPr>
        <p:spPr>
          <a:xfrm>
            <a:off x="7848600" y="6356350"/>
            <a:ext cx="1066800" cy="365125"/>
          </a:xfrm>
          <a:prstGeom prst="rect">
            <a:avLst/>
          </a:prstGeom>
        </p:spPr>
        <p:txBody>
          <a:bodyPr/>
          <a:lstStyle>
            <a:lvl1pPr algn="r">
              <a:defRPr sz="1200">
                <a:solidFill>
                  <a:srgbClr val="005072"/>
                </a:solidFill>
              </a:defRPr>
            </a:lvl1pPr>
          </a:lstStyle>
          <a:p>
            <a:pPr fontAlgn="base">
              <a:spcBef>
                <a:spcPct val="0"/>
              </a:spcBef>
              <a:spcAft>
                <a:spcPct val="0"/>
              </a:spcAft>
              <a:defRPr/>
            </a:pPr>
            <a:fld id="{83C16314-F944-43CF-8649-B93E77D2B5F1}" type="slidenum">
              <a:rPr lang="en-US">
                <a:latin typeface="Arial" charset="0"/>
              </a:rPr>
              <a:pPr fontAlgn="base">
                <a:spcBef>
                  <a:spcPct val="0"/>
                </a:spcBef>
                <a:spcAft>
                  <a:spcPct val="0"/>
                </a:spcAft>
                <a:defRPr/>
              </a:pPr>
              <a:t>‹#›</a:t>
            </a:fld>
            <a:endParaRPr lang="en-US" dirty="0">
              <a:latin typeface="Arial" charset="0"/>
            </a:endParaRPr>
          </a:p>
        </p:txBody>
      </p:sp>
    </p:spTree>
    <p:extLst>
      <p:ext uri="{BB962C8B-B14F-4D97-AF65-F5344CB8AC3E}">
        <p14:creationId xmlns="" xmlns:p14="http://schemas.microsoft.com/office/powerpoint/2010/main" val="2197039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FBDE702-C6F1-4325-B343-69DC07FD32E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1104413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EBD53F60-67E1-4822-9EEA-81F667307F6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3777598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116742D-08BA-44B4-A2F3-8D2488001B3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110837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D2A6FF-5B59-4EA4-A4D7-039861FAB139}" type="datetimeFigureOut">
              <a:rPr lang="en-US" smtClean="0">
                <a:solidFill>
                  <a:srgbClr val="B13F9A"/>
                </a:solidFill>
              </a:rPr>
              <a:pPr/>
              <a:t>10/19/2016</a:t>
            </a:fld>
            <a:endParaRPr lang="en-US">
              <a:solidFill>
                <a:srgbClr val="B13F9A"/>
              </a:solidFill>
            </a:endParaRPr>
          </a:p>
        </p:txBody>
      </p:sp>
      <p:sp>
        <p:nvSpPr>
          <p:cNvPr id="5" name="Footer Placeholder 4"/>
          <p:cNvSpPr>
            <a:spLocks noGrp="1"/>
          </p:cNvSpPr>
          <p:nvPr>
            <p:ph type="ftr" sz="quarter" idx="11"/>
          </p:nvPr>
        </p:nvSpPr>
        <p:spPr/>
        <p:txBody>
          <a:bodyPr/>
          <a:lstStyle>
            <a:extLst/>
          </a:lstStyle>
          <a:p>
            <a:endParaRPr lang="en-US">
              <a:solidFill>
                <a:srgbClr val="B13F9A"/>
              </a:solidFill>
            </a:endParaRPr>
          </a:p>
        </p:txBody>
      </p:sp>
      <p:sp>
        <p:nvSpPr>
          <p:cNvPr id="6" name="Slide Number Placeholder 5"/>
          <p:cNvSpPr>
            <a:spLocks noGrp="1"/>
          </p:cNvSpPr>
          <p:nvPr>
            <p:ph type="sldNum" sz="quarter" idx="12"/>
          </p:nvPr>
        </p:nvSpPr>
        <p:spPr/>
        <p:txBody>
          <a:bodyPr/>
          <a:lstStyle>
            <a:extLst/>
          </a:lstStyle>
          <a:p>
            <a:fld id="{13CEB9D3-1394-40DD-977F-C6E3A253EA89}" type="slidenum">
              <a:rPr lang="en-US" smtClean="0">
                <a:solidFill>
                  <a:srgbClr val="B13F9A"/>
                </a:solidFill>
              </a:rPr>
              <a:pPr/>
              <a:t>‹#›</a:t>
            </a:fld>
            <a:endParaRPr lang="en-US">
              <a:solidFill>
                <a:srgbClr val="B13F9A"/>
              </a:solidFill>
            </a:endParaRPr>
          </a:p>
        </p:txBody>
      </p:sp>
    </p:spTree>
    <p:extLst>
      <p:ext uri="{BB962C8B-B14F-4D97-AF65-F5344CB8AC3E}">
        <p14:creationId xmlns="" xmlns:p14="http://schemas.microsoft.com/office/powerpoint/2010/main" val="3294330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CD2A6FF-5B59-4EA4-A4D7-039861FAB139}" type="datetimeFigureOut">
              <a:rPr lang="en-US" smtClean="0">
                <a:solidFill>
                  <a:srgbClr val="B13F9A"/>
                </a:solidFill>
              </a:rPr>
              <a:pPr/>
              <a:t>10/19/2016</a:t>
            </a:fld>
            <a:endParaRPr lang="en-US">
              <a:solidFill>
                <a:srgbClr val="B13F9A"/>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solidFill>
                <a:srgbClr val="B13F9A"/>
              </a:solidFill>
            </a:endParaRP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3CEB9D3-1394-40DD-977F-C6E3A253EA89}" type="slidenum">
              <a:rPr lang="en-US" smtClean="0">
                <a:solidFill>
                  <a:srgbClr val="B13F9A"/>
                </a:solidFill>
              </a:rPr>
              <a:pPr/>
              <a:t>‹#›</a:t>
            </a:fld>
            <a:endParaRPr lang="en-US">
              <a:solidFill>
                <a:srgbClr val="B13F9A"/>
              </a:solidFill>
            </a:endParaRPr>
          </a:p>
        </p:txBody>
      </p:sp>
    </p:spTree>
    <p:extLst>
      <p:ext uri="{BB962C8B-B14F-4D97-AF65-F5344CB8AC3E}">
        <p14:creationId xmlns="" xmlns:p14="http://schemas.microsoft.com/office/powerpoint/2010/main" val="87663768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CD2A6FF-5B59-4EA4-A4D7-039861FAB139}" type="datetimeFigureOut">
              <a:rPr lang="en-US" smtClean="0">
                <a:solidFill>
                  <a:srgbClr val="B13F9A"/>
                </a:solidFill>
              </a:rPr>
              <a:pPr/>
              <a:t>10/19/2016</a:t>
            </a:fld>
            <a:endParaRPr lang="en-US">
              <a:solidFill>
                <a:srgbClr val="B13F9A"/>
              </a:solidFill>
            </a:endParaRPr>
          </a:p>
        </p:txBody>
      </p:sp>
      <p:sp>
        <p:nvSpPr>
          <p:cNvPr id="6" name="Footer Placeholder 5"/>
          <p:cNvSpPr>
            <a:spLocks noGrp="1"/>
          </p:cNvSpPr>
          <p:nvPr>
            <p:ph type="ftr" sz="quarter" idx="11"/>
          </p:nvPr>
        </p:nvSpPr>
        <p:spPr/>
        <p:txBody>
          <a:bodyPr/>
          <a:lstStyle>
            <a:extLst/>
          </a:lstStyle>
          <a:p>
            <a:endParaRPr lang="en-US">
              <a:solidFill>
                <a:srgbClr val="B13F9A"/>
              </a:solidFill>
            </a:endParaRPr>
          </a:p>
        </p:txBody>
      </p:sp>
      <p:sp>
        <p:nvSpPr>
          <p:cNvPr id="7" name="Slide Number Placeholder 6"/>
          <p:cNvSpPr>
            <a:spLocks noGrp="1"/>
          </p:cNvSpPr>
          <p:nvPr>
            <p:ph type="sldNum" sz="quarter" idx="12"/>
          </p:nvPr>
        </p:nvSpPr>
        <p:spPr/>
        <p:txBody>
          <a:bodyPr/>
          <a:lstStyle>
            <a:extLst/>
          </a:lstStyle>
          <a:p>
            <a:fld id="{13CEB9D3-1394-40DD-977F-C6E3A253EA89}" type="slidenum">
              <a:rPr lang="en-US" smtClean="0">
                <a:solidFill>
                  <a:srgbClr val="B13F9A"/>
                </a:solidFill>
              </a:rPr>
              <a:pPr/>
              <a:t>‹#›</a:t>
            </a:fld>
            <a:endParaRPr lang="en-US">
              <a:solidFill>
                <a:srgbClr val="B13F9A"/>
              </a:solidFill>
            </a:endParaRPr>
          </a:p>
        </p:txBody>
      </p:sp>
    </p:spTree>
    <p:extLst>
      <p:ext uri="{BB962C8B-B14F-4D97-AF65-F5344CB8AC3E}">
        <p14:creationId xmlns="" xmlns:p14="http://schemas.microsoft.com/office/powerpoint/2010/main" val="324504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CD2A6FF-5B59-4EA4-A4D7-039861FAB139}" type="datetimeFigureOut">
              <a:rPr lang="en-US" smtClean="0">
                <a:solidFill>
                  <a:srgbClr val="B13F9A"/>
                </a:solidFill>
              </a:rPr>
              <a:pPr/>
              <a:t>10/19/2016</a:t>
            </a:fld>
            <a:endParaRPr lang="en-US">
              <a:solidFill>
                <a:srgbClr val="B13F9A"/>
              </a:solidFill>
            </a:endParaRPr>
          </a:p>
        </p:txBody>
      </p:sp>
      <p:sp>
        <p:nvSpPr>
          <p:cNvPr id="8" name="Footer Placeholder 7"/>
          <p:cNvSpPr>
            <a:spLocks noGrp="1"/>
          </p:cNvSpPr>
          <p:nvPr>
            <p:ph type="ftr" sz="quarter" idx="11"/>
          </p:nvPr>
        </p:nvSpPr>
        <p:spPr/>
        <p:txBody>
          <a:bodyPr/>
          <a:lstStyle>
            <a:extLst/>
          </a:lstStyle>
          <a:p>
            <a:endParaRPr lang="en-US">
              <a:solidFill>
                <a:srgbClr val="B13F9A"/>
              </a:solidFill>
            </a:endParaRPr>
          </a:p>
        </p:txBody>
      </p:sp>
      <p:sp>
        <p:nvSpPr>
          <p:cNvPr id="9" name="Slide Number Placeholder 8"/>
          <p:cNvSpPr>
            <a:spLocks noGrp="1"/>
          </p:cNvSpPr>
          <p:nvPr>
            <p:ph type="sldNum" sz="quarter" idx="12"/>
          </p:nvPr>
        </p:nvSpPr>
        <p:spPr/>
        <p:txBody>
          <a:bodyPr/>
          <a:lstStyle>
            <a:extLst/>
          </a:lstStyle>
          <a:p>
            <a:fld id="{13CEB9D3-1394-40DD-977F-C6E3A253EA89}" type="slidenum">
              <a:rPr lang="en-US" smtClean="0">
                <a:solidFill>
                  <a:srgbClr val="B13F9A"/>
                </a:solidFill>
              </a:rPr>
              <a:pPr/>
              <a:t>‹#›</a:t>
            </a:fld>
            <a:endParaRPr lang="en-US">
              <a:solidFill>
                <a:srgbClr val="B13F9A"/>
              </a:solidFill>
            </a:endParaRPr>
          </a:p>
        </p:txBody>
      </p:sp>
    </p:spTree>
    <p:extLst>
      <p:ext uri="{BB962C8B-B14F-4D97-AF65-F5344CB8AC3E}">
        <p14:creationId xmlns="" xmlns:p14="http://schemas.microsoft.com/office/powerpoint/2010/main" val="2227701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CD2A6FF-5B59-4EA4-A4D7-039861FAB139}" type="datetimeFigureOut">
              <a:rPr lang="en-US" smtClean="0">
                <a:solidFill>
                  <a:srgbClr val="B13F9A"/>
                </a:solidFill>
              </a:rPr>
              <a:pPr/>
              <a:t>10/19/2016</a:t>
            </a:fld>
            <a:endParaRPr lang="en-US">
              <a:solidFill>
                <a:srgbClr val="B13F9A"/>
              </a:solidFill>
            </a:endParaRPr>
          </a:p>
        </p:txBody>
      </p:sp>
      <p:sp>
        <p:nvSpPr>
          <p:cNvPr id="4" name="Footer Placeholder 3"/>
          <p:cNvSpPr>
            <a:spLocks noGrp="1"/>
          </p:cNvSpPr>
          <p:nvPr>
            <p:ph type="ftr" sz="quarter" idx="11"/>
          </p:nvPr>
        </p:nvSpPr>
        <p:spPr/>
        <p:txBody>
          <a:bodyPr/>
          <a:lstStyle>
            <a:extLst/>
          </a:lstStyle>
          <a:p>
            <a:endParaRPr lang="en-US">
              <a:solidFill>
                <a:srgbClr val="B13F9A"/>
              </a:solidFill>
            </a:endParaRPr>
          </a:p>
        </p:txBody>
      </p:sp>
      <p:sp>
        <p:nvSpPr>
          <p:cNvPr id="5" name="Slide Number Placeholder 4"/>
          <p:cNvSpPr>
            <a:spLocks noGrp="1"/>
          </p:cNvSpPr>
          <p:nvPr>
            <p:ph type="sldNum" sz="quarter" idx="12"/>
          </p:nvPr>
        </p:nvSpPr>
        <p:spPr/>
        <p:txBody>
          <a:bodyPr/>
          <a:lstStyle>
            <a:extLst/>
          </a:lstStyle>
          <a:p>
            <a:fld id="{13CEB9D3-1394-40DD-977F-C6E3A253EA89}" type="slidenum">
              <a:rPr lang="en-US" smtClean="0">
                <a:solidFill>
                  <a:srgbClr val="B13F9A"/>
                </a:solidFill>
              </a:rPr>
              <a:pPr/>
              <a:t>‹#›</a:t>
            </a:fld>
            <a:endParaRPr lang="en-US">
              <a:solidFill>
                <a:srgbClr val="B13F9A"/>
              </a:solidFill>
            </a:endParaRPr>
          </a:p>
        </p:txBody>
      </p:sp>
    </p:spTree>
    <p:extLst>
      <p:ext uri="{BB962C8B-B14F-4D97-AF65-F5344CB8AC3E}">
        <p14:creationId xmlns="" xmlns:p14="http://schemas.microsoft.com/office/powerpoint/2010/main" val="293133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CD2A6FF-5B59-4EA4-A4D7-039861FAB139}" type="datetimeFigureOut">
              <a:rPr lang="en-US" smtClean="0">
                <a:solidFill>
                  <a:srgbClr val="B13F9A"/>
                </a:solidFill>
              </a:rPr>
              <a:pPr/>
              <a:t>10/19/2016</a:t>
            </a:fld>
            <a:endParaRPr lang="en-US">
              <a:solidFill>
                <a:srgbClr val="B13F9A"/>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solidFill>
                <a:srgbClr val="B13F9A"/>
              </a:solidFill>
            </a:endParaRPr>
          </a:p>
        </p:txBody>
      </p:sp>
      <p:sp>
        <p:nvSpPr>
          <p:cNvPr id="4" name="Slide Number Placeholder 3"/>
          <p:cNvSpPr>
            <a:spLocks noGrp="1"/>
          </p:cNvSpPr>
          <p:nvPr>
            <p:ph type="sldNum" sz="quarter" idx="12"/>
          </p:nvPr>
        </p:nvSpPr>
        <p:spPr/>
        <p:txBody>
          <a:bodyPr/>
          <a:lstStyle>
            <a:extLst/>
          </a:lstStyle>
          <a:p>
            <a:fld id="{13CEB9D3-1394-40DD-977F-C6E3A253EA89}" type="slidenum">
              <a:rPr lang="en-US" smtClean="0">
                <a:solidFill>
                  <a:srgbClr val="B13F9A"/>
                </a:solidFill>
              </a:rPr>
              <a:pPr/>
              <a:t>‹#›</a:t>
            </a:fld>
            <a:endParaRPr lang="en-US">
              <a:solidFill>
                <a:srgbClr val="B13F9A"/>
              </a:solidFill>
            </a:endParaRPr>
          </a:p>
        </p:txBody>
      </p:sp>
    </p:spTree>
    <p:extLst>
      <p:ext uri="{BB962C8B-B14F-4D97-AF65-F5344CB8AC3E}">
        <p14:creationId xmlns="" xmlns:p14="http://schemas.microsoft.com/office/powerpoint/2010/main" val="1313993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CD2A6FF-5B59-4EA4-A4D7-039861FAB139}" type="datetimeFigureOut">
              <a:rPr lang="en-US" smtClean="0">
                <a:solidFill>
                  <a:srgbClr val="B13F9A"/>
                </a:solidFill>
              </a:rPr>
              <a:pPr/>
              <a:t>10/19/2016</a:t>
            </a:fld>
            <a:endParaRPr lang="en-US">
              <a:solidFill>
                <a:srgbClr val="B13F9A"/>
              </a:solidFill>
            </a:endParaRPr>
          </a:p>
        </p:txBody>
      </p:sp>
      <p:sp>
        <p:nvSpPr>
          <p:cNvPr id="6" name="Footer Placeholder 5"/>
          <p:cNvSpPr>
            <a:spLocks noGrp="1"/>
          </p:cNvSpPr>
          <p:nvPr>
            <p:ph type="ftr" sz="quarter" idx="11"/>
          </p:nvPr>
        </p:nvSpPr>
        <p:spPr/>
        <p:txBody>
          <a:bodyPr/>
          <a:lstStyle>
            <a:extLst/>
          </a:lstStyle>
          <a:p>
            <a:endParaRPr lang="en-US">
              <a:solidFill>
                <a:srgbClr val="B13F9A"/>
              </a:solidFill>
            </a:endParaRPr>
          </a:p>
        </p:txBody>
      </p:sp>
      <p:sp>
        <p:nvSpPr>
          <p:cNvPr id="7" name="Slide Number Placeholder 6"/>
          <p:cNvSpPr>
            <a:spLocks noGrp="1"/>
          </p:cNvSpPr>
          <p:nvPr>
            <p:ph type="sldNum" sz="quarter" idx="12"/>
          </p:nvPr>
        </p:nvSpPr>
        <p:spPr/>
        <p:txBody>
          <a:bodyPr/>
          <a:lstStyle>
            <a:extLst/>
          </a:lstStyle>
          <a:p>
            <a:fld id="{13CEB9D3-1394-40DD-977F-C6E3A253EA89}" type="slidenum">
              <a:rPr lang="en-US" smtClean="0">
                <a:solidFill>
                  <a:srgbClr val="B13F9A"/>
                </a:solidFill>
              </a:rPr>
              <a:pPr/>
              <a:t>‹#›</a:t>
            </a:fld>
            <a:endParaRPr lang="en-US">
              <a:solidFill>
                <a:srgbClr val="B13F9A"/>
              </a:solidFill>
            </a:endParaRPr>
          </a:p>
        </p:txBody>
      </p:sp>
    </p:spTree>
    <p:extLst>
      <p:ext uri="{BB962C8B-B14F-4D97-AF65-F5344CB8AC3E}">
        <p14:creationId xmlns="" xmlns:p14="http://schemas.microsoft.com/office/powerpoint/2010/main" val="339369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CD2A6FF-5B59-4EA4-A4D7-039861FAB139}" type="datetimeFigureOut">
              <a:rPr lang="en-US" smtClean="0">
                <a:solidFill>
                  <a:srgbClr val="F4E7ED"/>
                </a:solidFill>
              </a:rPr>
              <a:pPr/>
              <a:t>10/19/2016</a:t>
            </a:fld>
            <a:endParaRPr lang="en-US">
              <a:solidFill>
                <a:srgbClr val="F4E7ED"/>
              </a:solidFill>
            </a:endParaRPr>
          </a:p>
        </p:txBody>
      </p:sp>
      <p:sp>
        <p:nvSpPr>
          <p:cNvPr id="6" name="Footer Placeholder 5"/>
          <p:cNvSpPr>
            <a:spLocks noGrp="1"/>
          </p:cNvSpPr>
          <p:nvPr>
            <p:ph type="ftr" sz="quarter" idx="11"/>
          </p:nvPr>
        </p:nvSpPr>
        <p:spPr/>
        <p:txBody>
          <a:bodyPr/>
          <a:lstStyle>
            <a:extLst/>
          </a:lstStyle>
          <a:p>
            <a:endParaRPr lang="en-US">
              <a:solidFill>
                <a:srgbClr val="F4E7ED"/>
              </a:solidFill>
            </a:endParaRPr>
          </a:p>
        </p:txBody>
      </p:sp>
      <p:sp>
        <p:nvSpPr>
          <p:cNvPr id="7" name="Slide Number Placeholder 6"/>
          <p:cNvSpPr>
            <a:spLocks noGrp="1"/>
          </p:cNvSpPr>
          <p:nvPr>
            <p:ph type="sldNum" sz="quarter" idx="12"/>
          </p:nvPr>
        </p:nvSpPr>
        <p:spPr/>
        <p:txBody>
          <a:bodyPr/>
          <a:lstStyle>
            <a:extLst/>
          </a:lstStyle>
          <a:p>
            <a:fld id="{13CEB9D3-1394-40DD-977F-C6E3A253EA89}" type="slidenum">
              <a:rPr lang="en-US" smtClean="0">
                <a:solidFill>
                  <a:srgbClr val="F4E7ED"/>
                </a:solidFill>
              </a:rPr>
              <a:pPr/>
              <a:t>‹#›</a:t>
            </a:fld>
            <a:endParaRPr lang="en-US">
              <a:solidFill>
                <a:srgbClr val="F4E7ED"/>
              </a:solidFill>
            </a:endParaRP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extLst>
      <p:ext uri="{BB962C8B-B14F-4D97-AF65-F5344CB8AC3E}">
        <p14:creationId xmlns="" xmlns:p14="http://schemas.microsoft.com/office/powerpoint/2010/main" val="118051642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3.png"/><Relationship Id="rId5" Type="http://schemas.openxmlformats.org/officeDocument/2006/relationships/image" Target="../media/image5.emf"/><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CD2A6FF-5B59-4EA4-A4D7-039861FAB139}" type="datetimeFigureOut">
              <a:rPr lang="en-US" smtClean="0">
                <a:solidFill>
                  <a:srgbClr val="B13F9A"/>
                </a:solidFill>
              </a:rPr>
              <a:pPr/>
              <a:t>10/19/2016</a:t>
            </a:fld>
            <a:endParaRPr lang="en-US">
              <a:solidFill>
                <a:srgbClr val="B13F9A"/>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solidFill>
                <a:srgbClr val="B13F9A"/>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3CEB9D3-1394-40DD-977F-C6E3A253EA89}" type="slidenum">
              <a:rPr lang="en-US" smtClean="0">
                <a:solidFill>
                  <a:srgbClr val="B13F9A"/>
                </a:solidFill>
              </a:rPr>
              <a:pPr/>
              <a:t>‹#›</a:t>
            </a:fld>
            <a:endParaRPr lang="en-US">
              <a:solidFill>
                <a:srgbClr val="B13F9A"/>
              </a:solidFill>
            </a:endParaRPr>
          </a:p>
        </p:txBody>
      </p:sp>
    </p:spTree>
    <p:extLst>
      <p:ext uri="{BB962C8B-B14F-4D97-AF65-F5344CB8AC3E}">
        <p14:creationId xmlns="" xmlns:p14="http://schemas.microsoft.com/office/powerpoint/2010/main" val="2302192961"/>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28800" y="1905000"/>
            <a:ext cx="68580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1828800" y="3429000"/>
            <a:ext cx="6858000" cy="2209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subtitle style</a:t>
            </a:r>
          </a:p>
        </p:txBody>
      </p:sp>
      <p:pic>
        <p:nvPicPr>
          <p:cNvPr id="1028" name="Picture 7" descr="AB Logo blue RGB_reverse.png"/>
          <p:cNvPicPr>
            <a:picLocks noChangeAspect="1"/>
          </p:cNvPicPr>
          <p:nvPr userDrawn="1"/>
        </p:nvPicPr>
        <p:blipFill>
          <a:blip r:embed="rId5" cstate="print">
            <a:extLst>
              <a:ext uri="{28A0092B-C50C-407E-A947-70E740481C1C}">
                <a14:useLocalDpi xmlns="" xmlns:a14="http://schemas.microsoft.com/office/drawing/2010/main" val="0"/>
              </a:ext>
            </a:extLst>
          </a:blip>
          <a:srcRect/>
          <a:stretch>
            <a:fillRect/>
          </a:stretch>
        </p:blipFill>
        <p:spPr bwMode="auto">
          <a:xfrm>
            <a:off x="114300" y="304800"/>
            <a:ext cx="1143000"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33674096"/>
      </p:ext>
    </p:extLst>
  </p:cSld>
  <p:clrMap bg1="lt1" tx1="dk1" bg2="lt2" tx2="dk2" accent1="accent1" accent2="accent2" accent3="accent3" accent4="accent4" accent5="accent5" accent6="accent6" hlink="hlink" folHlink="folHlink"/>
  <p:sldLayoutIdLst>
    <p:sldLayoutId id="2147483826" r:id="rId1"/>
    <p:sldLayoutId id="2147483827" r:id="rId2"/>
  </p:sldLayoutIdLst>
  <p:hf hdr="0" ftr="0" dt="0"/>
  <p:txStyles>
    <p:titleStyle>
      <a:lvl1pPr algn="ctr"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3600" b="1">
          <a:solidFill>
            <a:schemeClr val="bg1"/>
          </a:solidFill>
          <a:latin typeface="Arial" charset="0"/>
          <a:cs typeface="Arial" charset="0"/>
        </a:defRPr>
      </a:lvl2pPr>
      <a:lvl3pPr algn="ctr" rtl="0" eaLnBrk="0" fontAlgn="base" hangingPunct="0">
        <a:spcBef>
          <a:spcPct val="0"/>
        </a:spcBef>
        <a:spcAft>
          <a:spcPct val="0"/>
        </a:spcAft>
        <a:defRPr sz="3600" b="1">
          <a:solidFill>
            <a:schemeClr val="bg1"/>
          </a:solidFill>
          <a:latin typeface="Arial" charset="0"/>
          <a:cs typeface="Arial" charset="0"/>
        </a:defRPr>
      </a:lvl3pPr>
      <a:lvl4pPr algn="ctr" rtl="0" eaLnBrk="0" fontAlgn="base" hangingPunct="0">
        <a:spcBef>
          <a:spcPct val="0"/>
        </a:spcBef>
        <a:spcAft>
          <a:spcPct val="0"/>
        </a:spcAft>
        <a:defRPr sz="3600" b="1">
          <a:solidFill>
            <a:schemeClr val="bg1"/>
          </a:solidFill>
          <a:latin typeface="Arial" charset="0"/>
          <a:cs typeface="Arial" charset="0"/>
        </a:defRPr>
      </a:lvl4pPr>
      <a:lvl5pPr algn="ctr"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rgbClr val="005072"/>
          </a:solidFill>
          <a:latin typeface="Arial" charset="0"/>
          <a:cs typeface="Arial" charset="0"/>
        </a:defRPr>
      </a:lvl6pPr>
      <a:lvl7pPr marL="914400" algn="l" rtl="0" fontAlgn="base">
        <a:spcBef>
          <a:spcPct val="0"/>
        </a:spcBef>
        <a:spcAft>
          <a:spcPct val="0"/>
        </a:spcAft>
        <a:defRPr sz="3600" b="1">
          <a:solidFill>
            <a:srgbClr val="005072"/>
          </a:solidFill>
          <a:latin typeface="Arial" charset="0"/>
          <a:cs typeface="Arial" charset="0"/>
        </a:defRPr>
      </a:lvl7pPr>
      <a:lvl8pPr marL="1371600" algn="l" rtl="0" fontAlgn="base">
        <a:spcBef>
          <a:spcPct val="0"/>
        </a:spcBef>
        <a:spcAft>
          <a:spcPct val="0"/>
        </a:spcAft>
        <a:defRPr sz="3600" b="1">
          <a:solidFill>
            <a:srgbClr val="005072"/>
          </a:solidFill>
          <a:latin typeface="Arial" charset="0"/>
          <a:cs typeface="Arial" charset="0"/>
        </a:defRPr>
      </a:lvl8pPr>
      <a:lvl9pPr marL="1828800" algn="l" rtl="0" fontAlgn="base">
        <a:spcBef>
          <a:spcPct val="0"/>
        </a:spcBef>
        <a:spcAft>
          <a:spcPct val="0"/>
        </a:spcAft>
        <a:defRPr sz="3600" b="1">
          <a:solidFill>
            <a:srgbClr val="005072"/>
          </a:solidFill>
          <a:latin typeface="Arial" charset="0"/>
          <a:cs typeface="Arial" charset="0"/>
        </a:defRPr>
      </a:lvl9pPr>
    </p:titleStyle>
    <p:bodyStyle>
      <a:lvl1pPr marL="342900" indent="-342900" algn="ctr" rtl="0" eaLnBrk="0" fontAlgn="base" hangingPunct="0">
        <a:spcBef>
          <a:spcPct val="20000"/>
        </a:spcBef>
        <a:spcAft>
          <a:spcPct val="0"/>
        </a:spcAft>
        <a:buFont typeface="Arial" charset="0"/>
        <a:defRPr sz="2400" kern="1200">
          <a:solidFill>
            <a:srgbClr val="005072"/>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r="85000"/>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676400" y="274638"/>
            <a:ext cx="72390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1676400" y="1600200"/>
            <a:ext cx="72390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676400" y="6356350"/>
            <a:ext cx="1447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dirty="0">
              <a:solidFill>
                <a:prstClr val="black">
                  <a:tint val="75000"/>
                </a:prstClr>
              </a:solidFill>
              <a:latin typeface="Arial" charset="0"/>
            </a:endParaRPr>
          </a:p>
        </p:txBody>
      </p:sp>
      <p:sp>
        <p:nvSpPr>
          <p:cNvPr id="5" name="Footer Placeholder 4"/>
          <p:cNvSpPr>
            <a:spLocks noGrp="1"/>
          </p:cNvSpPr>
          <p:nvPr>
            <p:ph type="ftr" sz="quarter" idx="3"/>
          </p:nvPr>
        </p:nvSpPr>
        <p:spPr>
          <a:xfrm>
            <a:off x="3886200" y="6356350"/>
            <a:ext cx="3124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dirty="0">
              <a:solidFill>
                <a:prstClr val="black">
                  <a:tint val="75000"/>
                </a:prstClr>
              </a:solidFill>
              <a:latin typeface="Arial" charset="0"/>
            </a:endParaRPr>
          </a:p>
        </p:txBody>
      </p:sp>
      <p:sp>
        <p:nvSpPr>
          <p:cNvPr id="6" name="Slide Number Placeholder 5"/>
          <p:cNvSpPr>
            <a:spLocks noGrp="1"/>
          </p:cNvSpPr>
          <p:nvPr>
            <p:ph type="sldNum" sz="quarter" idx="4"/>
          </p:nvPr>
        </p:nvSpPr>
        <p:spPr>
          <a:xfrm>
            <a:off x="7848600" y="6356350"/>
            <a:ext cx="1066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7A4C2493-91B0-46CF-A647-ED22EFCDBF4C}" type="slidenum">
              <a:rPr lang="en-US">
                <a:solidFill>
                  <a:prstClr val="black">
                    <a:tint val="75000"/>
                  </a:prstClr>
                </a:solidFill>
                <a:latin typeface="Arial" charset="0"/>
              </a:rPr>
              <a:pPr fontAlgn="base">
                <a:spcBef>
                  <a:spcPct val="0"/>
                </a:spcBef>
                <a:spcAft>
                  <a:spcPct val="0"/>
                </a:spcAft>
                <a:defRPr/>
              </a:pPr>
              <a:t>‹#›</a:t>
            </a:fld>
            <a:endParaRPr lang="en-US" dirty="0">
              <a:solidFill>
                <a:prstClr val="black">
                  <a:tint val="75000"/>
                </a:prstClr>
              </a:solidFill>
              <a:latin typeface="Arial" charset="0"/>
            </a:endParaRPr>
          </a:p>
        </p:txBody>
      </p:sp>
      <p:pic>
        <p:nvPicPr>
          <p:cNvPr id="2055" name="Picture 7" descr="AB Logo blue RGB_reverse.png"/>
          <p:cNvPicPr>
            <a:picLocks noChangeAspect="1"/>
          </p:cNvPicPr>
          <p:nvPr userDrawn="1"/>
        </p:nvPicPr>
        <p:blipFill>
          <a:blip r:embed="rId6" cstate="print">
            <a:extLst>
              <a:ext uri="{28A0092B-C50C-407E-A947-70E740481C1C}">
                <a14:useLocalDpi xmlns="" xmlns:a14="http://schemas.microsoft.com/office/drawing/2010/main" val="0"/>
              </a:ext>
            </a:extLst>
          </a:blip>
          <a:srcRect/>
          <a:stretch>
            <a:fillRect/>
          </a:stretch>
        </p:blipFill>
        <p:spPr bwMode="auto">
          <a:xfrm>
            <a:off x="114300" y="304800"/>
            <a:ext cx="1143000"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49950382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Lst>
  <p:hf hdr="0" ftr="0" dt="0"/>
  <p:txStyles>
    <p:titleStyle>
      <a:lvl1pPr algn="l" rtl="0" eaLnBrk="0" fontAlgn="base" hangingPunct="0">
        <a:spcBef>
          <a:spcPct val="0"/>
        </a:spcBef>
        <a:spcAft>
          <a:spcPct val="0"/>
        </a:spcAft>
        <a:defRPr sz="3600" b="1" kern="1200">
          <a:solidFill>
            <a:srgbClr val="005072"/>
          </a:solidFill>
          <a:latin typeface="Arial" pitchFamily="34" charset="0"/>
          <a:ea typeface="+mj-ea"/>
          <a:cs typeface="Arial" pitchFamily="34" charset="0"/>
        </a:defRPr>
      </a:lvl1pPr>
      <a:lvl2pPr algn="l" rtl="0" eaLnBrk="0" fontAlgn="base" hangingPunct="0">
        <a:spcBef>
          <a:spcPct val="0"/>
        </a:spcBef>
        <a:spcAft>
          <a:spcPct val="0"/>
        </a:spcAft>
        <a:defRPr sz="3600" b="1">
          <a:solidFill>
            <a:srgbClr val="005072"/>
          </a:solidFill>
          <a:latin typeface="Arial" charset="0"/>
          <a:cs typeface="Arial" charset="0"/>
        </a:defRPr>
      </a:lvl2pPr>
      <a:lvl3pPr algn="l" rtl="0" eaLnBrk="0" fontAlgn="base" hangingPunct="0">
        <a:spcBef>
          <a:spcPct val="0"/>
        </a:spcBef>
        <a:spcAft>
          <a:spcPct val="0"/>
        </a:spcAft>
        <a:defRPr sz="3600" b="1">
          <a:solidFill>
            <a:srgbClr val="005072"/>
          </a:solidFill>
          <a:latin typeface="Arial" charset="0"/>
          <a:cs typeface="Arial" charset="0"/>
        </a:defRPr>
      </a:lvl3pPr>
      <a:lvl4pPr algn="l" rtl="0" eaLnBrk="0" fontAlgn="base" hangingPunct="0">
        <a:spcBef>
          <a:spcPct val="0"/>
        </a:spcBef>
        <a:spcAft>
          <a:spcPct val="0"/>
        </a:spcAft>
        <a:defRPr sz="3600" b="1">
          <a:solidFill>
            <a:srgbClr val="005072"/>
          </a:solidFill>
          <a:latin typeface="Arial" charset="0"/>
          <a:cs typeface="Arial" charset="0"/>
        </a:defRPr>
      </a:lvl4pPr>
      <a:lvl5pPr algn="l" rtl="0" eaLnBrk="0" fontAlgn="base" hangingPunct="0">
        <a:spcBef>
          <a:spcPct val="0"/>
        </a:spcBef>
        <a:spcAft>
          <a:spcPct val="0"/>
        </a:spcAft>
        <a:defRPr sz="3600" b="1">
          <a:solidFill>
            <a:srgbClr val="005072"/>
          </a:solidFill>
          <a:latin typeface="Arial" charset="0"/>
          <a:cs typeface="Arial" charset="0"/>
        </a:defRPr>
      </a:lvl5pPr>
      <a:lvl6pPr marL="457200" algn="l" rtl="0" fontAlgn="base">
        <a:spcBef>
          <a:spcPct val="0"/>
        </a:spcBef>
        <a:spcAft>
          <a:spcPct val="0"/>
        </a:spcAft>
        <a:defRPr sz="3600" b="1">
          <a:solidFill>
            <a:srgbClr val="005072"/>
          </a:solidFill>
          <a:latin typeface="Arial" charset="0"/>
          <a:cs typeface="Arial" charset="0"/>
        </a:defRPr>
      </a:lvl6pPr>
      <a:lvl7pPr marL="914400" algn="l" rtl="0" fontAlgn="base">
        <a:spcBef>
          <a:spcPct val="0"/>
        </a:spcBef>
        <a:spcAft>
          <a:spcPct val="0"/>
        </a:spcAft>
        <a:defRPr sz="3600" b="1">
          <a:solidFill>
            <a:srgbClr val="005072"/>
          </a:solidFill>
          <a:latin typeface="Arial" charset="0"/>
          <a:cs typeface="Arial" charset="0"/>
        </a:defRPr>
      </a:lvl7pPr>
      <a:lvl8pPr marL="1371600" algn="l" rtl="0" fontAlgn="base">
        <a:spcBef>
          <a:spcPct val="0"/>
        </a:spcBef>
        <a:spcAft>
          <a:spcPct val="0"/>
        </a:spcAft>
        <a:defRPr sz="3600" b="1">
          <a:solidFill>
            <a:srgbClr val="005072"/>
          </a:solidFill>
          <a:latin typeface="Arial" charset="0"/>
          <a:cs typeface="Arial" charset="0"/>
        </a:defRPr>
      </a:lvl8pPr>
      <a:lvl9pPr marL="1828800" algn="l" rtl="0" fontAlgn="base">
        <a:spcBef>
          <a:spcPct val="0"/>
        </a:spcBef>
        <a:spcAft>
          <a:spcPct val="0"/>
        </a:spcAft>
        <a:defRPr sz="3600" b="1">
          <a:solidFill>
            <a:srgbClr val="005072"/>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b="1" kern="1200">
          <a:solidFill>
            <a:srgbClr val="005072"/>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000" kern="1200">
          <a:solidFill>
            <a:srgbClr val="0081AB"/>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905000" y="1676400"/>
            <a:ext cx="7239000" cy="1470025"/>
          </a:xfrm>
        </p:spPr>
        <p:txBody>
          <a:bodyPr>
            <a:noAutofit/>
          </a:bodyPr>
          <a:lstStyle/>
          <a:p>
            <a:r>
              <a:rPr lang="en-US" sz="8800" dirty="0" smtClean="0">
                <a:latin typeface="Cambria" panose="02040503050406030204" pitchFamily="18" charset="0"/>
              </a:rPr>
              <a:t>Kinship Initiatives</a:t>
            </a:r>
            <a:endParaRPr lang="en-US" sz="8800" dirty="0">
              <a:latin typeface="Cambria" panose="02040503050406030204" pitchFamily="18" charset="0"/>
            </a:endParaRPr>
          </a:p>
        </p:txBody>
      </p:sp>
      <p:sp>
        <p:nvSpPr>
          <p:cNvPr id="6" name="Subtitle 5"/>
          <p:cNvSpPr>
            <a:spLocks noGrp="1"/>
          </p:cNvSpPr>
          <p:nvPr>
            <p:ph type="subTitle" idx="1"/>
          </p:nvPr>
        </p:nvSpPr>
        <p:spPr>
          <a:xfrm>
            <a:off x="1676400" y="4343400"/>
            <a:ext cx="7239000" cy="1295400"/>
          </a:xfrm>
        </p:spPr>
        <p:txBody>
          <a:bodyPr>
            <a:normAutofit lnSpcReduction="10000"/>
          </a:bodyPr>
          <a:lstStyle/>
          <a:p>
            <a:endParaRPr lang="en-US" dirty="0" smtClean="0"/>
          </a:p>
          <a:p>
            <a:endParaRPr lang="en-US" dirty="0"/>
          </a:p>
          <a:p>
            <a:r>
              <a:rPr lang="en-US" dirty="0" smtClean="0"/>
              <a:t>Brenda McLaren</a:t>
            </a:r>
          </a:p>
          <a:p>
            <a:endParaRPr lang="en-US" dirty="0"/>
          </a:p>
        </p:txBody>
      </p:sp>
      <p:sp>
        <p:nvSpPr>
          <p:cNvPr id="7" name="Text Placeholder 6"/>
          <p:cNvSpPr>
            <a:spLocks noGrp="1"/>
          </p:cNvSpPr>
          <p:nvPr>
            <p:ph type="body" sz="quarter" idx="11"/>
          </p:nvPr>
        </p:nvSpPr>
        <p:spPr>
          <a:xfrm>
            <a:off x="0" y="6019800"/>
            <a:ext cx="1224148" cy="914400"/>
          </a:xfrm>
        </p:spPr>
        <p:txBody>
          <a:bodyPr/>
          <a:lstStyle/>
          <a:p>
            <a:r>
              <a:rPr lang="en-US" sz="1600" dirty="0" smtClean="0">
                <a:latin typeface="Cambria" panose="02040503050406030204" pitchFamily="18" charset="0"/>
              </a:rPr>
              <a:t>February</a:t>
            </a:r>
          </a:p>
          <a:p>
            <a:r>
              <a:rPr lang="en-US" sz="1600" dirty="0" smtClean="0">
                <a:latin typeface="Cambria" panose="02040503050406030204" pitchFamily="18" charset="0"/>
              </a:rPr>
              <a:t>2015</a:t>
            </a:r>
          </a:p>
          <a:p>
            <a:endParaRPr lang="en-US" dirty="0"/>
          </a:p>
        </p:txBody>
      </p:sp>
      <p:sp>
        <p:nvSpPr>
          <p:cNvPr id="2" name="Slide Number Placeholder 1"/>
          <p:cNvSpPr>
            <a:spLocks noGrp="1"/>
          </p:cNvSpPr>
          <p:nvPr>
            <p:ph type="sldNum" sz="quarter" idx="4294967295"/>
          </p:nvPr>
        </p:nvSpPr>
        <p:spPr>
          <a:xfrm>
            <a:off x="8077200" y="6356350"/>
            <a:ext cx="1066800" cy="365125"/>
          </a:xfrm>
          <a:prstGeom prst="rect">
            <a:avLst/>
          </a:prstGeom>
        </p:spPr>
        <p:txBody>
          <a:bodyPr/>
          <a:lstStyle/>
          <a:p>
            <a:pPr fontAlgn="base">
              <a:spcBef>
                <a:spcPct val="0"/>
              </a:spcBef>
              <a:spcAft>
                <a:spcPct val="0"/>
              </a:spcAft>
              <a:defRPr/>
            </a:pPr>
            <a:fld id="{6116742D-08BA-44B4-A2F3-8D2488001B37}" type="slidenum">
              <a:rPr lang="en-US" smtClean="0">
                <a:solidFill>
                  <a:prstClr val="black"/>
                </a:solidFill>
                <a:latin typeface="Arial" charset="0"/>
              </a:rPr>
              <a:pPr fontAlgn="base">
                <a:spcBef>
                  <a:spcPct val="0"/>
                </a:spcBef>
                <a:spcAft>
                  <a:spcPct val="0"/>
                </a:spcAft>
                <a:defRPr/>
              </a:pPr>
              <a:t>1</a:t>
            </a:fld>
            <a:endParaRPr lang="en-US" dirty="0">
              <a:solidFill>
                <a:prstClr val="black"/>
              </a:solidFill>
              <a:latin typeface="Arial" charset="0"/>
            </a:endParaRPr>
          </a:p>
        </p:txBody>
      </p:sp>
      <p:sp>
        <p:nvSpPr>
          <p:cNvPr id="3" name="Title 7"/>
          <p:cNvSpPr txBox="1">
            <a:spLocks/>
          </p:cNvSpPr>
          <p:nvPr/>
        </p:nvSpPr>
        <p:spPr>
          <a:xfrm>
            <a:off x="1524000" y="15461"/>
            <a:ext cx="7162800" cy="10541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en-US" sz="3300" b="1" dirty="0">
              <a:solidFill>
                <a:srgbClr val="6BB1C9">
                  <a:lumMod val="50000"/>
                </a:srgbClr>
              </a:solidFill>
              <a:latin typeface="Cambria"/>
            </a:endParaRPr>
          </a:p>
        </p:txBody>
      </p:sp>
    </p:spTree>
    <p:extLst>
      <p:ext uri="{BB962C8B-B14F-4D97-AF65-F5344CB8AC3E}">
        <p14:creationId xmlns="" xmlns:p14="http://schemas.microsoft.com/office/powerpoint/2010/main" val="3560152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239000" cy="792162"/>
          </a:xfrm>
        </p:spPr>
        <p:txBody>
          <a:bodyPr>
            <a:noAutofit/>
          </a:bodyPr>
          <a:lstStyle/>
          <a:p>
            <a:r>
              <a:rPr lang="en-US" dirty="0">
                <a:latin typeface="Cambria" panose="02040503050406030204" pitchFamily="18" charset="0"/>
              </a:rPr>
              <a:t>Outcomes for </a:t>
            </a:r>
            <a:r>
              <a:rPr lang="en-US" dirty="0" smtClean="0">
                <a:latin typeface="Cambria" panose="02040503050406030204" pitchFamily="18" charset="0"/>
              </a:rPr>
              <a:t>Kinship</a:t>
            </a:r>
            <a:endParaRPr lang="en-US" dirty="0">
              <a:latin typeface="Cambria" panose="02040503050406030204" pitchFamily="18" charset="0"/>
            </a:endParaRPr>
          </a:p>
        </p:txBody>
      </p:sp>
      <p:sp>
        <p:nvSpPr>
          <p:cNvPr id="3" name="Content Placeholder 2"/>
          <p:cNvSpPr>
            <a:spLocks noGrp="1"/>
          </p:cNvSpPr>
          <p:nvPr>
            <p:ph idx="1"/>
          </p:nvPr>
        </p:nvSpPr>
        <p:spPr>
          <a:xfrm>
            <a:off x="1676400" y="1066800"/>
            <a:ext cx="7239000" cy="5334000"/>
          </a:xfrm>
        </p:spPr>
        <p:txBody>
          <a:bodyPr/>
          <a:lstStyle/>
          <a:p>
            <a:pPr marL="0" indent="0">
              <a:buNone/>
            </a:pPr>
            <a:r>
              <a:rPr lang="en-US" dirty="0" smtClean="0">
                <a:latin typeface="Cambria" panose="02040503050406030204" pitchFamily="18" charset="0"/>
              </a:rPr>
              <a:t>Meeting Outcomes</a:t>
            </a:r>
          </a:p>
          <a:p>
            <a:pPr lvl="0" eaLnBrk="1" fontAlgn="auto" hangingPunct="1">
              <a:spcAft>
                <a:spcPts val="0"/>
              </a:spcAft>
              <a:buFont typeface="Arial" panose="020B0604020202020204" pitchFamily="34" charset="0"/>
              <a:buChar char="•"/>
              <a:defRPr/>
            </a:pPr>
            <a:r>
              <a:rPr lang="en-US" b="0" dirty="0" smtClean="0">
                <a:latin typeface="Cambria" panose="02040503050406030204" pitchFamily="18" charset="0"/>
              </a:rPr>
              <a:t>Children who come into care and experience only one placement, if that placement is kinship, have much higher rates of meeting the identified 5 outcomes:</a:t>
            </a:r>
          </a:p>
          <a:p>
            <a:pPr lvl="0" eaLnBrk="1" fontAlgn="auto" hangingPunct="1">
              <a:spcAft>
                <a:spcPts val="0"/>
              </a:spcAft>
              <a:buFont typeface="+mj-lt"/>
              <a:buAutoNum type="arabicPeriod"/>
              <a:defRPr/>
            </a:pPr>
            <a:r>
              <a:rPr lang="en-US" altLang="en-US" sz="1600" dirty="0" smtClean="0">
                <a:latin typeface="Cambria" panose="02040503050406030204" pitchFamily="18" charset="0"/>
              </a:rPr>
              <a:t>Supporting </a:t>
            </a:r>
            <a:r>
              <a:rPr lang="en-US" altLang="en-US" sz="1600" dirty="0">
                <a:latin typeface="Cambria" panose="02040503050406030204" pitchFamily="18" charset="0"/>
              </a:rPr>
              <a:t>vulnerable children to live successfully in the Community</a:t>
            </a:r>
          </a:p>
          <a:p>
            <a:pPr lvl="0" eaLnBrk="1" fontAlgn="auto" hangingPunct="1">
              <a:spcAft>
                <a:spcPts val="0"/>
              </a:spcAft>
              <a:buFont typeface="+mj-lt"/>
              <a:buAutoNum type="arabicPeriod"/>
              <a:defRPr/>
            </a:pPr>
            <a:r>
              <a:rPr lang="en-US" altLang="en-US" sz="1600" dirty="0" smtClean="0">
                <a:latin typeface="Cambria" panose="02040503050406030204" pitchFamily="18" charset="0"/>
              </a:rPr>
              <a:t>Children </a:t>
            </a:r>
            <a:r>
              <a:rPr lang="en-US" altLang="en-US" sz="1600" dirty="0">
                <a:latin typeface="Cambria" panose="02040503050406030204" pitchFamily="18" charset="0"/>
              </a:rPr>
              <a:t>in temporary care will be reunited quickly with their family</a:t>
            </a:r>
          </a:p>
          <a:p>
            <a:pPr lvl="0" eaLnBrk="1" fontAlgn="auto" hangingPunct="1">
              <a:spcAft>
                <a:spcPts val="0"/>
              </a:spcAft>
              <a:buFont typeface="+mj-lt"/>
              <a:buAutoNum type="arabicPeriod"/>
              <a:defRPr/>
            </a:pPr>
            <a:r>
              <a:rPr lang="en-US" altLang="en-US" sz="1600" dirty="0" smtClean="0">
                <a:latin typeface="Cambria" panose="02040503050406030204" pitchFamily="18" charset="0"/>
              </a:rPr>
              <a:t>Children </a:t>
            </a:r>
            <a:r>
              <a:rPr lang="en-US" altLang="en-US" sz="1600" dirty="0">
                <a:latin typeface="Cambria" panose="02040503050406030204" pitchFamily="18" charset="0"/>
              </a:rPr>
              <a:t>in permanent care will be placed in permanent homes as </a:t>
            </a:r>
            <a:r>
              <a:rPr lang="en-US" altLang="en-US" sz="1600" dirty="0" smtClean="0">
                <a:latin typeface="Cambria" panose="02040503050406030204" pitchFamily="18" charset="0"/>
              </a:rPr>
              <a:t>      quickly </a:t>
            </a:r>
            <a:r>
              <a:rPr lang="en-US" altLang="en-US" sz="1600" dirty="0">
                <a:latin typeface="Cambria" panose="02040503050406030204" pitchFamily="18" charset="0"/>
              </a:rPr>
              <a:t>as possible</a:t>
            </a:r>
          </a:p>
          <a:p>
            <a:pPr lvl="0" eaLnBrk="1" fontAlgn="auto" hangingPunct="1">
              <a:spcAft>
                <a:spcPts val="0"/>
              </a:spcAft>
              <a:buFont typeface="+mj-lt"/>
              <a:buAutoNum type="arabicPeriod"/>
              <a:defRPr/>
            </a:pPr>
            <a:r>
              <a:rPr lang="en-US" altLang="en-US" sz="1600" dirty="0">
                <a:latin typeface="Cambria" panose="02040503050406030204" pitchFamily="18" charset="0"/>
              </a:rPr>
              <a:t>Youth will be transitioned to adulthood successfully</a:t>
            </a:r>
          </a:p>
          <a:p>
            <a:pPr lvl="0" eaLnBrk="1" fontAlgn="auto" hangingPunct="1">
              <a:spcAft>
                <a:spcPts val="0"/>
              </a:spcAft>
              <a:buFont typeface="+mj-lt"/>
              <a:buAutoNum type="arabicPeriod"/>
              <a:defRPr/>
            </a:pPr>
            <a:r>
              <a:rPr lang="en-US" altLang="en-US" sz="1600" dirty="0">
                <a:latin typeface="Cambria" panose="02040503050406030204" pitchFamily="18" charset="0"/>
              </a:rPr>
              <a:t>Aboriginal children will live in culturally appropriate </a:t>
            </a:r>
            <a:r>
              <a:rPr lang="en-US" altLang="en-US" sz="1600" dirty="0" smtClean="0">
                <a:latin typeface="Cambria" panose="02040503050406030204" pitchFamily="18" charset="0"/>
              </a:rPr>
              <a:t>placements</a:t>
            </a:r>
          </a:p>
          <a:p>
            <a:pPr lvl="0" eaLnBrk="1" fontAlgn="auto" hangingPunct="1">
              <a:spcAft>
                <a:spcPts val="0"/>
              </a:spcAft>
              <a:buFont typeface="+mj-lt"/>
              <a:buAutoNum type="arabicPeriod"/>
              <a:defRPr/>
            </a:pPr>
            <a:endParaRPr lang="en-US" sz="1600" b="0" dirty="0" smtClean="0">
              <a:latin typeface="Cambria" panose="02040503050406030204" pitchFamily="18" charset="0"/>
            </a:endParaRPr>
          </a:p>
          <a:p>
            <a:r>
              <a:rPr lang="en-US" b="0" dirty="0" smtClean="0">
                <a:latin typeface="Cambria" panose="02040503050406030204" pitchFamily="18" charset="0"/>
              </a:rPr>
              <a:t>For Aboriginal children there is a significant increase in reaching outcomes when placed with kinship over foster care.</a:t>
            </a:r>
          </a:p>
        </p:txBody>
      </p:sp>
      <p:sp>
        <p:nvSpPr>
          <p:cNvPr id="4" name="Slide Number Placeholder 3"/>
          <p:cNvSpPr>
            <a:spLocks noGrp="1"/>
          </p:cNvSpPr>
          <p:nvPr>
            <p:ph type="sldNum" sz="quarter" idx="12"/>
          </p:nvPr>
        </p:nvSpPr>
        <p:spPr/>
        <p:txBody>
          <a:bodyPr/>
          <a:lstStyle/>
          <a:p>
            <a:pPr>
              <a:defRPr/>
            </a:pPr>
            <a:fld id="{2FBDE702-C6F1-4325-B343-69DC07FD32EA}" type="slidenum">
              <a:rPr lang="en-US" smtClean="0">
                <a:solidFill>
                  <a:prstClr val="black">
                    <a:tint val="75000"/>
                  </a:prstClr>
                </a:solidFill>
              </a:rPr>
              <a:pPr>
                <a:defRPr/>
              </a:pPr>
              <a:t>10</a:t>
            </a:fld>
            <a:endParaRPr lang="en-US" dirty="0">
              <a:solidFill>
                <a:prstClr val="black">
                  <a:tint val="75000"/>
                </a:prstClr>
              </a:solidFill>
            </a:endParaRPr>
          </a:p>
        </p:txBody>
      </p:sp>
    </p:spTree>
    <p:extLst>
      <p:ext uri="{BB962C8B-B14F-4D97-AF65-F5344CB8AC3E}">
        <p14:creationId xmlns="" xmlns:p14="http://schemas.microsoft.com/office/powerpoint/2010/main" val="3769915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dirty="0" smtClean="0">
                <a:latin typeface="Cambria" panose="02040503050406030204" pitchFamily="18" charset="0"/>
              </a:rPr>
              <a:t>Outcomes </a:t>
            </a:r>
            <a:r>
              <a:rPr lang="en-US" sz="3300" dirty="0">
                <a:latin typeface="Cambria" panose="02040503050406030204" pitchFamily="18" charset="0"/>
              </a:rPr>
              <a:t>for </a:t>
            </a:r>
            <a:r>
              <a:rPr lang="en-US" sz="3300" dirty="0" smtClean="0">
                <a:latin typeface="Cambria" panose="02040503050406030204" pitchFamily="18" charset="0"/>
              </a:rPr>
              <a:t>Kinship</a:t>
            </a:r>
            <a:endParaRPr lang="en-US" sz="3300" dirty="0">
              <a:latin typeface="Cambria" panose="02040503050406030204" pitchFamily="18" charset="0"/>
            </a:endParaRPr>
          </a:p>
        </p:txBody>
      </p:sp>
      <p:sp>
        <p:nvSpPr>
          <p:cNvPr id="4" name="Content Placeholder 3"/>
          <p:cNvSpPr>
            <a:spLocks noGrp="1"/>
          </p:cNvSpPr>
          <p:nvPr>
            <p:ph idx="1"/>
          </p:nvPr>
        </p:nvSpPr>
        <p:spPr/>
        <p:txBody>
          <a:bodyPr/>
          <a:lstStyle/>
          <a:p>
            <a:endParaRPr lang="en-US" b="0" dirty="0"/>
          </a:p>
          <a:p>
            <a:pPr marL="0" indent="0">
              <a:buNone/>
            </a:pPr>
            <a:r>
              <a:rPr lang="en-US" sz="2800" dirty="0">
                <a:latin typeface="Cambria" panose="02040503050406030204" pitchFamily="18" charset="0"/>
              </a:rPr>
              <a:t>Placement Stability </a:t>
            </a:r>
            <a:endParaRPr lang="en-US" sz="2800" b="0" dirty="0">
              <a:latin typeface="Cambria" panose="02040503050406030204" pitchFamily="18" charset="0"/>
            </a:endParaRPr>
          </a:p>
          <a:p>
            <a:r>
              <a:rPr lang="en-US" b="0" dirty="0" smtClean="0">
                <a:latin typeface="Cambria" panose="02040503050406030204" pitchFamily="18" charset="0"/>
              </a:rPr>
              <a:t>A number </a:t>
            </a:r>
            <a:r>
              <a:rPr lang="en-US" b="0" dirty="0">
                <a:latin typeface="Cambria" panose="02040503050406030204" pitchFamily="18" charset="0"/>
              </a:rPr>
              <a:t>of quantitative studies using high-level analysis determined that placement stability is much higher </a:t>
            </a:r>
          </a:p>
          <a:p>
            <a:r>
              <a:rPr lang="en-US" b="0" dirty="0" smtClean="0">
                <a:latin typeface="Cambria" panose="02040503050406030204" pitchFamily="18" charset="0"/>
              </a:rPr>
              <a:t>Kin </a:t>
            </a:r>
            <a:r>
              <a:rPr lang="en-US" b="0" dirty="0">
                <a:latin typeface="Cambria" panose="02040503050406030204" pitchFamily="18" charset="0"/>
              </a:rPr>
              <a:t>placements more likely to “persist, but also more likely to end in successful discharge to the birthparents” (</a:t>
            </a:r>
            <a:r>
              <a:rPr lang="en-US" b="0" dirty="0" smtClean="0">
                <a:latin typeface="Cambria" panose="02040503050406030204" pitchFamily="18" charset="0"/>
              </a:rPr>
              <a:t>Perry et al) </a:t>
            </a:r>
            <a:endParaRPr lang="en-US" b="0" dirty="0">
              <a:latin typeface="Cambria" panose="02040503050406030204" pitchFamily="18" charset="0"/>
            </a:endParaRPr>
          </a:p>
          <a:p>
            <a:r>
              <a:rPr lang="en-US" b="0" dirty="0" smtClean="0">
                <a:latin typeface="Cambria" panose="02040503050406030204" pitchFamily="18" charset="0"/>
              </a:rPr>
              <a:t>Fewer </a:t>
            </a:r>
            <a:r>
              <a:rPr lang="en-US" b="0" dirty="0">
                <a:latin typeface="Cambria" panose="02040503050406030204" pitchFamily="18" charset="0"/>
              </a:rPr>
              <a:t>subsequent placements </a:t>
            </a:r>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11</a:t>
            </a:fld>
            <a:endParaRPr lang="en-US" dirty="0">
              <a:solidFill>
                <a:prstClr val="black">
                  <a:tint val="75000"/>
                </a:prstClr>
              </a:solidFill>
            </a:endParaRPr>
          </a:p>
        </p:txBody>
      </p:sp>
    </p:spTree>
    <p:extLst>
      <p:ext uri="{BB962C8B-B14F-4D97-AF65-F5344CB8AC3E}">
        <p14:creationId xmlns="" xmlns:p14="http://schemas.microsoft.com/office/powerpoint/2010/main" val="1406264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300" dirty="0">
                <a:latin typeface="Cambria" panose="02040503050406030204" pitchFamily="18" charset="0"/>
              </a:rPr>
              <a:t>Outcomes for </a:t>
            </a:r>
            <a:r>
              <a:rPr lang="en-US" sz="3300" dirty="0" smtClean="0">
                <a:latin typeface="Cambria" panose="02040503050406030204" pitchFamily="18" charset="0"/>
              </a:rPr>
              <a:t>Kinship</a:t>
            </a:r>
            <a:endParaRPr lang="en-US" sz="3300" dirty="0">
              <a:latin typeface="Cambria" panose="02040503050406030204" pitchFamily="18" charset="0"/>
            </a:endParaRPr>
          </a:p>
        </p:txBody>
      </p:sp>
      <p:sp>
        <p:nvSpPr>
          <p:cNvPr id="5" name="Content Placeholder 4"/>
          <p:cNvSpPr>
            <a:spLocks noGrp="1"/>
          </p:cNvSpPr>
          <p:nvPr>
            <p:ph idx="1"/>
          </p:nvPr>
        </p:nvSpPr>
        <p:spPr/>
        <p:txBody>
          <a:bodyPr/>
          <a:lstStyle/>
          <a:p>
            <a:pPr marL="0" indent="0">
              <a:buNone/>
            </a:pPr>
            <a:r>
              <a:rPr lang="en-US" dirty="0" smtClean="0">
                <a:latin typeface="Cambria" panose="02040503050406030204" pitchFamily="18" charset="0"/>
              </a:rPr>
              <a:t>Permanency Outcomes </a:t>
            </a:r>
            <a:endParaRPr lang="en-US" b="0" dirty="0">
              <a:latin typeface="Cambria" panose="02040503050406030204" pitchFamily="18" charset="0"/>
            </a:endParaRPr>
          </a:p>
          <a:p>
            <a:r>
              <a:rPr lang="en-US" b="0" dirty="0" smtClean="0">
                <a:latin typeface="Cambria" panose="02040503050406030204" pitchFamily="18" charset="0"/>
              </a:rPr>
              <a:t>Permanency </a:t>
            </a:r>
            <a:r>
              <a:rPr lang="en-US" b="0" dirty="0">
                <a:latin typeface="Cambria" panose="02040503050406030204" pitchFamily="18" charset="0"/>
              </a:rPr>
              <a:t>looks different (less likely to be adopted) </a:t>
            </a:r>
          </a:p>
          <a:p>
            <a:r>
              <a:rPr lang="en-US" b="0" dirty="0" smtClean="0">
                <a:latin typeface="Cambria" panose="02040503050406030204" pitchFamily="18" charset="0"/>
              </a:rPr>
              <a:t>Reunification </a:t>
            </a:r>
            <a:r>
              <a:rPr lang="en-US" b="0" dirty="0">
                <a:latin typeface="Cambria" panose="02040503050406030204" pitchFamily="18" charset="0"/>
              </a:rPr>
              <a:t>with birth parents more likely </a:t>
            </a:r>
          </a:p>
          <a:p>
            <a:pPr marL="0" indent="0">
              <a:buNone/>
            </a:pPr>
            <a:endParaRPr lang="en-US" dirty="0" smtClean="0">
              <a:latin typeface="Cambria" panose="02040503050406030204" pitchFamily="18" charset="0"/>
            </a:endParaRPr>
          </a:p>
          <a:p>
            <a:pPr marL="0" indent="0">
              <a:buNone/>
            </a:pPr>
            <a:r>
              <a:rPr lang="en-US" dirty="0" smtClean="0">
                <a:latin typeface="Cambria" panose="02040503050406030204" pitchFamily="18" charset="0"/>
              </a:rPr>
              <a:t>Stigma </a:t>
            </a:r>
            <a:endParaRPr lang="en-US" b="0" dirty="0">
              <a:latin typeface="Cambria" panose="02040503050406030204" pitchFamily="18" charset="0"/>
            </a:endParaRPr>
          </a:p>
          <a:p>
            <a:r>
              <a:rPr lang="en-US" b="0" dirty="0" smtClean="0">
                <a:latin typeface="Cambria" panose="02040503050406030204" pitchFamily="18" charset="0"/>
              </a:rPr>
              <a:t>Experience </a:t>
            </a:r>
            <a:r>
              <a:rPr lang="en-US" b="0" dirty="0">
                <a:latin typeface="Cambria" panose="02040503050406030204" pitchFamily="18" charset="0"/>
              </a:rPr>
              <a:t>less trauma at apprehension </a:t>
            </a:r>
          </a:p>
          <a:p>
            <a:r>
              <a:rPr lang="en-US" b="0" dirty="0" smtClean="0">
                <a:latin typeface="Cambria" panose="02040503050406030204" pitchFamily="18" charset="0"/>
              </a:rPr>
              <a:t>Often </a:t>
            </a:r>
            <a:r>
              <a:rPr lang="en-US" b="0" dirty="0">
                <a:latin typeface="Cambria" panose="02040503050406030204" pitchFamily="18" charset="0"/>
              </a:rPr>
              <a:t>have lived sporadically with caregiver </a:t>
            </a:r>
          </a:p>
          <a:p>
            <a:r>
              <a:rPr lang="en-US" b="0" dirty="0" smtClean="0">
                <a:latin typeface="Cambria" panose="02040503050406030204" pitchFamily="18" charset="0"/>
              </a:rPr>
              <a:t>Less </a:t>
            </a:r>
            <a:r>
              <a:rPr lang="en-US" b="0" dirty="0">
                <a:latin typeface="Cambria" panose="02040503050406030204" pitchFamily="18" charset="0"/>
              </a:rPr>
              <a:t>stigma living with family than in a formal placement </a:t>
            </a:r>
          </a:p>
          <a:p>
            <a:endParaRPr lang="en-US" dirty="0"/>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12</a:t>
            </a:fld>
            <a:endParaRPr lang="en-US" dirty="0">
              <a:solidFill>
                <a:prstClr val="black">
                  <a:tint val="75000"/>
                </a:prstClr>
              </a:solidFill>
            </a:endParaRPr>
          </a:p>
        </p:txBody>
      </p:sp>
    </p:spTree>
    <p:extLst>
      <p:ext uri="{BB962C8B-B14F-4D97-AF65-F5344CB8AC3E}">
        <p14:creationId xmlns="" xmlns:p14="http://schemas.microsoft.com/office/powerpoint/2010/main" val="1515097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latin typeface="Cambria" panose="02040503050406030204" pitchFamily="18" charset="0"/>
              </a:rPr>
              <a:t>Outcomes </a:t>
            </a:r>
            <a:r>
              <a:rPr lang="en-US" dirty="0">
                <a:latin typeface="Cambria" panose="02040503050406030204" pitchFamily="18" charset="0"/>
              </a:rPr>
              <a:t>for </a:t>
            </a:r>
            <a:r>
              <a:rPr lang="en-US" dirty="0" smtClean="0">
                <a:latin typeface="Cambria" panose="02040503050406030204" pitchFamily="18" charset="0"/>
              </a:rPr>
              <a:t>Kinship</a:t>
            </a:r>
            <a:endParaRPr lang="en-US" dirty="0">
              <a:latin typeface="Cambria" panose="02040503050406030204" pitchFamily="18" charset="0"/>
            </a:endParaRPr>
          </a:p>
        </p:txBody>
      </p:sp>
      <p:sp>
        <p:nvSpPr>
          <p:cNvPr id="5" name="Content Placeholder 4"/>
          <p:cNvSpPr>
            <a:spLocks noGrp="1"/>
          </p:cNvSpPr>
          <p:nvPr>
            <p:ph idx="1"/>
          </p:nvPr>
        </p:nvSpPr>
        <p:spPr/>
        <p:txBody>
          <a:bodyPr/>
          <a:lstStyle/>
          <a:p>
            <a:pPr marL="0" indent="0">
              <a:buNone/>
            </a:pPr>
            <a:r>
              <a:rPr lang="en-US" dirty="0" smtClean="0">
                <a:latin typeface="Cambria" panose="02040503050406030204" pitchFamily="18" charset="0"/>
              </a:rPr>
              <a:t>More </a:t>
            </a:r>
            <a:r>
              <a:rPr lang="en-US" dirty="0">
                <a:latin typeface="Cambria" panose="02040503050406030204" pitchFamily="18" charset="0"/>
              </a:rPr>
              <a:t>closely connected to family and community </a:t>
            </a:r>
          </a:p>
          <a:p>
            <a:pPr marL="0" indent="0">
              <a:buNone/>
            </a:pPr>
            <a:endParaRPr lang="en-US" b="0" dirty="0">
              <a:latin typeface="Cambria" panose="02040503050406030204" pitchFamily="18" charset="0"/>
            </a:endParaRPr>
          </a:p>
          <a:p>
            <a:r>
              <a:rPr lang="en-US" b="0" dirty="0" smtClean="0">
                <a:latin typeface="Cambria" panose="02040503050406030204" pitchFamily="18" charset="0"/>
              </a:rPr>
              <a:t>Positively </a:t>
            </a:r>
            <a:r>
              <a:rPr lang="en-US" b="0" dirty="0">
                <a:latin typeface="Cambria" panose="02040503050406030204" pitchFamily="18" charset="0"/>
              </a:rPr>
              <a:t>impacts identity formation </a:t>
            </a:r>
          </a:p>
          <a:p>
            <a:r>
              <a:rPr lang="en-US" b="0" dirty="0" smtClean="0">
                <a:latin typeface="Cambria" panose="02040503050406030204" pitchFamily="18" charset="0"/>
              </a:rPr>
              <a:t>Have </a:t>
            </a:r>
            <a:r>
              <a:rPr lang="en-US" b="0" dirty="0">
                <a:latin typeface="Cambria" panose="02040503050406030204" pitchFamily="18" charset="0"/>
              </a:rPr>
              <a:t>more contact with birth parents </a:t>
            </a:r>
          </a:p>
          <a:p>
            <a:r>
              <a:rPr lang="en-US" b="0" dirty="0" smtClean="0">
                <a:latin typeface="Cambria" panose="02040503050406030204" pitchFamily="18" charset="0"/>
              </a:rPr>
              <a:t>“</a:t>
            </a:r>
            <a:r>
              <a:rPr lang="en-US" b="0" dirty="0">
                <a:latin typeface="Cambria" panose="02040503050406030204" pitchFamily="18" charset="0"/>
              </a:rPr>
              <a:t>If I would have gone into foster care, I would have never seen my cousins or nobody” </a:t>
            </a:r>
          </a:p>
          <a:p>
            <a:endParaRPr lang="en-US" dirty="0">
              <a:latin typeface="Cambria" panose="02040503050406030204" pitchFamily="18" charset="0"/>
            </a:endParaRPr>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13</a:t>
            </a:fld>
            <a:endParaRPr lang="en-US" dirty="0">
              <a:solidFill>
                <a:prstClr val="black">
                  <a:tint val="75000"/>
                </a:prstClr>
              </a:solidFill>
            </a:endParaRPr>
          </a:p>
        </p:txBody>
      </p:sp>
    </p:spTree>
    <p:extLst>
      <p:ext uri="{BB962C8B-B14F-4D97-AF65-F5344CB8AC3E}">
        <p14:creationId xmlns="" xmlns:p14="http://schemas.microsoft.com/office/powerpoint/2010/main" val="626048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76400" y="304800"/>
            <a:ext cx="7239000" cy="1143000"/>
          </a:xfrm>
        </p:spPr>
        <p:txBody>
          <a:bodyPr>
            <a:normAutofit/>
          </a:bodyPr>
          <a:lstStyle/>
          <a:p>
            <a:r>
              <a:rPr lang="en-US" sz="3300" dirty="0" smtClean="0">
                <a:latin typeface="Cambria" panose="02040503050406030204" pitchFamily="18" charset="0"/>
              </a:rPr>
              <a:t>Kinship Home Assessment</a:t>
            </a:r>
            <a:endParaRPr lang="en-US" sz="3300" dirty="0">
              <a:latin typeface="Cambria" panose="02040503050406030204" pitchFamily="18" charset="0"/>
            </a:endParaRPr>
          </a:p>
        </p:txBody>
      </p:sp>
      <p:sp>
        <p:nvSpPr>
          <p:cNvPr id="5" name="Content Placeholder 4"/>
          <p:cNvSpPr>
            <a:spLocks noGrp="1"/>
          </p:cNvSpPr>
          <p:nvPr>
            <p:ph idx="1"/>
          </p:nvPr>
        </p:nvSpPr>
        <p:spPr/>
        <p:txBody>
          <a:bodyPr/>
          <a:lstStyle/>
          <a:p>
            <a:pPr marL="0" indent="0">
              <a:buNone/>
            </a:pPr>
            <a:r>
              <a:rPr lang="en-US" dirty="0" smtClean="0">
                <a:latin typeface="Cambria" panose="02040503050406030204" pitchFamily="18" charset="0"/>
              </a:rPr>
              <a:t>If Children have better outcomes in kinship placements, and we are required to look first to kinship, it is important that we have good processes in place to ensure that:</a:t>
            </a:r>
          </a:p>
          <a:p>
            <a:pPr marL="0" indent="0">
              <a:buNone/>
            </a:pPr>
            <a:endParaRPr lang="en-US" dirty="0">
              <a:latin typeface="Cambria" panose="02040503050406030204" pitchFamily="18" charset="0"/>
            </a:endParaRPr>
          </a:p>
          <a:p>
            <a:r>
              <a:rPr lang="en-US" b="0" dirty="0" smtClean="0">
                <a:latin typeface="Cambria" panose="02040503050406030204" pitchFamily="18" charset="0"/>
              </a:rPr>
              <a:t>Children are safe</a:t>
            </a:r>
          </a:p>
          <a:p>
            <a:r>
              <a:rPr lang="en-US" b="0" dirty="0" smtClean="0">
                <a:latin typeface="Cambria" panose="02040503050406030204" pitchFamily="18" charset="0"/>
              </a:rPr>
              <a:t>All their needs are met</a:t>
            </a:r>
          </a:p>
          <a:p>
            <a:r>
              <a:rPr lang="en-US" b="0" dirty="0" smtClean="0">
                <a:latin typeface="Cambria" panose="02040503050406030204" pitchFamily="18" charset="0"/>
              </a:rPr>
              <a:t>Caregivers have appropriate support</a:t>
            </a:r>
          </a:p>
          <a:p>
            <a:pPr marL="0" indent="0">
              <a:buNone/>
            </a:pPr>
            <a:endParaRPr lang="en-US" dirty="0"/>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14</a:t>
            </a:fld>
            <a:endParaRPr lang="en-US" dirty="0">
              <a:solidFill>
                <a:prstClr val="black">
                  <a:tint val="75000"/>
                </a:prstClr>
              </a:solidFill>
            </a:endParaRPr>
          </a:p>
        </p:txBody>
      </p:sp>
    </p:spTree>
    <p:extLst>
      <p:ext uri="{BB962C8B-B14F-4D97-AF65-F5344CB8AC3E}">
        <p14:creationId xmlns="" xmlns:p14="http://schemas.microsoft.com/office/powerpoint/2010/main" val="3523876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7162800" cy="2011362"/>
          </a:xfrm>
        </p:spPr>
        <p:txBody>
          <a:bodyPr>
            <a:noAutofit/>
          </a:bodyPr>
          <a:lstStyle/>
          <a:p>
            <a:r>
              <a:rPr lang="en-US" sz="3300" dirty="0">
                <a:latin typeface="Cambria" panose="02040503050406030204" pitchFamily="18" charset="0"/>
              </a:rPr>
              <a:t>Immediate vs Planned Placements </a:t>
            </a:r>
            <a:r>
              <a:rPr lang="en-US" sz="3300" dirty="0" smtClean="0">
                <a:latin typeface="Cambria" panose="02040503050406030204" pitchFamily="18" charset="0"/>
              </a:rPr>
              <a:t/>
            </a:r>
            <a:br>
              <a:rPr lang="en-US" sz="3300" dirty="0" smtClean="0">
                <a:latin typeface="Cambria" panose="02040503050406030204" pitchFamily="18" charset="0"/>
              </a:rPr>
            </a:br>
            <a:r>
              <a:rPr lang="en-US" sz="3300" dirty="0">
                <a:latin typeface="Cambria" panose="02040503050406030204" pitchFamily="18" charset="0"/>
              </a:rPr>
              <a:t/>
            </a:r>
            <a:br>
              <a:rPr lang="en-US" sz="3300" dirty="0">
                <a:latin typeface="Cambria" panose="02040503050406030204" pitchFamily="18" charset="0"/>
              </a:rPr>
            </a:br>
            <a:r>
              <a:rPr lang="en-US" sz="3300" dirty="0" smtClean="0">
                <a:latin typeface="Cambria" panose="02040503050406030204" pitchFamily="18" charset="0"/>
              </a:rPr>
              <a:t>Kinship </a:t>
            </a:r>
            <a:r>
              <a:rPr lang="en-US" sz="3300" dirty="0">
                <a:latin typeface="Cambria" panose="02040503050406030204" pitchFamily="18" charset="0"/>
              </a:rPr>
              <a:t>care providers enter the system in one of two ways:</a:t>
            </a:r>
          </a:p>
        </p:txBody>
      </p:sp>
      <p:sp>
        <p:nvSpPr>
          <p:cNvPr id="5" name="Content Placeholder 4"/>
          <p:cNvSpPr>
            <a:spLocks noGrp="1"/>
          </p:cNvSpPr>
          <p:nvPr>
            <p:ph idx="1"/>
          </p:nvPr>
        </p:nvSpPr>
        <p:spPr>
          <a:xfrm>
            <a:off x="1676400" y="2514600"/>
            <a:ext cx="7239000" cy="3886200"/>
          </a:xfrm>
        </p:spPr>
        <p:txBody>
          <a:bodyPr/>
          <a:lstStyle/>
          <a:p>
            <a:pPr marL="0" indent="0">
              <a:buNone/>
            </a:pPr>
            <a:r>
              <a:rPr lang="en-US" dirty="0" smtClean="0">
                <a:latin typeface="Cambria" panose="02040503050406030204" pitchFamily="18" charset="0"/>
              </a:rPr>
              <a:t>Immediate </a:t>
            </a:r>
            <a:r>
              <a:rPr lang="en-US" dirty="0">
                <a:latin typeface="Cambria" panose="02040503050406030204" pitchFamily="18" charset="0"/>
              </a:rPr>
              <a:t>placement </a:t>
            </a:r>
            <a:endParaRPr lang="en-US" b="0" dirty="0">
              <a:latin typeface="Cambria" panose="02040503050406030204" pitchFamily="18" charset="0"/>
            </a:endParaRPr>
          </a:p>
          <a:p>
            <a:r>
              <a:rPr lang="en-US" b="0" dirty="0">
                <a:latin typeface="Cambria" panose="02040503050406030204" pitchFamily="18" charset="0"/>
              </a:rPr>
              <a:t>This is a situation where a child is taken into care and a kinship provider is identified by the family or the child very quickly. The child can be placed with the kinship family as long as Intervention Record Checks are completed and a statement of Criminal Record Checks is signed. This provides opportunity for the child to live with a familiar person immediately. </a:t>
            </a:r>
            <a:endParaRPr lang="en-US" b="0" dirty="0" smtClean="0">
              <a:latin typeface="Cambria" panose="02040503050406030204" pitchFamily="18" charset="0"/>
            </a:endParaRPr>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15</a:t>
            </a:fld>
            <a:endParaRPr lang="en-US" dirty="0">
              <a:solidFill>
                <a:prstClr val="black">
                  <a:tint val="75000"/>
                </a:prstClr>
              </a:solidFill>
            </a:endParaRPr>
          </a:p>
        </p:txBody>
      </p:sp>
    </p:spTree>
    <p:extLst>
      <p:ext uri="{BB962C8B-B14F-4D97-AF65-F5344CB8AC3E}">
        <p14:creationId xmlns="" xmlns:p14="http://schemas.microsoft.com/office/powerpoint/2010/main" val="18492077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300" dirty="0" smtClean="0">
                <a:latin typeface="Cambria" panose="02040503050406030204" pitchFamily="18" charset="0"/>
              </a:rPr>
              <a:t>Requirements for Immediate Kinship Placement</a:t>
            </a:r>
            <a:endParaRPr lang="en-US" sz="3300" dirty="0">
              <a:latin typeface="Cambria" panose="02040503050406030204" pitchFamily="18" charset="0"/>
            </a:endParaRPr>
          </a:p>
        </p:txBody>
      </p:sp>
      <p:sp>
        <p:nvSpPr>
          <p:cNvPr id="5" name="Content Placeholder 4"/>
          <p:cNvSpPr>
            <a:spLocks noGrp="1"/>
          </p:cNvSpPr>
          <p:nvPr>
            <p:ph idx="1"/>
          </p:nvPr>
        </p:nvSpPr>
        <p:spPr>
          <a:xfrm>
            <a:off x="1676400" y="1371600"/>
            <a:ext cx="7239000" cy="5257800"/>
          </a:xfrm>
        </p:spPr>
        <p:txBody>
          <a:bodyPr/>
          <a:lstStyle/>
          <a:p>
            <a:pPr marL="0" indent="0">
              <a:buNone/>
            </a:pPr>
            <a:endParaRPr lang="en-US" sz="800" dirty="0" smtClean="0"/>
          </a:p>
          <a:p>
            <a:pPr marL="0" indent="0">
              <a:buNone/>
            </a:pPr>
            <a:endParaRPr lang="en-US" sz="800" dirty="0" smtClean="0"/>
          </a:p>
          <a:p>
            <a:pPr marL="0" indent="0">
              <a:buNone/>
            </a:pPr>
            <a:r>
              <a:rPr lang="en-US" dirty="0" smtClean="0">
                <a:latin typeface="Cambria" panose="02040503050406030204" pitchFamily="18" charset="0"/>
              </a:rPr>
              <a:t>Immediate </a:t>
            </a:r>
            <a:r>
              <a:rPr lang="en-US" dirty="0">
                <a:latin typeface="Cambria" panose="02040503050406030204" pitchFamily="18" charset="0"/>
              </a:rPr>
              <a:t>Placement Checklist Upon Placement </a:t>
            </a:r>
            <a:endParaRPr lang="en-US" b="0" dirty="0">
              <a:latin typeface="Cambria" panose="02040503050406030204" pitchFamily="18" charset="0"/>
            </a:endParaRPr>
          </a:p>
          <a:p>
            <a:r>
              <a:rPr lang="en-US" sz="2200" b="0" dirty="0" smtClean="0">
                <a:latin typeface="Cambria" panose="02040503050406030204" pitchFamily="18" charset="0"/>
              </a:rPr>
              <a:t>Intervention </a:t>
            </a:r>
            <a:r>
              <a:rPr lang="en-US" sz="2200" b="0" dirty="0">
                <a:latin typeface="Cambria" panose="02040503050406030204" pitchFamily="18" charset="0"/>
              </a:rPr>
              <a:t>Record Check </a:t>
            </a:r>
          </a:p>
          <a:p>
            <a:r>
              <a:rPr lang="en-US" sz="2200" b="0" dirty="0" smtClean="0">
                <a:latin typeface="Cambria" panose="02040503050406030204" pitchFamily="18" charset="0"/>
              </a:rPr>
              <a:t>Kinship </a:t>
            </a:r>
            <a:r>
              <a:rPr lang="en-US" sz="2200" b="0" dirty="0">
                <a:latin typeface="Cambria" panose="02040503050406030204" pitchFamily="18" charset="0"/>
              </a:rPr>
              <a:t>Care Applicant Declaration (regarding Criminal Records) </a:t>
            </a:r>
          </a:p>
          <a:p>
            <a:r>
              <a:rPr lang="en-US" sz="2200" b="0" dirty="0" smtClean="0">
                <a:latin typeface="Cambria" panose="02040503050406030204" pitchFamily="18" charset="0"/>
              </a:rPr>
              <a:t>Environmental </a:t>
            </a:r>
            <a:r>
              <a:rPr lang="en-US" sz="2200" b="0" dirty="0">
                <a:latin typeface="Cambria" panose="02040503050406030204" pitchFamily="18" charset="0"/>
              </a:rPr>
              <a:t>Safety Assessment for Caregivers </a:t>
            </a:r>
          </a:p>
          <a:p>
            <a:r>
              <a:rPr lang="en-US" sz="2200" b="0" dirty="0" smtClean="0">
                <a:latin typeface="Cambria" panose="02040503050406030204" pitchFamily="18" charset="0"/>
              </a:rPr>
              <a:t>Kinship </a:t>
            </a:r>
            <a:r>
              <a:rPr lang="en-US" sz="2200" b="0" dirty="0">
                <a:latin typeface="Cambria" panose="02040503050406030204" pitchFamily="18" charset="0"/>
              </a:rPr>
              <a:t>Guide </a:t>
            </a:r>
          </a:p>
          <a:p>
            <a:endParaRPr lang="en-US" sz="800" b="0" dirty="0">
              <a:latin typeface="Cambria" panose="02040503050406030204" pitchFamily="18" charset="0"/>
            </a:endParaRPr>
          </a:p>
          <a:p>
            <a:pPr marL="0" indent="0">
              <a:buNone/>
            </a:pPr>
            <a:r>
              <a:rPr lang="en-US" dirty="0">
                <a:latin typeface="Cambria" panose="02040503050406030204" pitchFamily="18" charset="0"/>
              </a:rPr>
              <a:t>Within 72 Hours </a:t>
            </a:r>
            <a:endParaRPr lang="en-US" b="0" dirty="0">
              <a:latin typeface="Cambria" panose="02040503050406030204" pitchFamily="18" charset="0"/>
            </a:endParaRPr>
          </a:p>
          <a:p>
            <a:r>
              <a:rPr lang="en-US" sz="2200" b="0" dirty="0" smtClean="0">
                <a:latin typeface="Cambria" panose="02040503050406030204" pitchFamily="18" charset="0"/>
              </a:rPr>
              <a:t>Application </a:t>
            </a:r>
            <a:r>
              <a:rPr lang="en-US" sz="2200" b="0" dirty="0">
                <a:latin typeface="Cambria" panose="02040503050406030204" pitchFamily="18" charset="0"/>
              </a:rPr>
              <a:t>for Criminal Record Checks </a:t>
            </a:r>
          </a:p>
          <a:p>
            <a:r>
              <a:rPr lang="en-US" sz="2200" b="0" dirty="0" smtClean="0">
                <a:latin typeface="Cambria" panose="02040503050406030204" pitchFamily="18" charset="0"/>
              </a:rPr>
              <a:t>Application </a:t>
            </a:r>
            <a:r>
              <a:rPr lang="en-US" sz="2200" b="0" dirty="0">
                <a:latin typeface="Cambria" panose="02040503050406030204" pitchFamily="18" charset="0"/>
              </a:rPr>
              <a:t>to become a Kinship Care Provider </a:t>
            </a:r>
          </a:p>
          <a:p>
            <a:r>
              <a:rPr lang="en-US" sz="2200" b="0" dirty="0" smtClean="0">
                <a:latin typeface="Cambria" panose="02040503050406030204" pitchFamily="18" charset="0"/>
              </a:rPr>
              <a:t>Kinship </a:t>
            </a:r>
            <a:r>
              <a:rPr lang="en-US" sz="2200" b="0" dirty="0">
                <a:latin typeface="Cambria" panose="02040503050406030204" pitchFamily="18" charset="0"/>
              </a:rPr>
              <a:t>Care Agreement </a:t>
            </a:r>
          </a:p>
          <a:p>
            <a:endParaRPr lang="en-US" b="0" dirty="0"/>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16</a:t>
            </a:fld>
            <a:endParaRPr lang="en-US" dirty="0">
              <a:solidFill>
                <a:prstClr val="black">
                  <a:tint val="75000"/>
                </a:prstClr>
              </a:solidFill>
            </a:endParaRPr>
          </a:p>
        </p:txBody>
      </p:sp>
    </p:spTree>
    <p:extLst>
      <p:ext uri="{BB962C8B-B14F-4D97-AF65-F5344CB8AC3E}">
        <p14:creationId xmlns="" xmlns:p14="http://schemas.microsoft.com/office/powerpoint/2010/main" val="1192109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300" dirty="0">
                <a:latin typeface="Cambria" panose="02040503050406030204" pitchFamily="18" charset="0"/>
              </a:rPr>
              <a:t>Requirements for Immediate Kinship </a:t>
            </a:r>
            <a:r>
              <a:rPr lang="en-US" sz="3300" dirty="0" smtClean="0">
                <a:latin typeface="Cambria" panose="02040503050406030204" pitchFamily="18" charset="0"/>
              </a:rPr>
              <a:t>Placement continued</a:t>
            </a:r>
            <a:endParaRPr lang="en-US" sz="3300" dirty="0">
              <a:latin typeface="Cambria" panose="02040503050406030204" pitchFamily="18" charset="0"/>
            </a:endParaRPr>
          </a:p>
        </p:txBody>
      </p:sp>
      <p:sp>
        <p:nvSpPr>
          <p:cNvPr id="5" name="Content Placeholder 4"/>
          <p:cNvSpPr>
            <a:spLocks noGrp="1"/>
          </p:cNvSpPr>
          <p:nvPr>
            <p:ph idx="1"/>
          </p:nvPr>
        </p:nvSpPr>
        <p:spPr/>
        <p:txBody>
          <a:bodyPr/>
          <a:lstStyle/>
          <a:p>
            <a:pPr marL="0" indent="0">
              <a:buNone/>
            </a:pPr>
            <a:endParaRPr lang="en-US" dirty="0" smtClean="0"/>
          </a:p>
          <a:p>
            <a:pPr marL="0" indent="0">
              <a:buNone/>
            </a:pPr>
            <a:r>
              <a:rPr lang="en-US" dirty="0" smtClean="0">
                <a:latin typeface="Cambria" panose="02040503050406030204" pitchFamily="18" charset="0"/>
              </a:rPr>
              <a:t>Within </a:t>
            </a:r>
            <a:r>
              <a:rPr lang="en-US" dirty="0">
                <a:latin typeface="Cambria" panose="02040503050406030204" pitchFamily="18" charset="0"/>
              </a:rPr>
              <a:t>60 Working Days </a:t>
            </a:r>
            <a:endParaRPr lang="en-US" b="0" dirty="0">
              <a:latin typeface="Cambria" panose="02040503050406030204" pitchFamily="18" charset="0"/>
            </a:endParaRPr>
          </a:p>
          <a:p>
            <a:r>
              <a:rPr lang="en-US" b="0" dirty="0" smtClean="0">
                <a:latin typeface="Cambria" panose="02040503050406030204" pitchFamily="18" charset="0"/>
              </a:rPr>
              <a:t>Medical </a:t>
            </a:r>
            <a:r>
              <a:rPr lang="en-US" b="0" dirty="0">
                <a:latin typeface="Cambria" panose="02040503050406030204" pitchFamily="18" charset="0"/>
              </a:rPr>
              <a:t>Reference </a:t>
            </a:r>
          </a:p>
          <a:p>
            <a:r>
              <a:rPr lang="en-US" b="0" dirty="0" smtClean="0">
                <a:latin typeface="Cambria" panose="02040503050406030204" pitchFamily="18" charset="0"/>
              </a:rPr>
              <a:t>Kinship </a:t>
            </a:r>
            <a:r>
              <a:rPr lang="en-US" b="0" dirty="0">
                <a:latin typeface="Cambria" panose="02040503050406030204" pitchFamily="18" charset="0"/>
              </a:rPr>
              <a:t>Orientation &amp; Guide / Kinship Handbook </a:t>
            </a:r>
          </a:p>
          <a:p>
            <a:r>
              <a:rPr lang="en-US" b="0" dirty="0" smtClean="0">
                <a:latin typeface="Cambria" panose="02040503050406030204" pitchFamily="18" charset="0"/>
              </a:rPr>
              <a:t>Follow-up </a:t>
            </a:r>
            <a:r>
              <a:rPr lang="en-US" b="0" dirty="0">
                <a:latin typeface="Cambria" panose="02040503050406030204" pitchFamily="18" charset="0"/>
              </a:rPr>
              <a:t>with references </a:t>
            </a:r>
          </a:p>
          <a:p>
            <a:r>
              <a:rPr lang="en-US" b="0" dirty="0" smtClean="0">
                <a:latin typeface="Cambria" panose="02040503050406030204" pitchFamily="18" charset="0"/>
              </a:rPr>
              <a:t>Home </a:t>
            </a:r>
            <a:r>
              <a:rPr lang="en-US" b="0" dirty="0">
                <a:latin typeface="Cambria" panose="02040503050406030204" pitchFamily="18" charset="0"/>
              </a:rPr>
              <a:t>study report </a:t>
            </a:r>
          </a:p>
          <a:p>
            <a:endParaRPr lang="en-US" b="0" dirty="0">
              <a:latin typeface="Cambria" panose="02040503050406030204" pitchFamily="18" charset="0"/>
            </a:endParaRPr>
          </a:p>
          <a:p>
            <a:pPr marL="0" indent="0">
              <a:buNone/>
            </a:pPr>
            <a:r>
              <a:rPr lang="en-US" dirty="0">
                <a:latin typeface="Cambria" panose="02040503050406030204" pitchFamily="18" charset="0"/>
              </a:rPr>
              <a:t>All of </a:t>
            </a:r>
            <a:r>
              <a:rPr lang="en-US" dirty="0" smtClean="0">
                <a:latin typeface="Cambria" panose="02040503050406030204" pitchFamily="18" charset="0"/>
              </a:rPr>
              <a:t>these requirements </a:t>
            </a:r>
            <a:r>
              <a:rPr lang="en-US" dirty="0">
                <a:latin typeface="Cambria" panose="02040503050406030204" pitchFamily="18" charset="0"/>
              </a:rPr>
              <a:t>apply to all residents of the home age 18 and </a:t>
            </a:r>
            <a:r>
              <a:rPr lang="en-US" dirty="0" smtClean="0">
                <a:latin typeface="Cambria" panose="02040503050406030204" pitchFamily="18" charset="0"/>
              </a:rPr>
              <a:t>older</a:t>
            </a:r>
            <a:endParaRPr lang="en-US" dirty="0">
              <a:latin typeface="Cambria" panose="02040503050406030204" pitchFamily="18" charset="0"/>
            </a:endParaRPr>
          </a:p>
          <a:p>
            <a:endParaRPr lang="en-US" dirty="0"/>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17</a:t>
            </a:fld>
            <a:endParaRPr lang="en-US" dirty="0">
              <a:solidFill>
                <a:prstClr val="black">
                  <a:tint val="75000"/>
                </a:prstClr>
              </a:solidFill>
            </a:endParaRPr>
          </a:p>
        </p:txBody>
      </p:sp>
    </p:spTree>
    <p:extLst>
      <p:ext uri="{BB962C8B-B14F-4D97-AF65-F5344CB8AC3E}">
        <p14:creationId xmlns="" xmlns:p14="http://schemas.microsoft.com/office/powerpoint/2010/main" val="31552384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300" dirty="0">
                <a:latin typeface="Cambria" panose="02040503050406030204" pitchFamily="18" charset="0"/>
              </a:rPr>
              <a:t>Immediate vs Planned Placements</a:t>
            </a:r>
          </a:p>
        </p:txBody>
      </p:sp>
      <p:sp>
        <p:nvSpPr>
          <p:cNvPr id="5" name="Content Placeholder 4"/>
          <p:cNvSpPr>
            <a:spLocks noGrp="1"/>
          </p:cNvSpPr>
          <p:nvPr>
            <p:ph idx="1"/>
          </p:nvPr>
        </p:nvSpPr>
        <p:spPr/>
        <p:txBody>
          <a:bodyPr/>
          <a:lstStyle/>
          <a:p>
            <a:pPr marL="0" indent="0">
              <a:buNone/>
            </a:pPr>
            <a:r>
              <a:rPr lang="en-US" dirty="0">
                <a:latin typeface="Cambria" panose="02040503050406030204" pitchFamily="18" charset="0"/>
              </a:rPr>
              <a:t>Planned placement </a:t>
            </a:r>
            <a:endParaRPr lang="en-US" b="0" dirty="0">
              <a:latin typeface="Cambria" panose="02040503050406030204" pitchFamily="18" charset="0"/>
            </a:endParaRPr>
          </a:p>
          <a:p>
            <a:r>
              <a:rPr lang="en-US" b="0" dirty="0">
                <a:latin typeface="Cambria" panose="02040503050406030204" pitchFamily="18" charset="0"/>
              </a:rPr>
              <a:t>This situation is where a kinship provider is identified after a child has been placed in a foster care/group care or other placement resource. This provides the opportunity for all requirements to be completed prior to the child being placed. </a:t>
            </a:r>
            <a:endParaRPr lang="en-US" dirty="0">
              <a:latin typeface="Cambria" panose="02040503050406030204" pitchFamily="18" charset="0"/>
            </a:endParaRPr>
          </a:p>
          <a:p>
            <a:pPr marL="0" indent="0">
              <a:buNone/>
            </a:pPr>
            <a:endParaRPr lang="en-US" dirty="0">
              <a:latin typeface="Cambria" panose="02040503050406030204" pitchFamily="18" charset="0"/>
            </a:endParaRPr>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18</a:t>
            </a:fld>
            <a:endParaRPr lang="en-US" dirty="0">
              <a:solidFill>
                <a:prstClr val="black">
                  <a:tint val="75000"/>
                </a:prstClr>
              </a:solidFill>
            </a:endParaRPr>
          </a:p>
        </p:txBody>
      </p:sp>
    </p:spTree>
    <p:extLst>
      <p:ext uri="{BB962C8B-B14F-4D97-AF65-F5344CB8AC3E}">
        <p14:creationId xmlns="" xmlns:p14="http://schemas.microsoft.com/office/powerpoint/2010/main" val="42738111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300" dirty="0">
                <a:latin typeface="Cambria" panose="02040503050406030204" pitchFamily="18" charset="0"/>
              </a:rPr>
              <a:t>Requirements for </a:t>
            </a:r>
            <a:r>
              <a:rPr lang="en-US" sz="3300" dirty="0" smtClean="0">
                <a:latin typeface="Cambria" panose="02040503050406030204" pitchFamily="18" charset="0"/>
              </a:rPr>
              <a:t>Planned </a:t>
            </a:r>
            <a:r>
              <a:rPr lang="en-US" sz="3300" dirty="0">
                <a:latin typeface="Cambria" panose="02040503050406030204" pitchFamily="18" charset="0"/>
              </a:rPr>
              <a:t>Kinship Placement </a:t>
            </a:r>
          </a:p>
        </p:txBody>
      </p:sp>
      <p:sp>
        <p:nvSpPr>
          <p:cNvPr id="5" name="Content Placeholder 4"/>
          <p:cNvSpPr>
            <a:spLocks noGrp="1"/>
          </p:cNvSpPr>
          <p:nvPr>
            <p:ph idx="1"/>
          </p:nvPr>
        </p:nvSpPr>
        <p:spPr/>
        <p:txBody>
          <a:bodyPr/>
          <a:lstStyle/>
          <a:p>
            <a:r>
              <a:rPr lang="en-US" b="0" dirty="0" smtClean="0">
                <a:latin typeface="Cambria" panose="02040503050406030204" pitchFamily="18" charset="0"/>
              </a:rPr>
              <a:t>Kinship </a:t>
            </a:r>
            <a:r>
              <a:rPr lang="en-US" b="0" dirty="0">
                <a:latin typeface="Cambria" panose="02040503050406030204" pitchFamily="18" charset="0"/>
              </a:rPr>
              <a:t>Orientation Training / Kinship Guide </a:t>
            </a:r>
          </a:p>
          <a:p>
            <a:r>
              <a:rPr lang="en-US" b="0" dirty="0" smtClean="0">
                <a:latin typeface="Cambria" panose="02040503050406030204" pitchFamily="18" charset="0"/>
              </a:rPr>
              <a:t>Intervention </a:t>
            </a:r>
            <a:r>
              <a:rPr lang="en-US" b="0" dirty="0">
                <a:latin typeface="Cambria" panose="02040503050406030204" pitchFamily="18" charset="0"/>
              </a:rPr>
              <a:t>Record Check </a:t>
            </a:r>
          </a:p>
          <a:p>
            <a:r>
              <a:rPr lang="en-US" b="0" dirty="0" smtClean="0">
                <a:latin typeface="Cambria" panose="02040503050406030204" pitchFamily="18" charset="0"/>
              </a:rPr>
              <a:t>Environmental </a:t>
            </a:r>
            <a:r>
              <a:rPr lang="en-US" b="0" dirty="0">
                <a:latin typeface="Cambria" panose="02040503050406030204" pitchFamily="18" charset="0"/>
              </a:rPr>
              <a:t>Safety Check </a:t>
            </a:r>
          </a:p>
          <a:p>
            <a:r>
              <a:rPr lang="en-US" b="0" dirty="0" smtClean="0">
                <a:latin typeface="Cambria" panose="02040503050406030204" pitchFamily="18" charset="0"/>
              </a:rPr>
              <a:t>Application </a:t>
            </a:r>
            <a:r>
              <a:rPr lang="en-US" b="0" dirty="0">
                <a:latin typeface="Cambria" panose="02040503050406030204" pitchFamily="18" charset="0"/>
              </a:rPr>
              <a:t>to become a Kinship Care Provider </a:t>
            </a:r>
          </a:p>
          <a:p>
            <a:r>
              <a:rPr lang="en-US" b="0" dirty="0" smtClean="0">
                <a:latin typeface="Cambria" panose="02040503050406030204" pitchFamily="18" charset="0"/>
              </a:rPr>
              <a:t>Home </a:t>
            </a:r>
            <a:r>
              <a:rPr lang="en-US" b="0" dirty="0">
                <a:latin typeface="Cambria" panose="02040503050406030204" pitchFamily="18" charset="0"/>
              </a:rPr>
              <a:t>Study Report </a:t>
            </a:r>
          </a:p>
          <a:p>
            <a:r>
              <a:rPr lang="en-US" b="0" dirty="0" smtClean="0">
                <a:latin typeface="Cambria" panose="02040503050406030204" pitchFamily="18" charset="0"/>
              </a:rPr>
              <a:t>Three </a:t>
            </a:r>
            <a:r>
              <a:rPr lang="en-US" b="0" dirty="0">
                <a:latin typeface="Cambria" panose="02040503050406030204" pitchFamily="18" charset="0"/>
              </a:rPr>
              <a:t>references (two relatives, one non-relative) </a:t>
            </a:r>
          </a:p>
          <a:p>
            <a:r>
              <a:rPr lang="en-US" b="0" dirty="0" smtClean="0">
                <a:latin typeface="Cambria" panose="02040503050406030204" pitchFamily="18" charset="0"/>
              </a:rPr>
              <a:t>Medical </a:t>
            </a:r>
            <a:r>
              <a:rPr lang="en-US" b="0" dirty="0">
                <a:latin typeface="Cambria" panose="02040503050406030204" pitchFamily="18" charset="0"/>
              </a:rPr>
              <a:t>Reference </a:t>
            </a:r>
          </a:p>
          <a:p>
            <a:r>
              <a:rPr lang="en-US" b="0" dirty="0" smtClean="0">
                <a:latin typeface="Cambria" panose="02040503050406030204" pitchFamily="18" charset="0"/>
              </a:rPr>
              <a:t>Kinship </a:t>
            </a:r>
            <a:r>
              <a:rPr lang="en-US" b="0" dirty="0">
                <a:latin typeface="Cambria" panose="02040503050406030204" pitchFamily="18" charset="0"/>
              </a:rPr>
              <a:t>Care Agreement </a:t>
            </a:r>
          </a:p>
          <a:p>
            <a:r>
              <a:rPr lang="en-US" b="0" dirty="0">
                <a:latin typeface="Cambria" panose="02040503050406030204" pitchFamily="18" charset="0"/>
              </a:rPr>
              <a:t>All of </a:t>
            </a:r>
            <a:r>
              <a:rPr lang="en-US" b="0" dirty="0" smtClean="0">
                <a:latin typeface="Cambria" panose="02040503050406030204" pitchFamily="18" charset="0"/>
              </a:rPr>
              <a:t>these requirements </a:t>
            </a:r>
            <a:r>
              <a:rPr lang="en-US" b="0" dirty="0">
                <a:latin typeface="Cambria" panose="02040503050406030204" pitchFamily="18" charset="0"/>
              </a:rPr>
              <a:t>apply to all residents of the home age 18 and older. </a:t>
            </a:r>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19</a:t>
            </a:fld>
            <a:endParaRPr lang="en-US" dirty="0">
              <a:solidFill>
                <a:prstClr val="black">
                  <a:tint val="75000"/>
                </a:prstClr>
              </a:solidFill>
            </a:endParaRPr>
          </a:p>
        </p:txBody>
      </p:sp>
    </p:spTree>
    <p:extLst>
      <p:ext uri="{BB962C8B-B14F-4D97-AF65-F5344CB8AC3E}">
        <p14:creationId xmlns="" xmlns:p14="http://schemas.microsoft.com/office/powerpoint/2010/main" val="2307587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16742D-08BA-44B4-A2F3-8D2488001B37}" type="slidenum">
              <a:rPr lang="en-US" smtClean="0">
                <a:solidFill>
                  <a:prstClr val="black">
                    <a:tint val="75000"/>
                  </a:prstClr>
                </a:solidFill>
              </a:rPr>
              <a:pPr>
                <a:defRPr/>
              </a:pPr>
              <a:t>2</a:t>
            </a:fld>
            <a:endParaRPr lang="en-US" dirty="0">
              <a:solidFill>
                <a:prstClr val="black">
                  <a:tint val="75000"/>
                </a:prstClr>
              </a:solidFill>
            </a:endParaRPr>
          </a:p>
        </p:txBody>
      </p:sp>
      <p:sp>
        <p:nvSpPr>
          <p:cNvPr id="3" name="Title 7"/>
          <p:cNvSpPr txBox="1">
            <a:spLocks/>
          </p:cNvSpPr>
          <p:nvPr/>
        </p:nvSpPr>
        <p:spPr>
          <a:xfrm>
            <a:off x="1524000" y="15461"/>
            <a:ext cx="7162800" cy="10541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300" b="1" dirty="0" smtClean="0">
                <a:solidFill>
                  <a:srgbClr val="6BB1C9">
                    <a:lumMod val="50000"/>
                  </a:srgbClr>
                </a:solidFill>
                <a:latin typeface="Cambria"/>
              </a:rPr>
              <a:t>Principles</a:t>
            </a:r>
            <a:endParaRPr lang="en-US" sz="3300" b="1" dirty="0">
              <a:solidFill>
                <a:srgbClr val="6BB1C9">
                  <a:lumMod val="50000"/>
                </a:srgbClr>
              </a:solidFill>
              <a:latin typeface="Cambria"/>
            </a:endParaRPr>
          </a:p>
        </p:txBody>
      </p:sp>
      <p:pic>
        <p:nvPicPr>
          <p:cNvPr id="4" name="Content Placeholder 6"/>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828800" y="1207877"/>
            <a:ext cx="6309360" cy="4525963"/>
          </a:xfrm>
          <a:prstGeom prst="rect">
            <a:avLst/>
          </a:prstGeom>
        </p:spPr>
      </p:pic>
    </p:spTree>
    <p:extLst>
      <p:ext uri="{BB962C8B-B14F-4D97-AF65-F5344CB8AC3E}">
        <p14:creationId xmlns="" xmlns:p14="http://schemas.microsoft.com/office/powerpoint/2010/main" val="9781388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dirty="0" smtClean="0">
                <a:latin typeface="Cambria" panose="02040503050406030204" pitchFamily="18" charset="0"/>
              </a:rPr>
              <a:t>Support and Monitoring</a:t>
            </a:r>
            <a:endParaRPr lang="en-US" sz="3300" dirty="0">
              <a:latin typeface="Cambria" panose="02040503050406030204" pitchFamily="18" charset="0"/>
            </a:endParaRPr>
          </a:p>
        </p:txBody>
      </p:sp>
      <p:sp>
        <p:nvSpPr>
          <p:cNvPr id="3" name="Content Placeholder 2"/>
          <p:cNvSpPr>
            <a:spLocks noGrp="1"/>
          </p:cNvSpPr>
          <p:nvPr>
            <p:ph idx="1"/>
          </p:nvPr>
        </p:nvSpPr>
        <p:spPr/>
        <p:txBody>
          <a:bodyPr/>
          <a:lstStyle/>
          <a:p>
            <a:r>
              <a:rPr lang="en-US" b="0" dirty="0" smtClean="0">
                <a:latin typeface="Cambria" panose="02040503050406030204" pitchFamily="18" charset="0"/>
              </a:rPr>
              <a:t>All kinship homes are supported and monitored by a Kinship Care Caseworker</a:t>
            </a:r>
          </a:p>
          <a:p>
            <a:endParaRPr lang="en-US" b="0" dirty="0">
              <a:latin typeface="Cambria" panose="02040503050406030204" pitchFamily="18" charset="0"/>
            </a:endParaRPr>
          </a:p>
          <a:p>
            <a:r>
              <a:rPr lang="en-US" b="0" dirty="0" smtClean="0">
                <a:latin typeface="Cambria" panose="02040503050406030204" pitchFamily="18" charset="0"/>
              </a:rPr>
              <a:t>This Caseworker regularly visits the home and meets with the caregivers</a:t>
            </a:r>
          </a:p>
          <a:p>
            <a:endParaRPr lang="en-US" b="0" dirty="0">
              <a:latin typeface="Cambria" panose="02040503050406030204" pitchFamily="18" charset="0"/>
            </a:endParaRPr>
          </a:p>
          <a:p>
            <a:r>
              <a:rPr lang="en-US" b="0" dirty="0" smtClean="0">
                <a:latin typeface="Cambria" panose="02040503050406030204" pitchFamily="18" charset="0"/>
              </a:rPr>
              <a:t>All care concerns are assessed using the same formal process used for foster homes</a:t>
            </a:r>
          </a:p>
          <a:p>
            <a:endParaRPr lang="en-US" b="0" dirty="0">
              <a:latin typeface="Cambria" panose="02040503050406030204" pitchFamily="18" charset="0"/>
            </a:endParaRPr>
          </a:p>
          <a:p>
            <a:endParaRPr lang="en-US" b="0" dirty="0"/>
          </a:p>
        </p:txBody>
      </p:sp>
      <p:sp>
        <p:nvSpPr>
          <p:cNvPr id="4" name="Slide Number Placeholder 3"/>
          <p:cNvSpPr>
            <a:spLocks noGrp="1"/>
          </p:cNvSpPr>
          <p:nvPr>
            <p:ph type="sldNum" sz="quarter" idx="12"/>
          </p:nvPr>
        </p:nvSpPr>
        <p:spPr/>
        <p:txBody>
          <a:bodyPr/>
          <a:lstStyle/>
          <a:p>
            <a:pPr>
              <a:defRPr/>
            </a:pPr>
            <a:fld id="{2FBDE702-C6F1-4325-B343-69DC07FD32EA}" type="slidenum">
              <a:rPr lang="en-US" smtClean="0">
                <a:solidFill>
                  <a:prstClr val="black">
                    <a:tint val="75000"/>
                  </a:prstClr>
                </a:solidFill>
              </a:rPr>
              <a:pPr>
                <a:defRPr/>
              </a:pPr>
              <a:t>20</a:t>
            </a:fld>
            <a:endParaRPr lang="en-US" dirty="0">
              <a:solidFill>
                <a:prstClr val="black">
                  <a:tint val="75000"/>
                </a:prstClr>
              </a:solidFill>
            </a:endParaRPr>
          </a:p>
        </p:txBody>
      </p:sp>
    </p:spTree>
    <p:extLst>
      <p:ext uri="{BB962C8B-B14F-4D97-AF65-F5344CB8AC3E}">
        <p14:creationId xmlns="" xmlns:p14="http://schemas.microsoft.com/office/powerpoint/2010/main" val="42870076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700" dirty="0" smtClean="0">
                <a:latin typeface="Cambria" panose="02040503050406030204" pitchFamily="18" charset="0"/>
              </a:rPr>
              <a:t>Services and Supports for Kinship Providers </a:t>
            </a:r>
            <a:r>
              <a:rPr lang="en-US" b="0" dirty="0"/>
              <a:t/>
            </a:r>
            <a:br>
              <a:rPr lang="en-US" b="0" dirty="0"/>
            </a:br>
            <a:endParaRPr lang="en-US" dirty="0"/>
          </a:p>
        </p:txBody>
      </p:sp>
      <p:sp>
        <p:nvSpPr>
          <p:cNvPr id="5" name="Content Placeholder 4"/>
          <p:cNvSpPr>
            <a:spLocks noGrp="1"/>
          </p:cNvSpPr>
          <p:nvPr>
            <p:ph idx="1"/>
          </p:nvPr>
        </p:nvSpPr>
        <p:spPr>
          <a:xfrm>
            <a:off x="1676400" y="1828800"/>
            <a:ext cx="7239000" cy="4724400"/>
          </a:xfrm>
        </p:spPr>
        <p:txBody>
          <a:bodyPr/>
          <a:lstStyle/>
          <a:p>
            <a:pPr marL="0" indent="0">
              <a:buNone/>
            </a:pPr>
            <a:r>
              <a:rPr lang="en-US" dirty="0" smtClean="0">
                <a:latin typeface="Cambria" panose="02040503050406030204" pitchFamily="18" charset="0"/>
              </a:rPr>
              <a:t>A </a:t>
            </a:r>
            <a:r>
              <a:rPr lang="en-US" dirty="0">
                <a:latin typeface="Cambria" panose="02040503050406030204" pitchFamily="18" charset="0"/>
              </a:rPr>
              <a:t>Kinship Support Plan is required. </a:t>
            </a:r>
            <a:endParaRPr lang="en-US" b="0" dirty="0">
              <a:latin typeface="Cambria" panose="02040503050406030204" pitchFamily="18" charset="0"/>
            </a:endParaRPr>
          </a:p>
          <a:p>
            <a:r>
              <a:rPr lang="en-US" b="0" dirty="0" smtClean="0">
                <a:latin typeface="Cambria" panose="02040503050406030204" pitchFamily="18" charset="0"/>
              </a:rPr>
              <a:t>Even </a:t>
            </a:r>
            <a:r>
              <a:rPr lang="en-US" b="0" dirty="0">
                <a:latin typeface="Cambria" panose="02040503050406030204" pitchFamily="18" charset="0"/>
              </a:rPr>
              <a:t>if the family doesn’t want </a:t>
            </a:r>
            <a:r>
              <a:rPr lang="en-US" b="0" dirty="0" smtClean="0">
                <a:latin typeface="Cambria" panose="02040503050406030204" pitchFamily="18" charset="0"/>
              </a:rPr>
              <a:t>anything at the time, </a:t>
            </a:r>
            <a:r>
              <a:rPr lang="en-US" b="0" dirty="0">
                <a:latin typeface="Cambria" panose="02040503050406030204" pitchFamily="18" charset="0"/>
              </a:rPr>
              <a:t>the plan should be on the family’s file stating that fact and the rationale as to why. </a:t>
            </a:r>
          </a:p>
          <a:p>
            <a:endParaRPr lang="en-US" b="0" dirty="0">
              <a:latin typeface="Cambria" panose="02040503050406030204" pitchFamily="18" charset="0"/>
            </a:endParaRPr>
          </a:p>
          <a:p>
            <a:r>
              <a:rPr lang="en-US" dirty="0">
                <a:latin typeface="Cambria" panose="02040503050406030204" pitchFamily="18" charset="0"/>
              </a:rPr>
              <a:t>While a kinship home doesn’t need to be licensed, they do need to pass an Environmental Safety Assessment. </a:t>
            </a:r>
            <a:endParaRPr lang="en-US" b="0" dirty="0">
              <a:latin typeface="Cambria" panose="02040503050406030204" pitchFamily="18" charset="0"/>
            </a:endParaRPr>
          </a:p>
          <a:p>
            <a:pPr marL="0" indent="0">
              <a:buNone/>
            </a:pPr>
            <a:r>
              <a:rPr lang="en-US" b="0" dirty="0" smtClean="0">
                <a:latin typeface="Cambria" panose="02040503050406030204" pitchFamily="18" charset="0"/>
              </a:rPr>
              <a:t>     - </a:t>
            </a:r>
            <a:r>
              <a:rPr lang="en-US" b="0" dirty="0">
                <a:latin typeface="Cambria" panose="02040503050406030204" pitchFamily="18" charset="0"/>
              </a:rPr>
              <a:t>i.e. Smoke detectors, carbon monoxide detectors</a:t>
            </a:r>
            <a:r>
              <a:rPr lang="en-US" b="0" dirty="0" smtClean="0">
                <a:latin typeface="Cambria" panose="02040503050406030204" pitchFamily="18" charset="0"/>
              </a:rPr>
              <a:t>,</a:t>
            </a:r>
          </a:p>
          <a:p>
            <a:pPr marL="0" indent="0">
              <a:buNone/>
            </a:pPr>
            <a:r>
              <a:rPr lang="en-US" b="0" dirty="0" smtClean="0">
                <a:latin typeface="Cambria" panose="02040503050406030204" pitchFamily="18" charset="0"/>
              </a:rPr>
              <a:t>        baby </a:t>
            </a:r>
            <a:r>
              <a:rPr lang="en-US" b="0" dirty="0">
                <a:latin typeface="Cambria" panose="02040503050406030204" pitchFamily="18" charset="0"/>
              </a:rPr>
              <a:t>gates, etc. </a:t>
            </a:r>
          </a:p>
          <a:p>
            <a:endParaRPr lang="en-US" b="0" dirty="0"/>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21</a:t>
            </a:fld>
            <a:endParaRPr lang="en-US" dirty="0">
              <a:solidFill>
                <a:prstClr val="black">
                  <a:tint val="75000"/>
                </a:prstClr>
              </a:solidFill>
            </a:endParaRPr>
          </a:p>
        </p:txBody>
      </p:sp>
    </p:spTree>
    <p:extLst>
      <p:ext uri="{BB962C8B-B14F-4D97-AF65-F5344CB8AC3E}">
        <p14:creationId xmlns="" xmlns:p14="http://schemas.microsoft.com/office/powerpoint/2010/main" val="1845671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300" dirty="0">
                <a:latin typeface="Cambria" panose="02040503050406030204" pitchFamily="18" charset="0"/>
              </a:rPr>
              <a:t>Services and Supports for Kinship Providers </a:t>
            </a:r>
            <a:r>
              <a:rPr lang="en-US" sz="3300" dirty="0" smtClean="0">
                <a:latin typeface="Cambria" panose="02040503050406030204" pitchFamily="18" charset="0"/>
              </a:rPr>
              <a:t>continued</a:t>
            </a:r>
            <a:endParaRPr lang="en-US" sz="3300" dirty="0"/>
          </a:p>
        </p:txBody>
      </p:sp>
      <p:sp>
        <p:nvSpPr>
          <p:cNvPr id="5" name="Content Placeholder 4"/>
          <p:cNvSpPr>
            <a:spLocks noGrp="1"/>
          </p:cNvSpPr>
          <p:nvPr>
            <p:ph idx="1"/>
          </p:nvPr>
        </p:nvSpPr>
        <p:spPr/>
        <p:txBody>
          <a:bodyPr/>
          <a:lstStyle/>
          <a:p>
            <a:endParaRPr lang="en-US" b="0" dirty="0" smtClean="0">
              <a:latin typeface="Cambria" panose="02040503050406030204" pitchFamily="18" charset="0"/>
            </a:endParaRPr>
          </a:p>
          <a:p>
            <a:r>
              <a:rPr lang="en-US" b="0" dirty="0" smtClean="0">
                <a:latin typeface="Cambria" panose="02040503050406030204" pitchFamily="18" charset="0"/>
              </a:rPr>
              <a:t>A </a:t>
            </a:r>
            <a:r>
              <a:rPr lang="en-US" b="0" dirty="0">
                <a:latin typeface="Cambria" panose="02040503050406030204" pitchFamily="18" charset="0"/>
              </a:rPr>
              <a:t>Kinship Support Plan can be used to purchase items needed to complete the Environmental Safety </a:t>
            </a:r>
            <a:r>
              <a:rPr lang="en-US" b="0" dirty="0" smtClean="0">
                <a:latin typeface="Cambria" panose="02040503050406030204" pitchFamily="18" charset="0"/>
              </a:rPr>
              <a:t>checklist</a:t>
            </a:r>
            <a:r>
              <a:rPr lang="en-US" b="0" dirty="0">
                <a:latin typeface="Cambria" panose="02040503050406030204" pitchFamily="18" charset="0"/>
              </a:rPr>
              <a:t>. </a:t>
            </a:r>
            <a:endParaRPr lang="en-US" b="0" dirty="0" smtClean="0">
              <a:latin typeface="Cambria" panose="02040503050406030204" pitchFamily="18" charset="0"/>
            </a:endParaRPr>
          </a:p>
          <a:p>
            <a:pPr marL="0" indent="0">
              <a:buNone/>
            </a:pPr>
            <a:endParaRPr lang="en-US" b="0" dirty="0">
              <a:latin typeface="Cambria" panose="02040503050406030204" pitchFamily="18" charset="0"/>
            </a:endParaRPr>
          </a:p>
          <a:p>
            <a:r>
              <a:rPr lang="en-US" b="0" dirty="0">
                <a:latin typeface="Cambria" panose="02040503050406030204" pitchFamily="18" charset="0"/>
              </a:rPr>
              <a:t>The Kinship Support Plan can also be used to cover things like daycare, after-school care, tutors or any other assistance the family may need to care for the child (after negotiating with the caseworker). </a:t>
            </a:r>
          </a:p>
          <a:p>
            <a:endParaRPr lang="en-US" dirty="0"/>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22</a:t>
            </a:fld>
            <a:endParaRPr lang="en-US" dirty="0">
              <a:solidFill>
                <a:prstClr val="black">
                  <a:tint val="75000"/>
                </a:prstClr>
              </a:solidFill>
            </a:endParaRPr>
          </a:p>
        </p:txBody>
      </p:sp>
    </p:spTree>
    <p:extLst>
      <p:ext uri="{BB962C8B-B14F-4D97-AF65-F5344CB8AC3E}">
        <p14:creationId xmlns="" xmlns:p14="http://schemas.microsoft.com/office/powerpoint/2010/main" val="2531902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700" dirty="0" smtClean="0">
                <a:latin typeface="Cambria" panose="02040503050406030204" pitchFamily="18" charset="0"/>
              </a:rPr>
              <a:t>Services </a:t>
            </a:r>
            <a:r>
              <a:rPr lang="en-US" sz="3700" dirty="0">
                <a:latin typeface="Cambria" panose="02040503050406030204" pitchFamily="18" charset="0"/>
              </a:rPr>
              <a:t>and Supports for Kinship Providers </a:t>
            </a:r>
            <a:r>
              <a:rPr lang="en-US" sz="3700" dirty="0" smtClean="0">
                <a:latin typeface="Cambria" panose="02040503050406030204" pitchFamily="18" charset="0"/>
              </a:rPr>
              <a:t>continued</a:t>
            </a:r>
            <a:endParaRPr lang="en-US" sz="3700" dirty="0">
              <a:latin typeface="Cambria" panose="02040503050406030204" pitchFamily="18" charset="0"/>
            </a:endParaRPr>
          </a:p>
        </p:txBody>
      </p:sp>
      <p:sp>
        <p:nvSpPr>
          <p:cNvPr id="5" name="Content Placeholder 4"/>
          <p:cNvSpPr>
            <a:spLocks noGrp="1"/>
          </p:cNvSpPr>
          <p:nvPr>
            <p:ph idx="1"/>
          </p:nvPr>
        </p:nvSpPr>
        <p:spPr/>
        <p:txBody>
          <a:bodyPr/>
          <a:lstStyle/>
          <a:p>
            <a:endParaRPr lang="en-US" b="0" dirty="0"/>
          </a:p>
          <a:p>
            <a:r>
              <a:rPr lang="en-US" b="0" dirty="0" smtClean="0">
                <a:latin typeface="Cambria" panose="02040503050406030204" pitchFamily="18" charset="0"/>
              </a:rPr>
              <a:t>Kinship </a:t>
            </a:r>
            <a:r>
              <a:rPr lang="en-US" b="0" dirty="0">
                <a:latin typeface="Cambria" panose="02040503050406030204" pitchFamily="18" charset="0"/>
              </a:rPr>
              <a:t>care providers receive both the vacation and recreation allowance at the same rate as foster parents. </a:t>
            </a:r>
            <a:endParaRPr lang="en-US" b="0" dirty="0" smtClean="0">
              <a:latin typeface="Cambria" panose="02040503050406030204" pitchFamily="18" charset="0"/>
            </a:endParaRPr>
          </a:p>
          <a:p>
            <a:pPr marL="0" indent="0">
              <a:buNone/>
            </a:pPr>
            <a:endParaRPr lang="en-US" b="0" dirty="0">
              <a:latin typeface="Cambria" panose="02040503050406030204" pitchFamily="18" charset="0"/>
            </a:endParaRPr>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23</a:t>
            </a:fld>
            <a:endParaRPr lang="en-US" dirty="0">
              <a:solidFill>
                <a:prstClr val="black">
                  <a:tint val="75000"/>
                </a:prstClr>
              </a:solidFill>
            </a:endParaRPr>
          </a:p>
        </p:txBody>
      </p:sp>
    </p:spTree>
    <p:extLst>
      <p:ext uri="{BB962C8B-B14F-4D97-AF65-F5344CB8AC3E}">
        <p14:creationId xmlns="" xmlns:p14="http://schemas.microsoft.com/office/powerpoint/2010/main" val="22307540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latin typeface="Cambria" panose="02040503050406030204" pitchFamily="18" charset="0"/>
              </a:rPr>
              <a:t>Services and Supports for Kinship Providers </a:t>
            </a:r>
            <a:r>
              <a:rPr lang="en-US" dirty="0" smtClean="0">
                <a:latin typeface="Cambria" panose="02040503050406030204" pitchFamily="18" charset="0"/>
              </a:rPr>
              <a:t>continued</a:t>
            </a:r>
            <a:endParaRPr lang="en-US" dirty="0"/>
          </a:p>
        </p:txBody>
      </p:sp>
      <p:sp>
        <p:nvSpPr>
          <p:cNvPr id="5" name="Content Placeholder 4"/>
          <p:cNvSpPr>
            <a:spLocks noGrp="1"/>
          </p:cNvSpPr>
          <p:nvPr>
            <p:ph idx="1"/>
          </p:nvPr>
        </p:nvSpPr>
        <p:spPr/>
        <p:txBody>
          <a:bodyPr/>
          <a:lstStyle/>
          <a:p>
            <a:endParaRPr lang="en-US" dirty="0" smtClean="0">
              <a:latin typeface="Cambria" panose="02040503050406030204" pitchFamily="18" charset="0"/>
            </a:endParaRPr>
          </a:p>
          <a:p>
            <a:r>
              <a:rPr lang="en-US" b="0" dirty="0" smtClean="0">
                <a:latin typeface="Cambria" panose="02040503050406030204" pitchFamily="18" charset="0"/>
              </a:rPr>
              <a:t>Kinship </a:t>
            </a:r>
            <a:r>
              <a:rPr lang="en-US" b="0" dirty="0">
                <a:latin typeface="Cambria" panose="02040503050406030204" pitchFamily="18" charset="0"/>
              </a:rPr>
              <a:t>Orientation Training (KOT) </a:t>
            </a:r>
            <a:r>
              <a:rPr lang="en-US" b="0" dirty="0" smtClean="0">
                <a:latin typeface="Cambria" panose="02040503050406030204" pitchFamily="18" charset="0"/>
              </a:rPr>
              <a:t>is required</a:t>
            </a:r>
            <a:endParaRPr lang="en-US" b="0" dirty="0">
              <a:latin typeface="Cambria" panose="02040503050406030204" pitchFamily="18" charset="0"/>
            </a:endParaRPr>
          </a:p>
          <a:p>
            <a:r>
              <a:rPr lang="en-US" b="0" dirty="0" smtClean="0">
                <a:latin typeface="Cambria" panose="02040503050406030204" pitchFamily="18" charset="0"/>
              </a:rPr>
              <a:t>This </a:t>
            </a:r>
            <a:r>
              <a:rPr lang="en-US" b="0" dirty="0">
                <a:latin typeface="Cambria" panose="02040503050406030204" pitchFamily="18" charset="0"/>
              </a:rPr>
              <a:t>training is available in a variety of formats across the province. </a:t>
            </a:r>
          </a:p>
          <a:p>
            <a:r>
              <a:rPr lang="en-US" b="0" dirty="0" smtClean="0">
                <a:latin typeface="Cambria" panose="02040503050406030204" pitchFamily="18" charset="0"/>
              </a:rPr>
              <a:t>The </a:t>
            </a:r>
            <a:r>
              <a:rPr lang="en-US" b="0" dirty="0">
                <a:latin typeface="Cambria" panose="02040503050406030204" pitchFamily="18" charset="0"/>
              </a:rPr>
              <a:t>preferred method is the classroom method. </a:t>
            </a:r>
          </a:p>
          <a:p>
            <a:r>
              <a:rPr lang="en-US" b="0" dirty="0" smtClean="0">
                <a:latin typeface="Cambria" panose="02040503050406030204" pitchFamily="18" charset="0"/>
              </a:rPr>
              <a:t>If </a:t>
            </a:r>
            <a:r>
              <a:rPr lang="en-US" b="0" dirty="0">
                <a:latin typeface="Cambria" panose="02040503050406030204" pitchFamily="18" charset="0"/>
              </a:rPr>
              <a:t>this is not possible, it may done by completing the </a:t>
            </a:r>
            <a:r>
              <a:rPr lang="en-US" b="0" i="1" dirty="0">
                <a:latin typeface="Cambria" panose="02040503050406030204" pitchFamily="18" charset="0"/>
              </a:rPr>
              <a:t>Kinship Care Guide (Guide) </a:t>
            </a:r>
            <a:r>
              <a:rPr lang="en-US" b="0" dirty="0">
                <a:latin typeface="Cambria" panose="02040503050406030204" pitchFamily="18" charset="0"/>
              </a:rPr>
              <a:t>with the Kinship Care Worker. </a:t>
            </a:r>
          </a:p>
          <a:p>
            <a:r>
              <a:rPr lang="en-US" b="0" dirty="0" smtClean="0">
                <a:latin typeface="Cambria" panose="02040503050406030204" pitchFamily="18" charset="0"/>
              </a:rPr>
              <a:t>A </a:t>
            </a:r>
            <a:r>
              <a:rPr lang="en-US" b="0" dirty="0">
                <a:latin typeface="Cambria" panose="02040503050406030204" pitchFamily="18" charset="0"/>
              </a:rPr>
              <a:t>copy of the Guide must be given to all kinship care providers at all immediate placements. </a:t>
            </a:r>
          </a:p>
          <a:p>
            <a:pPr marL="0" indent="0">
              <a:buNone/>
            </a:pPr>
            <a:endParaRPr lang="en-US" b="0" dirty="0"/>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24</a:t>
            </a:fld>
            <a:endParaRPr lang="en-US" dirty="0">
              <a:solidFill>
                <a:prstClr val="black">
                  <a:tint val="75000"/>
                </a:prstClr>
              </a:solidFill>
            </a:endParaRPr>
          </a:p>
        </p:txBody>
      </p:sp>
    </p:spTree>
    <p:extLst>
      <p:ext uri="{BB962C8B-B14F-4D97-AF65-F5344CB8AC3E}">
        <p14:creationId xmlns="" xmlns:p14="http://schemas.microsoft.com/office/powerpoint/2010/main" val="2733532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latin typeface="Cambria" panose="02040503050406030204" pitchFamily="18" charset="0"/>
              </a:rPr>
              <a:t>Services and Supports for Kinship Providers </a:t>
            </a:r>
            <a:r>
              <a:rPr lang="en-US" dirty="0" smtClean="0">
                <a:latin typeface="Cambria" panose="02040503050406030204" pitchFamily="18" charset="0"/>
              </a:rPr>
              <a:t>continued</a:t>
            </a:r>
            <a:endParaRPr lang="en-US" dirty="0"/>
          </a:p>
        </p:txBody>
      </p:sp>
      <p:sp>
        <p:nvSpPr>
          <p:cNvPr id="5" name="Content Placeholder 4"/>
          <p:cNvSpPr>
            <a:spLocks noGrp="1"/>
          </p:cNvSpPr>
          <p:nvPr>
            <p:ph idx="1"/>
          </p:nvPr>
        </p:nvSpPr>
        <p:spPr/>
        <p:txBody>
          <a:bodyPr/>
          <a:lstStyle/>
          <a:p>
            <a:pPr marL="0" indent="0">
              <a:buNone/>
            </a:pPr>
            <a:endParaRPr lang="en-US" dirty="0" smtClean="0">
              <a:latin typeface="Cambria" panose="02040503050406030204" pitchFamily="18" charset="0"/>
            </a:endParaRPr>
          </a:p>
          <a:p>
            <a:r>
              <a:rPr lang="en-US" b="0" dirty="0" smtClean="0">
                <a:latin typeface="Cambria" panose="02040503050406030204" pitchFamily="18" charset="0"/>
              </a:rPr>
              <a:t>All </a:t>
            </a:r>
            <a:r>
              <a:rPr lang="en-US" b="0" dirty="0">
                <a:latin typeface="Cambria" panose="02040503050406030204" pitchFamily="18" charset="0"/>
              </a:rPr>
              <a:t>the training that is available to foster care parents is also available to kinship care providers. </a:t>
            </a:r>
          </a:p>
          <a:p>
            <a:r>
              <a:rPr lang="en-US" b="0" dirty="0" smtClean="0">
                <a:latin typeface="Cambria" panose="02040503050406030204" pitchFamily="18" charset="0"/>
              </a:rPr>
              <a:t>Kinship </a:t>
            </a:r>
            <a:r>
              <a:rPr lang="en-US" b="0" dirty="0">
                <a:latin typeface="Cambria" panose="02040503050406030204" pitchFamily="18" charset="0"/>
              </a:rPr>
              <a:t>care providers </a:t>
            </a:r>
            <a:r>
              <a:rPr lang="en-US" b="0" dirty="0" smtClean="0">
                <a:latin typeface="Cambria" panose="02040503050406030204" pitchFamily="18" charset="0"/>
              </a:rPr>
              <a:t>are encouraged </a:t>
            </a:r>
            <a:r>
              <a:rPr lang="en-US" b="0" dirty="0">
                <a:latin typeface="Cambria" panose="02040503050406030204" pitchFamily="18" charset="0"/>
              </a:rPr>
              <a:t>to take any training that would help make their experience easier. </a:t>
            </a:r>
          </a:p>
          <a:p>
            <a:r>
              <a:rPr lang="en-US" b="0" dirty="0" smtClean="0">
                <a:latin typeface="Cambria" panose="02040503050406030204" pitchFamily="18" charset="0"/>
              </a:rPr>
              <a:t>Kinship </a:t>
            </a:r>
            <a:r>
              <a:rPr lang="en-US" b="0" dirty="0">
                <a:latin typeface="Cambria" panose="02040503050406030204" pitchFamily="18" charset="0"/>
              </a:rPr>
              <a:t>care providers are also welcome to attend the annual AFPA conference, as well as any other conferences or seminars available to foster parents. </a:t>
            </a:r>
          </a:p>
          <a:p>
            <a:endParaRPr lang="en-US" dirty="0"/>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25</a:t>
            </a:fld>
            <a:endParaRPr lang="en-US" dirty="0">
              <a:solidFill>
                <a:prstClr val="black">
                  <a:tint val="75000"/>
                </a:prstClr>
              </a:solidFill>
            </a:endParaRPr>
          </a:p>
        </p:txBody>
      </p:sp>
    </p:spTree>
    <p:extLst>
      <p:ext uri="{BB962C8B-B14F-4D97-AF65-F5344CB8AC3E}">
        <p14:creationId xmlns="" xmlns:p14="http://schemas.microsoft.com/office/powerpoint/2010/main" val="1644941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latin typeface="Cambria" panose="02040503050406030204" pitchFamily="18" charset="0"/>
              </a:rPr>
              <a:t>Services and Supports for Kinship Providers </a:t>
            </a:r>
            <a:r>
              <a:rPr lang="en-US" dirty="0" smtClean="0">
                <a:latin typeface="Cambria" panose="02040503050406030204" pitchFamily="18" charset="0"/>
              </a:rPr>
              <a:t>continued</a:t>
            </a:r>
            <a:endParaRPr lang="en-US" dirty="0"/>
          </a:p>
        </p:txBody>
      </p:sp>
      <p:sp>
        <p:nvSpPr>
          <p:cNvPr id="5" name="Content Placeholder 4"/>
          <p:cNvSpPr>
            <a:spLocks noGrp="1"/>
          </p:cNvSpPr>
          <p:nvPr>
            <p:ph idx="1"/>
          </p:nvPr>
        </p:nvSpPr>
        <p:spPr/>
        <p:txBody>
          <a:bodyPr/>
          <a:lstStyle/>
          <a:p>
            <a:pPr marL="0" indent="0">
              <a:buNone/>
            </a:pPr>
            <a:endParaRPr lang="en-US" dirty="0" smtClean="0"/>
          </a:p>
          <a:p>
            <a:pPr marL="0" indent="0">
              <a:buNone/>
            </a:pPr>
            <a:r>
              <a:rPr lang="en-US" dirty="0" smtClean="0">
                <a:latin typeface="Cambria" panose="02040503050406030204" pitchFamily="18" charset="0"/>
              </a:rPr>
              <a:t>Kinship </a:t>
            </a:r>
            <a:r>
              <a:rPr lang="en-US" dirty="0">
                <a:latin typeface="Cambria" panose="02040503050406030204" pitchFamily="18" charset="0"/>
              </a:rPr>
              <a:t>Information Number (KIN) </a:t>
            </a:r>
            <a:endParaRPr lang="en-US" b="0" dirty="0">
              <a:latin typeface="Cambria" panose="02040503050406030204" pitchFamily="18" charset="0"/>
            </a:endParaRPr>
          </a:p>
          <a:p>
            <a:r>
              <a:rPr lang="en-US" b="0" dirty="0" smtClean="0">
                <a:latin typeface="Cambria" panose="02040503050406030204" pitchFamily="18" charset="0"/>
              </a:rPr>
              <a:t>KIN </a:t>
            </a:r>
            <a:r>
              <a:rPr lang="en-US" b="0" dirty="0">
                <a:latin typeface="Cambria" panose="02040503050406030204" pitchFamily="18" charset="0"/>
              </a:rPr>
              <a:t>Line </a:t>
            </a:r>
          </a:p>
          <a:p>
            <a:r>
              <a:rPr lang="en-US" b="0" dirty="0" smtClean="0">
                <a:latin typeface="Cambria" panose="02040503050406030204" pitchFamily="18" charset="0"/>
              </a:rPr>
              <a:t>Established </a:t>
            </a:r>
            <a:r>
              <a:rPr lang="en-US" b="0" dirty="0">
                <a:latin typeface="Cambria" panose="02040503050406030204" pitchFamily="18" charset="0"/>
              </a:rPr>
              <a:t>August 2014 </a:t>
            </a:r>
          </a:p>
          <a:p>
            <a:r>
              <a:rPr lang="en-US" b="0" dirty="0" smtClean="0">
                <a:latin typeface="Cambria" panose="02040503050406030204" pitchFamily="18" charset="0"/>
              </a:rPr>
              <a:t>Available </a:t>
            </a:r>
            <a:r>
              <a:rPr lang="en-US" b="0" dirty="0">
                <a:latin typeface="Cambria" panose="02040503050406030204" pitchFamily="18" charset="0"/>
              </a:rPr>
              <a:t>to provide basic information on kinship </a:t>
            </a:r>
          </a:p>
          <a:p>
            <a:r>
              <a:rPr lang="en-US" b="0" dirty="0" smtClean="0">
                <a:latin typeface="Cambria" panose="02040503050406030204" pitchFamily="18" charset="0"/>
              </a:rPr>
              <a:t>Redirect </a:t>
            </a:r>
            <a:r>
              <a:rPr lang="en-US" b="0" dirty="0">
                <a:latin typeface="Cambria" panose="02040503050406030204" pitchFamily="18" charset="0"/>
              </a:rPr>
              <a:t>calls from kinship families requiring support </a:t>
            </a:r>
          </a:p>
          <a:p>
            <a:r>
              <a:rPr lang="en-US" b="0" dirty="0" smtClean="0">
                <a:latin typeface="Cambria" panose="02040503050406030204" pitchFamily="18" charset="0"/>
              </a:rPr>
              <a:t>Available </a:t>
            </a:r>
            <a:r>
              <a:rPr lang="en-US" b="0" dirty="0">
                <a:latin typeface="Cambria" panose="02040503050406030204" pitchFamily="18" charset="0"/>
              </a:rPr>
              <a:t>during normal business hours </a:t>
            </a:r>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26</a:t>
            </a:fld>
            <a:endParaRPr lang="en-US" dirty="0">
              <a:solidFill>
                <a:prstClr val="black">
                  <a:tint val="75000"/>
                </a:prstClr>
              </a:solidFill>
            </a:endParaRPr>
          </a:p>
        </p:txBody>
      </p:sp>
    </p:spTree>
    <p:extLst>
      <p:ext uri="{BB962C8B-B14F-4D97-AF65-F5344CB8AC3E}">
        <p14:creationId xmlns="" xmlns:p14="http://schemas.microsoft.com/office/powerpoint/2010/main" val="27216787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dirty="0" smtClean="0">
                <a:latin typeface="Cambria" panose="02040503050406030204" pitchFamily="18" charset="0"/>
              </a:rPr>
              <a:t>How Community Partners can support Kinship</a:t>
            </a:r>
            <a:endParaRPr lang="en-US" sz="3300" dirty="0">
              <a:latin typeface="Cambria" panose="02040503050406030204" pitchFamily="18" charset="0"/>
            </a:endParaRPr>
          </a:p>
        </p:txBody>
      </p:sp>
      <p:sp>
        <p:nvSpPr>
          <p:cNvPr id="4" name="Content Placeholder 3"/>
          <p:cNvSpPr>
            <a:spLocks noGrp="1"/>
          </p:cNvSpPr>
          <p:nvPr>
            <p:ph idx="1"/>
          </p:nvPr>
        </p:nvSpPr>
        <p:spPr>
          <a:xfrm>
            <a:off x="1676400" y="1676400"/>
            <a:ext cx="7239000" cy="4525963"/>
          </a:xfrm>
        </p:spPr>
        <p:txBody>
          <a:bodyPr/>
          <a:lstStyle/>
          <a:p>
            <a:r>
              <a:rPr lang="en-US" b="0" dirty="0" smtClean="0">
                <a:latin typeface="Cambria" panose="02040503050406030204" pitchFamily="18" charset="0"/>
              </a:rPr>
              <a:t>Kinship Providers may require additional support in the form of teaching, mentoring etc to provide care for high-needs children</a:t>
            </a:r>
          </a:p>
          <a:p>
            <a:r>
              <a:rPr lang="en-US" b="0" dirty="0" smtClean="0">
                <a:latin typeface="Cambria" panose="02040503050406030204" pitchFamily="18" charset="0"/>
              </a:rPr>
              <a:t>Kinship Providers may need assistance to work through grief and loss and renegotiate </a:t>
            </a:r>
            <a:r>
              <a:rPr lang="en-US" b="0" dirty="0">
                <a:latin typeface="Cambria" panose="02040503050406030204" pitchFamily="18" charset="0"/>
              </a:rPr>
              <a:t>other relationships within their extended family. </a:t>
            </a:r>
            <a:endParaRPr lang="en-US" b="0" dirty="0" smtClean="0">
              <a:latin typeface="Cambria" panose="02040503050406030204" pitchFamily="18" charset="0"/>
            </a:endParaRPr>
          </a:p>
          <a:p>
            <a:r>
              <a:rPr lang="en-US" b="0" dirty="0" smtClean="0">
                <a:latin typeface="Cambria" panose="02040503050406030204" pitchFamily="18" charset="0"/>
              </a:rPr>
              <a:t>Kinship Providers may need support to understand and work with systems</a:t>
            </a:r>
            <a:endParaRPr lang="en-US" b="0" dirty="0">
              <a:latin typeface="Cambria" panose="02040503050406030204" pitchFamily="18" charset="0"/>
            </a:endParaRPr>
          </a:p>
          <a:p>
            <a:r>
              <a:rPr lang="en-US" b="0" dirty="0" smtClean="0">
                <a:latin typeface="Cambria" panose="02040503050406030204" pitchFamily="18" charset="0"/>
              </a:rPr>
              <a:t>Helpers may need to separate their </a:t>
            </a:r>
            <a:r>
              <a:rPr lang="en-US" b="0" dirty="0">
                <a:latin typeface="Cambria" panose="02040503050406030204" pitchFamily="18" charset="0"/>
              </a:rPr>
              <a:t>concerns and attitudes about the biological family from kinship </a:t>
            </a:r>
            <a:r>
              <a:rPr lang="en-US" b="0" dirty="0" smtClean="0">
                <a:latin typeface="Cambria" panose="02040503050406030204" pitchFamily="18" charset="0"/>
              </a:rPr>
              <a:t>caregivers</a:t>
            </a:r>
            <a:endParaRPr lang="en-US" b="0" dirty="0">
              <a:latin typeface="Cambria" panose="02040503050406030204" pitchFamily="18" charset="0"/>
            </a:endParaRPr>
          </a:p>
          <a:p>
            <a:endParaRPr lang="en-US" dirty="0"/>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27</a:t>
            </a:fld>
            <a:endParaRPr lang="en-US" dirty="0">
              <a:solidFill>
                <a:prstClr val="black">
                  <a:tint val="75000"/>
                </a:prstClr>
              </a:solidFill>
            </a:endParaRPr>
          </a:p>
        </p:txBody>
      </p:sp>
    </p:spTree>
    <p:extLst>
      <p:ext uri="{BB962C8B-B14F-4D97-AF65-F5344CB8AC3E}">
        <p14:creationId xmlns="" xmlns:p14="http://schemas.microsoft.com/office/powerpoint/2010/main" val="10831430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pPr marL="0" indent="0" algn="ctr">
              <a:buNone/>
            </a:pPr>
            <a:endParaRPr lang="en-US" sz="8000" dirty="0" smtClean="0">
              <a:latin typeface="Cambria" panose="02040503050406030204" pitchFamily="18" charset="0"/>
            </a:endParaRPr>
          </a:p>
          <a:p>
            <a:pPr marL="0" indent="0" algn="ctr">
              <a:buNone/>
            </a:pPr>
            <a:r>
              <a:rPr lang="en-US" sz="8000" dirty="0" smtClean="0">
                <a:latin typeface="Cambria" panose="02040503050406030204" pitchFamily="18" charset="0"/>
              </a:rPr>
              <a:t>Questions?</a:t>
            </a:r>
            <a:endParaRPr lang="en-US" sz="8000" dirty="0">
              <a:latin typeface="Cambria" panose="02040503050406030204" pitchFamily="18" charset="0"/>
            </a:endParaRPr>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28</a:t>
            </a:fld>
            <a:endParaRPr lang="en-US" dirty="0">
              <a:solidFill>
                <a:prstClr val="black">
                  <a:tint val="75000"/>
                </a:prstClr>
              </a:solidFill>
            </a:endParaRPr>
          </a:p>
        </p:txBody>
      </p:sp>
    </p:spTree>
    <p:extLst>
      <p:ext uri="{BB962C8B-B14F-4D97-AF65-F5344CB8AC3E}">
        <p14:creationId xmlns="" xmlns:p14="http://schemas.microsoft.com/office/powerpoint/2010/main" val="21725030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Fasd</a:t>
            </a:r>
            <a:r>
              <a:rPr lang="en-US" dirty="0" smtClean="0"/>
              <a:t> </a:t>
            </a:r>
            <a:br>
              <a:rPr lang="en-US" dirty="0" smtClean="0"/>
            </a:br>
            <a:r>
              <a:rPr lang="en-US" sz="2800" dirty="0" smtClean="0"/>
              <a:t>Caring For Our Children</a:t>
            </a:r>
            <a:br>
              <a:rPr lang="en-US" sz="2800" dirty="0" smtClean="0"/>
            </a:br>
            <a:r>
              <a:rPr lang="en-US" sz="2800" dirty="0" smtClean="0"/>
              <a:t>We are in this together</a:t>
            </a:r>
            <a:endParaRPr lang="en-US" sz="2800" dirty="0"/>
          </a:p>
        </p:txBody>
      </p:sp>
      <p:sp>
        <p:nvSpPr>
          <p:cNvPr id="3" name="Subtitle 2"/>
          <p:cNvSpPr>
            <a:spLocks noGrp="1"/>
          </p:cNvSpPr>
          <p:nvPr>
            <p:ph type="subTitle" idx="1"/>
          </p:nvPr>
        </p:nvSpPr>
        <p:spPr/>
        <p:txBody>
          <a:bodyPr/>
          <a:lstStyle/>
          <a:p>
            <a:r>
              <a:rPr lang="en-US" dirty="0" smtClean="0"/>
              <a:t>Darci Kotkas</a:t>
            </a:r>
            <a:endParaRPr lang="en-US" dirty="0"/>
          </a:p>
        </p:txBody>
      </p:sp>
    </p:spTree>
    <p:extLst>
      <p:ext uri="{BB962C8B-B14F-4D97-AF65-F5344CB8AC3E}">
        <p14:creationId xmlns="" xmlns:p14="http://schemas.microsoft.com/office/powerpoint/2010/main" val="355117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16742D-08BA-44B4-A2F3-8D2488001B37}" type="slidenum">
              <a:rPr lang="en-US" smtClean="0">
                <a:solidFill>
                  <a:prstClr val="black">
                    <a:tint val="75000"/>
                  </a:prstClr>
                </a:solidFill>
              </a:rPr>
              <a:pPr>
                <a:defRPr/>
              </a:pPr>
              <a:t>3</a:t>
            </a:fld>
            <a:endParaRPr lang="en-US" dirty="0">
              <a:solidFill>
                <a:prstClr val="black">
                  <a:tint val="75000"/>
                </a:prstClr>
              </a:solidFill>
            </a:endParaRPr>
          </a:p>
        </p:txBody>
      </p:sp>
      <p:sp>
        <p:nvSpPr>
          <p:cNvPr id="3" name="Title 7"/>
          <p:cNvSpPr txBox="1">
            <a:spLocks/>
          </p:cNvSpPr>
          <p:nvPr/>
        </p:nvSpPr>
        <p:spPr>
          <a:xfrm>
            <a:off x="1371600" y="12700"/>
            <a:ext cx="7772400" cy="97790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US" sz="3300" b="1" dirty="0" smtClean="0">
              <a:solidFill>
                <a:srgbClr val="6BB1C9">
                  <a:lumMod val="50000"/>
                </a:srgbClr>
              </a:solidFill>
              <a:latin typeface="Cambria"/>
            </a:endParaRPr>
          </a:p>
          <a:p>
            <a:pPr algn="l">
              <a:defRPr/>
            </a:pPr>
            <a:r>
              <a:rPr lang="en-US" sz="3600" b="1" dirty="0" smtClean="0">
                <a:solidFill>
                  <a:srgbClr val="6BB1C9">
                    <a:lumMod val="50000"/>
                  </a:srgbClr>
                </a:solidFill>
                <a:latin typeface="Cambria"/>
              </a:rPr>
              <a:t>Outcomes </a:t>
            </a:r>
            <a:r>
              <a:rPr lang="en-US" sz="3600" b="1" dirty="0">
                <a:solidFill>
                  <a:srgbClr val="6BB1C9">
                    <a:lumMod val="50000"/>
                  </a:srgbClr>
                </a:solidFill>
                <a:latin typeface="Cambria"/>
              </a:rPr>
              <a:t>for Children and Youth</a:t>
            </a:r>
          </a:p>
        </p:txBody>
      </p:sp>
      <p:sp>
        <p:nvSpPr>
          <p:cNvPr id="4" name="Content Placeholder 8"/>
          <p:cNvSpPr txBox="1">
            <a:spLocks/>
          </p:cNvSpPr>
          <p:nvPr/>
        </p:nvSpPr>
        <p:spPr>
          <a:xfrm>
            <a:off x="1447800" y="1143000"/>
            <a:ext cx="7620000" cy="41449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endParaRPr lang="en-US" altLang="en-US" sz="2400" b="1" dirty="0" smtClean="0">
              <a:solidFill>
                <a:srgbClr val="005072"/>
              </a:solidFill>
              <a:latin typeface="Arial" pitchFamily="34" charset="0"/>
              <a:cs typeface="Arial" pitchFamily="34" charset="0"/>
            </a:endParaRPr>
          </a:p>
          <a:p>
            <a:pPr>
              <a:defRPr/>
            </a:pPr>
            <a:endParaRPr lang="en-US" altLang="en-US" sz="2400" b="1" dirty="0">
              <a:solidFill>
                <a:srgbClr val="005072"/>
              </a:solidFill>
              <a:latin typeface="Arial" pitchFamily="34" charset="0"/>
              <a:cs typeface="Arial" pitchFamily="34" charset="0"/>
            </a:endParaRPr>
          </a:p>
          <a:p>
            <a:pPr>
              <a:defRPr/>
            </a:pPr>
            <a:r>
              <a:rPr lang="en-US" altLang="en-US" sz="2600" b="1" dirty="0" smtClean="0">
                <a:solidFill>
                  <a:srgbClr val="005072"/>
                </a:solidFill>
                <a:latin typeface="Cambria" panose="02040503050406030204" pitchFamily="18" charset="0"/>
                <a:cs typeface="Arial" pitchFamily="34" charset="0"/>
              </a:rPr>
              <a:t>Supporting </a:t>
            </a:r>
            <a:r>
              <a:rPr lang="en-US" altLang="en-US" sz="2600" b="1" dirty="0">
                <a:solidFill>
                  <a:srgbClr val="005072"/>
                </a:solidFill>
                <a:latin typeface="Cambria" panose="02040503050406030204" pitchFamily="18" charset="0"/>
                <a:cs typeface="Arial" pitchFamily="34" charset="0"/>
              </a:rPr>
              <a:t>vulnerable children to live successfully in the Community</a:t>
            </a:r>
          </a:p>
          <a:p>
            <a:pPr>
              <a:defRPr/>
            </a:pPr>
            <a:r>
              <a:rPr lang="en-US" altLang="en-US" sz="2600" b="1" dirty="0">
                <a:solidFill>
                  <a:srgbClr val="005072"/>
                </a:solidFill>
                <a:latin typeface="Cambria" panose="02040503050406030204" pitchFamily="18" charset="0"/>
                <a:cs typeface="Arial" pitchFamily="34" charset="0"/>
              </a:rPr>
              <a:t>Children in temporary care will be reunited quickly with their family</a:t>
            </a:r>
          </a:p>
          <a:p>
            <a:pPr>
              <a:defRPr/>
            </a:pPr>
            <a:r>
              <a:rPr lang="en-US" altLang="en-US" sz="2600" b="1" dirty="0">
                <a:solidFill>
                  <a:srgbClr val="005072"/>
                </a:solidFill>
                <a:latin typeface="Cambria" panose="02040503050406030204" pitchFamily="18" charset="0"/>
                <a:cs typeface="Arial" pitchFamily="34" charset="0"/>
              </a:rPr>
              <a:t>Children in permanent care will be placed in permanent homes as quickly as possible</a:t>
            </a:r>
          </a:p>
          <a:p>
            <a:pPr>
              <a:defRPr/>
            </a:pPr>
            <a:r>
              <a:rPr lang="en-US" altLang="en-US" sz="2600" b="1" dirty="0">
                <a:solidFill>
                  <a:srgbClr val="005072"/>
                </a:solidFill>
                <a:latin typeface="Cambria" panose="02040503050406030204" pitchFamily="18" charset="0"/>
                <a:cs typeface="Arial" pitchFamily="34" charset="0"/>
              </a:rPr>
              <a:t>Youth will be transitioned to adulthood successfully</a:t>
            </a:r>
          </a:p>
          <a:p>
            <a:pPr>
              <a:defRPr/>
            </a:pPr>
            <a:r>
              <a:rPr lang="en-US" altLang="en-US" sz="2600" b="1" dirty="0">
                <a:solidFill>
                  <a:srgbClr val="005072"/>
                </a:solidFill>
                <a:latin typeface="Cambria" panose="02040503050406030204" pitchFamily="18" charset="0"/>
                <a:cs typeface="Arial" pitchFamily="34" charset="0"/>
              </a:rPr>
              <a:t>Aboriginal children will live in culturally appropriate placements</a:t>
            </a:r>
          </a:p>
        </p:txBody>
      </p:sp>
    </p:spTree>
    <p:extLst>
      <p:ext uri="{BB962C8B-B14F-4D97-AF65-F5344CB8AC3E}">
        <p14:creationId xmlns="" xmlns:p14="http://schemas.microsoft.com/office/powerpoint/2010/main" val="1060308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914400" y="228601"/>
            <a:ext cx="3352800" cy="838200"/>
          </a:xfrm>
        </p:spPr>
        <p:txBody>
          <a:bodyPr/>
          <a:lstStyle/>
          <a:p>
            <a:pPr eaLnBrk="1" hangingPunct="1"/>
            <a:r>
              <a:rPr lang="en-US" dirty="0" smtClean="0"/>
              <a:t>DEFINITION</a:t>
            </a:r>
          </a:p>
        </p:txBody>
      </p:sp>
      <p:sp>
        <p:nvSpPr>
          <p:cNvPr id="46083" name="Footer Placeholder 3"/>
          <p:cNvSpPr>
            <a:spLocks noGrp="1"/>
          </p:cNvSpPr>
          <p:nvPr>
            <p:ph type="ftr" sz="quarter" idx="11"/>
          </p:nvPr>
        </p:nvSpPr>
        <p:spPr bwMode="auto">
          <a:ln>
            <a:miter lim="800000"/>
            <a:headEnd/>
            <a:tailEnd/>
          </a:ln>
        </p:spPr>
        <p:txBody>
          <a:bodyPr vert="horz" wrap="square" lIns="91440" tIns="45720" rIns="91440" bIns="45720" numCol="1" rtlCol="0" anchor="t" anchorCtr="0" compatLnSpc="1">
            <a:prstTxWarp prst="textNoShape">
              <a:avLst/>
            </a:prstTxWarp>
          </a:bodyPr>
          <a:lstStyle/>
          <a:p>
            <a:pPr>
              <a:defRPr/>
            </a:pPr>
            <a:r>
              <a:rPr lang="en-US" altLang="en-US" smtClean="0">
                <a:solidFill>
                  <a:prstClr val="black">
                    <a:tint val="75000"/>
                  </a:prstClr>
                </a:solidFill>
              </a:rPr>
              <a:t>Debolt</a:t>
            </a:r>
          </a:p>
        </p:txBody>
      </p:sp>
      <p:sp>
        <p:nvSpPr>
          <p:cNvPr id="45060" name="Rectangle 3"/>
          <p:cNvSpPr>
            <a:spLocks noChangeArrowheads="1"/>
          </p:cNvSpPr>
          <p:nvPr/>
        </p:nvSpPr>
        <p:spPr bwMode="auto">
          <a:xfrm>
            <a:off x="838200" y="1143000"/>
            <a:ext cx="7467600" cy="5078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3200" b="1" dirty="0">
                <a:solidFill>
                  <a:prstClr val="black"/>
                </a:solidFill>
                <a:latin typeface="Times New Roman" panose="02020603050405020304" pitchFamily="18" charset="0"/>
                <a:cs typeface="Times New Roman" panose="02020603050405020304" pitchFamily="18" charset="0"/>
              </a:rPr>
              <a:t>Fetal Alcohol Spectrum Disorder is a term used to support individuals who have been diagnosed with a “spectrum” of effects related to prenatal alcohol exposure.  It includes (but is not limited to) Fetal Alcohol Syndrome, Alcohol Related Neurobehavioral Disorder, Partial Fetal Alcohol Syndrome and Static Encephalopathy.</a:t>
            </a:r>
          </a:p>
          <a:p>
            <a:endParaRPr lang="en-US" sz="3600" b="1" dirty="0">
              <a:solidFill>
                <a:prstClr val="black"/>
              </a:solidFill>
              <a:latin typeface="Times New Roman" panose="02020603050405020304" pitchFamily="18" charset="0"/>
            </a:endParaRPr>
          </a:p>
        </p:txBody>
      </p:sp>
    </p:spTree>
    <p:extLst>
      <p:ext uri="{BB962C8B-B14F-4D97-AF65-F5344CB8AC3E}">
        <p14:creationId xmlns="" xmlns:p14="http://schemas.microsoft.com/office/powerpoint/2010/main" val="6694079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3500"/>
              <a:t>	KEY POINTS TO BE MADE:</a:t>
            </a:r>
          </a:p>
        </p:txBody>
      </p:sp>
      <p:sp>
        <p:nvSpPr>
          <p:cNvPr id="18435" name="Rectangle 3"/>
          <p:cNvSpPr>
            <a:spLocks noGrp="1" noChangeArrowheads="1"/>
          </p:cNvSpPr>
          <p:nvPr>
            <p:ph idx="1"/>
          </p:nvPr>
        </p:nvSpPr>
        <p:spPr/>
        <p:txBody>
          <a:bodyPr/>
          <a:lstStyle/>
          <a:p>
            <a:pPr eaLnBrk="1" hangingPunct="1"/>
            <a:r>
              <a:rPr lang="en-US" smtClean="0"/>
              <a:t>Children, adolescents and adults with FASD have complex medical, psychological and social needs.  </a:t>
            </a:r>
          </a:p>
          <a:p>
            <a:pPr eaLnBrk="1" hangingPunct="1"/>
            <a:r>
              <a:rPr lang="en-US" smtClean="0"/>
              <a:t>They are difficult to provide stability for and existing resources are not often user friendly for these families.  </a:t>
            </a:r>
          </a:p>
        </p:txBody>
      </p:sp>
      <p:sp>
        <p:nvSpPr>
          <p:cNvPr id="20483" name="Footer Placeholder 4"/>
          <p:cNvSpPr>
            <a:spLocks noGrp="1"/>
          </p:cNvSpPr>
          <p:nvPr>
            <p:ph type="ftr" sz="quarter" idx="11"/>
          </p:nvPr>
        </p:nvSpPr>
        <p:spPr bwMode="auto">
          <a:ln>
            <a:miter lim="800000"/>
            <a:headEnd/>
            <a:tailEnd/>
          </a:ln>
        </p:spPr>
        <p:txBody>
          <a:bodyPr vert="horz" wrap="square" lIns="91440" tIns="45720" rIns="91440" bIns="45720" numCol="1" rtlCol="0" anchor="t" anchorCtr="0" compatLnSpc="1">
            <a:prstTxWarp prst="textNoShape">
              <a:avLst/>
            </a:prstTxWarp>
          </a:bodyPr>
          <a:lstStyle/>
          <a:p>
            <a:pPr>
              <a:defRPr/>
            </a:pPr>
            <a:r>
              <a:rPr lang="en-US" altLang="en-US" smtClean="0">
                <a:solidFill>
                  <a:prstClr val="black">
                    <a:tint val="75000"/>
                  </a:prstClr>
                </a:solidFill>
              </a:rPr>
              <a:t>Debolt</a:t>
            </a:r>
          </a:p>
        </p:txBody>
      </p:sp>
    </p:spTree>
    <p:extLst>
      <p:ext uri="{BB962C8B-B14F-4D97-AF65-F5344CB8AC3E}">
        <p14:creationId xmlns="" xmlns:p14="http://schemas.microsoft.com/office/powerpoint/2010/main" val="37202816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86700" cy="990600"/>
          </a:xfrm>
        </p:spPr>
        <p:txBody>
          <a:bodyPr/>
          <a:lstStyle/>
          <a:p>
            <a:r>
              <a:rPr lang="en-US" dirty="0" smtClean="0"/>
              <a:t>Intention…..</a:t>
            </a:r>
            <a:endParaRPr lang="en-CA" dirty="0"/>
          </a:p>
        </p:txBody>
      </p:sp>
      <p:sp>
        <p:nvSpPr>
          <p:cNvPr id="3" name="Content Placeholder 2"/>
          <p:cNvSpPr>
            <a:spLocks noGrp="1"/>
          </p:cNvSpPr>
          <p:nvPr>
            <p:ph idx="1"/>
          </p:nvPr>
        </p:nvSpPr>
        <p:spPr/>
        <p:txBody>
          <a:bodyPr>
            <a:normAutofit fontScale="85000" lnSpcReduction="10000"/>
          </a:bodyPr>
          <a:lstStyle/>
          <a:p>
            <a:r>
              <a:rPr lang="en-CA" dirty="0"/>
              <a:t>The critical message emerging from this work is the need to establish sound </a:t>
            </a:r>
            <a:r>
              <a:rPr lang="en-CA" i="1" dirty="0"/>
              <a:t>FASD Informed Practice </a:t>
            </a:r>
            <a:r>
              <a:rPr lang="en-CA" dirty="0"/>
              <a:t>to support the often complex needs of children and families. </a:t>
            </a:r>
            <a:r>
              <a:rPr lang="en-CA" i="1" dirty="0"/>
              <a:t>FASD Informed Practice</a:t>
            </a:r>
            <a:r>
              <a:rPr lang="en-CA" dirty="0"/>
              <a:t> implies that casework is carried out in a way that appreciates the specific challenges associated with FASD as a disabling condition and recognizes the need for adjustments and accommodations in the child welfare response.</a:t>
            </a:r>
          </a:p>
          <a:p>
            <a:pPr marL="0" indent="0">
              <a:buNone/>
            </a:pPr>
            <a:r>
              <a:rPr lang="en-CA" dirty="0"/>
              <a:t> </a:t>
            </a:r>
          </a:p>
          <a:p>
            <a:r>
              <a:rPr lang="en-CA" dirty="0"/>
              <a:t>A key element of the success of </a:t>
            </a:r>
            <a:r>
              <a:rPr lang="en-CA" dirty="0" smtClean="0"/>
              <a:t>the Community of Practice initiative </a:t>
            </a:r>
            <a:r>
              <a:rPr lang="en-CA" dirty="0"/>
              <a:t>was the recognition that child welfare practice in response to FASD requires a specialized approach and leadership on practice needs to originate and develop within the workforce.</a:t>
            </a:r>
          </a:p>
          <a:p>
            <a:endParaRPr lang="en-CA" dirty="0"/>
          </a:p>
        </p:txBody>
      </p:sp>
    </p:spTree>
    <p:extLst>
      <p:ext uri="{BB962C8B-B14F-4D97-AF65-F5344CB8AC3E}">
        <p14:creationId xmlns="" xmlns:p14="http://schemas.microsoft.com/office/powerpoint/2010/main" val="2367441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en-CA" u="sng" dirty="0">
                <a:effectLst/>
              </a:rPr>
              <a:t>WHY US?</a:t>
            </a:r>
            <a:endParaRPr lang="en-US" dirty="0">
              <a:effectLst/>
            </a:endParaRPr>
          </a:p>
        </p:txBody>
      </p:sp>
      <p:sp>
        <p:nvSpPr>
          <p:cNvPr id="3" name="Content Placeholder 2"/>
          <p:cNvSpPr>
            <a:spLocks noGrp="1"/>
          </p:cNvSpPr>
          <p:nvPr>
            <p:ph idx="1"/>
          </p:nvPr>
        </p:nvSpPr>
        <p:spPr>
          <a:xfrm>
            <a:off x="457200" y="1295400"/>
            <a:ext cx="7239000" cy="5160336"/>
          </a:xfrm>
        </p:spPr>
        <p:txBody>
          <a:bodyPr>
            <a:normAutofit/>
          </a:bodyPr>
          <a:lstStyle/>
          <a:p>
            <a:pPr lvl="0"/>
            <a:r>
              <a:rPr lang="en-CA" dirty="0"/>
              <a:t>Child Protective Services identify more high-risk children </a:t>
            </a:r>
            <a:r>
              <a:rPr lang="en-US" dirty="0"/>
              <a:t>than any other public system.</a:t>
            </a:r>
          </a:p>
          <a:p>
            <a:pPr marL="0" indent="0">
              <a:buNone/>
            </a:pPr>
            <a:r>
              <a:rPr lang="en-US" dirty="0"/>
              <a:t> </a:t>
            </a:r>
          </a:p>
          <a:p>
            <a:pPr lvl="0"/>
            <a:r>
              <a:rPr lang="en-US" dirty="0"/>
              <a:t>The challenge is to recognize the need to do more than protect. Protecting without educating, healing and enriching children is an opportunity lost. The cost in human and </a:t>
            </a:r>
            <a:r>
              <a:rPr lang="en-CA" dirty="0"/>
              <a:t>financial resources is overwhelming.</a:t>
            </a:r>
            <a:endParaRPr lang="en-US" dirty="0"/>
          </a:p>
          <a:p>
            <a:pPr marL="0" indent="0">
              <a:buNone/>
            </a:pPr>
            <a:r>
              <a:rPr lang="en-US" dirty="0"/>
              <a:t> </a:t>
            </a:r>
          </a:p>
          <a:p>
            <a:pPr lvl="0"/>
            <a:r>
              <a:rPr lang="en-GB" dirty="0"/>
              <a:t>Children born with FASD are among the fastest growing group of children entering the child welfare system…..</a:t>
            </a:r>
            <a:endParaRPr lang="en-US" dirty="0"/>
          </a:p>
          <a:p>
            <a:pPr marL="0" indent="0">
              <a:buNone/>
            </a:pPr>
            <a:endParaRPr lang="en-US" dirty="0"/>
          </a:p>
          <a:p>
            <a:endParaRPr lang="en-US" dirty="0"/>
          </a:p>
        </p:txBody>
      </p:sp>
    </p:spTree>
    <p:extLst>
      <p:ext uri="{BB962C8B-B14F-4D97-AF65-F5344CB8AC3E}">
        <p14:creationId xmlns="" xmlns:p14="http://schemas.microsoft.com/office/powerpoint/2010/main" val="18575239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Prevalence in Child Protection</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t>What </a:t>
            </a:r>
            <a:r>
              <a:rPr lang="en-US" b="1" u="sng" dirty="0"/>
              <a:t>we Know</a:t>
            </a:r>
            <a:endParaRPr lang="en-US" dirty="0"/>
          </a:p>
          <a:p>
            <a:pPr lvl="0"/>
            <a:r>
              <a:rPr lang="en-US" dirty="0"/>
              <a:t>FASD is often overrepresented in children, adolescents and adults requiring services from child protection </a:t>
            </a:r>
            <a:r>
              <a:rPr lang="en-US" dirty="0" smtClean="0"/>
              <a:t>agencies – 50% of caseloads</a:t>
            </a:r>
            <a:endParaRPr lang="en-US" dirty="0"/>
          </a:p>
          <a:p>
            <a:pPr lvl="0"/>
            <a:r>
              <a:rPr lang="en-US" dirty="0"/>
              <a:t>The Enhancement Act’s philosophy of “least intrusive and time limited” is not congruent with what we know helps with these children and families.</a:t>
            </a:r>
          </a:p>
          <a:p>
            <a:pPr lvl="0"/>
            <a:r>
              <a:rPr lang="en-US" dirty="0"/>
              <a:t>Many contracted agencies that serve individual Child and Family Service Authorities are often unprepared to serve this high needs group.  </a:t>
            </a:r>
          </a:p>
          <a:p>
            <a:pPr lvl="0"/>
            <a:r>
              <a:rPr lang="en-US" dirty="0"/>
              <a:t>Children and families experiencing the complexities of this poorly understood disability are often at the center of highly public child protection failures. </a:t>
            </a:r>
          </a:p>
          <a:p>
            <a:pPr marL="0" indent="0">
              <a:buNone/>
            </a:pPr>
            <a:endParaRPr lang="en-US" dirty="0"/>
          </a:p>
          <a:p>
            <a:endParaRPr lang="en-US" dirty="0"/>
          </a:p>
        </p:txBody>
      </p:sp>
    </p:spTree>
    <p:extLst>
      <p:ext uri="{BB962C8B-B14F-4D97-AF65-F5344CB8AC3E}">
        <p14:creationId xmlns="" xmlns:p14="http://schemas.microsoft.com/office/powerpoint/2010/main" val="30903667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do this? </a:t>
            </a:r>
            <a:endParaRPr lang="en-CA" dirty="0"/>
          </a:p>
        </p:txBody>
      </p:sp>
      <p:sp>
        <p:nvSpPr>
          <p:cNvPr id="3" name="Content Placeholder 2"/>
          <p:cNvSpPr>
            <a:spLocks noGrp="1"/>
          </p:cNvSpPr>
          <p:nvPr>
            <p:ph idx="1"/>
          </p:nvPr>
        </p:nvSpPr>
        <p:spPr/>
        <p:txBody>
          <a:bodyPr>
            <a:normAutofit/>
          </a:bodyPr>
          <a:lstStyle/>
          <a:p>
            <a:pPr marL="0" indent="0">
              <a:buNone/>
            </a:pPr>
            <a:r>
              <a:rPr lang="en-CA" dirty="0"/>
              <a:t>It is important to understand that </a:t>
            </a:r>
            <a:r>
              <a:rPr lang="en-CA" b="1" dirty="0"/>
              <a:t>early diagnosis and intervention are positively correlated with better long term outcomes </a:t>
            </a:r>
            <a:r>
              <a:rPr lang="en-CA" dirty="0"/>
              <a:t>for the children and their families.  </a:t>
            </a:r>
            <a:endParaRPr lang="en-CA" dirty="0" smtClean="0"/>
          </a:p>
          <a:p>
            <a:pPr marL="0" indent="0">
              <a:buNone/>
            </a:pPr>
            <a:r>
              <a:rPr lang="en-CA" dirty="0" smtClean="0"/>
              <a:t>Appropriate </a:t>
            </a:r>
            <a:r>
              <a:rPr lang="en-CA" dirty="0"/>
              <a:t>diagnosis results in the children receiving relevant and targeted interventions, significantly improves their functioning, adaptability, self-awareness and self-esteem not to mention significantly improves parent-child interactions (</a:t>
            </a:r>
            <a:r>
              <a:rPr lang="en-CA" dirty="0" err="1"/>
              <a:t>Streissguth</a:t>
            </a:r>
            <a:r>
              <a:rPr lang="en-CA" dirty="0"/>
              <a:t> et al 2004).</a:t>
            </a:r>
            <a:br>
              <a:rPr lang="en-CA" dirty="0"/>
            </a:br>
            <a:endParaRPr lang="en-CA" dirty="0"/>
          </a:p>
        </p:txBody>
      </p:sp>
    </p:spTree>
    <p:extLst>
      <p:ext uri="{BB962C8B-B14F-4D97-AF65-F5344CB8AC3E}">
        <p14:creationId xmlns="" xmlns:p14="http://schemas.microsoft.com/office/powerpoint/2010/main" val="29081529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rtlCol="0">
            <a:normAutofit fontScale="90000"/>
          </a:bodyPr>
          <a:lstStyle/>
          <a:p>
            <a:pPr>
              <a:defRPr/>
            </a:pPr>
            <a:r>
              <a:rPr lang="en-US" smtClean="0"/>
              <a:t>80% of individuals with FASD are raised by other people:</a:t>
            </a:r>
          </a:p>
        </p:txBody>
      </p:sp>
      <p:sp>
        <p:nvSpPr>
          <p:cNvPr id="43011" name="Rectangle 3"/>
          <p:cNvSpPr>
            <a:spLocks noGrp="1" noChangeArrowheads="1"/>
          </p:cNvSpPr>
          <p:nvPr>
            <p:ph idx="1"/>
          </p:nvPr>
        </p:nvSpPr>
        <p:spPr/>
        <p:txBody>
          <a:bodyPr/>
          <a:lstStyle/>
          <a:p>
            <a:pPr marL="609600" indent="-609600">
              <a:buFont typeface="Wingdings" panose="05000000000000000000" pitchFamily="2" charset="2"/>
              <a:buAutoNum type="arabicPeriod"/>
            </a:pPr>
            <a:r>
              <a:rPr lang="en-US" smtClean="0"/>
              <a:t>Biological families are unaware of what has happened developmentally for their child</a:t>
            </a:r>
          </a:p>
          <a:p>
            <a:pPr marL="609600" indent="-609600">
              <a:buFont typeface="Wingdings" panose="05000000000000000000" pitchFamily="2" charset="2"/>
              <a:buAutoNum type="arabicPeriod"/>
            </a:pPr>
            <a:r>
              <a:rPr lang="en-US" smtClean="0"/>
              <a:t>Rearing families are unaware of the etiology of the problems</a:t>
            </a:r>
          </a:p>
          <a:p>
            <a:pPr marL="609600" indent="-609600">
              <a:buFont typeface="Wingdings" panose="05000000000000000000" pitchFamily="2" charset="2"/>
              <a:buAutoNum type="arabicPeriod"/>
            </a:pPr>
            <a:r>
              <a:rPr lang="en-US" smtClean="0"/>
              <a:t>Multiple placements distort the information and the functioning</a:t>
            </a:r>
          </a:p>
        </p:txBody>
      </p:sp>
      <p:sp>
        <p:nvSpPr>
          <p:cNvPr id="44035" name="Footer Placeholder 4"/>
          <p:cNvSpPr>
            <a:spLocks noGrp="1"/>
          </p:cNvSpPr>
          <p:nvPr>
            <p:ph type="ftr" sz="quarter" idx="11"/>
          </p:nvPr>
        </p:nvSpPr>
        <p:spPr bwMode="auto">
          <a:ln>
            <a:miter lim="800000"/>
            <a:headEnd/>
            <a:tailEnd/>
          </a:ln>
        </p:spPr>
        <p:txBody>
          <a:bodyPr vert="horz" wrap="square" lIns="91440" tIns="45720" rIns="91440" bIns="45720" numCol="1" rtlCol="0" anchor="t" anchorCtr="0" compatLnSpc="1">
            <a:prstTxWarp prst="textNoShape">
              <a:avLst/>
            </a:prstTxWarp>
          </a:bodyPr>
          <a:lstStyle/>
          <a:p>
            <a:pPr>
              <a:defRPr/>
            </a:pPr>
            <a:r>
              <a:rPr lang="en-US" altLang="en-US" smtClean="0">
                <a:solidFill>
                  <a:prstClr val="black">
                    <a:tint val="75000"/>
                  </a:prstClr>
                </a:solidFill>
              </a:rPr>
              <a:t>Debolt</a:t>
            </a:r>
          </a:p>
        </p:txBody>
      </p:sp>
    </p:spTree>
    <p:extLst>
      <p:ext uri="{BB962C8B-B14F-4D97-AF65-F5344CB8AC3E}">
        <p14:creationId xmlns="" xmlns:p14="http://schemas.microsoft.com/office/powerpoint/2010/main" val="38904633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a:defRPr/>
            </a:pPr>
            <a:r>
              <a:rPr lang="en-US" sz="4000" dirty="0" smtClean="0">
                <a:solidFill>
                  <a:srgbClr val="FF0000"/>
                </a:solidFill>
              </a:rPr>
              <a:t>TRIFECTA</a:t>
            </a:r>
            <a:r>
              <a:rPr lang="en-US" sz="4000" dirty="0" smtClean="0"/>
              <a:t> – FASD and……</a:t>
            </a:r>
            <a:endParaRPr lang="en-US" sz="4000" dirty="0"/>
          </a:p>
        </p:txBody>
      </p:sp>
      <p:sp>
        <p:nvSpPr>
          <p:cNvPr id="29699" name="Rectangle 3"/>
          <p:cNvSpPr>
            <a:spLocks noGrp="1" noChangeArrowheads="1"/>
          </p:cNvSpPr>
          <p:nvPr>
            <p:ph idx="1"/>
          </p:nvPr>
        </p:nvSpPr>
        <p:spPr/>
        <p:txBody>
          <a:bodyPr>
            <a:normAutofit/>
          </a:bodyPr>
          <a:lstStyle/>
          <a:p>
            <a:pPr marL="609600" indent="-609600">
              <a:buFontTx/>
              <a:buAutoNum type="arabicPeriod"/>
            </a:pPr>
            <a:r>
              <a:rPr lang="en-US" dirty="0" smtClean="0"/>
              <a:t>School Failure</a:t>
            </a:r>
          </a:p>
          <a:p>
            <a:pPr marL="609600" indent="-609600">
              <a:buFontTx/>
              <a:buAutoNum type="arabicPeriod"/>
            </a:pPr>
            <a:r>
              <a:rPr lang="en-US" dirty="0" smtClean="0"/>
              <a:t>Mental Health Disorders</a:t>
            </a:r>
          </a:p>
          <a:p>
            <a:pPr marL="609600" indent="-609600">
              <a:buFontTx/>
              <a:buAutoNum type="arabicPeriod"/>
            </a:pPr>
            <a:r>
              <a:rPr lang="en-US" dirty="0" smtClean="0"/>
              <a:t>Addictions </a:t>
            </a:r>
          </a:p>
          <a:p>
            <a:pPr marL="609600" indent="-609600">
              <a:buFontTx/>
              <a:buAutoNum type="arabicPeriod"/>
            </a:pPr>
            <a:endParaRPr lang="en-US" dirty="0" smtClean="0"/>
          </a:p>
          <a:p>
            <a:pPr marL="609600" indent="-609600">
              <a:buNone/>
            </a:pPr>
            <a:r>
              <a:rPr lang="en-US" dirty="0" err="1" smtClean="0"/>
              <a:t>Streissgueth’s</a:t>
            </a:r>
            <a:r>
              <a:rPr lang="en-US" dirty="0" smtClean="0"/>
              <a:t> Secondary Disability Study</a:t>
            </a:r>
          </a:p>
          <a:p>
            <a:pPr marL="609600" indent="-609600">
              <a:buNone/>
            </a:pPr>
            <a:r>
              <a:rPr lang="en-US" dirty="0" smtClean="0"/>
              <a:t>90% had mental health problems</a:t>
            </a:r>
          </a:p>
          <a:p>
            <a:pPr marL="609600" indent="-609600">
              <a:buNone/>
            </a:pPr>
            <a:r>
              <a:rPr lang="en-US" dirty="0" smtClean="0"/>
              <a:t>30% had drug and alcohol use/misuse </a:t>
            </a:r>
          </a:p>
        </p:txBody>
      </p:sp>
    </p:spTree>
    <p:extLst>
      <p:ext uri="{BB962C8B-B14F-4D97-AF65-F5344CB8AC3E}">
        <p14:creationId xmlns="" xmlns:p14="http://schemas.microsoft.com/office/powerpoint/2010/main" val="41745434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50"/>
            <a:ext cx="7886700" cy="1325563"/>
          </a:xfrm>
        </p:spPr>
        <p:txBody>
          <a:bodyPr rtlCol="0">
            <a:normAutofit fontScale="90000"/>
          </a:bodyPr>
          <a:lstStyle/>
          <a:p>
            <a:pPr>
              <a:defRPr/>
            </a:pPr>
            <a:r>
              <a:rPr lang="en-US" dirty="0" smtClean="0"/>
              <a:t>Understanding the Presence of FASD in our “Systems of Support”</a:t>
            </a:r>
            <a:endParaRPr lang="en-CA" dirty="0"/>
          </a:p>
        </p:txBody>
      </p:sp>
      <p:sp>
        <p:nvSpPr>
          <p:cNvPr id="3" name="Content Placeholder 2"/>
          <p:cNvSpPr>
            <a:spLocks noGrp="1"/>
          </p:cNvSpPr>
          <p:nvPr>
            <p:ph sz="half" idx="1"/>
          </p:nvPr>
        </p:nvSpPr>
        <p:spPr/>
        <p:txBody>
          <a:bodyPr rtlCol="0">
            <a:normAutofit fontScale="77500" lnSpcReduction="20000"/>
          </a:bodyPr>
          <a:lstStyle/>
          <a:p>
            <a:pPr marL="420624" indent="-384048">
              <a:buNone/>
              <a:defRPr/>
            </a:pPr>
            <a:r>
              <a:rPr lang="en-US" dirty="0" smtClean="0"/>
              <a:t>If we get it:</a:t>
            </a:r>
          </a:p>
          <a:p>
            <a:pPr marL="420624" indent="-384048">
              <a:defRPr/>
            </a:pPr>
            <a:r>
              <a:rPr lang="en-US" dirty="0" smtClean="0"/>
              <a:t>We will have effective and cost efficient interventions</a:t>
            </a:r>
          </a:p>
          <a:p>
            <a:pPr marL="420624" indent="-384048">
              <a:defRPr/>
            </a:pPr>
            <a:r>
              <a:rPr lang="en-US" dirty="0" smtClean="0"/>
              <a:t>We will have enhanced collaboration</a:t>
            </a:r>
          </a:p>
          <a:p>
            <a:pPr marL="420624" indent="-384048">
              <a:defRPr/>
            </a:pPr>
            <a:r>
              <a:rPr lang="en-US" dirty="0" smtClean="0"/>
              <a:t>We will have improved developmental outcomes</a:t>
            </a:r>
          </a:p>
          <a:p>
            <a:pPr marL="420624" indent="-384048">
              <a:defRPr/>
            </a:pPr>
            <a:r>
              <a:rPr lang="en-US" dirty="0" smtClean="0"/>
              <a:t>We will reduce the intergenerational effects of FASD</a:t>
            </a:r>
            <a:endParaRPr lang="en-CA" dirty="0"/>
          </a:p>
        </p:txBody>
      </p:sp>
      <p:sp>
        <p:nvSpPr>
          <p:cNvPr id="4" name="Content Placeholder 3"/>
          <p:cNvSpPr>
            <a:spLocks noGrp="1"/>
          </p:cNvSpPr>
          <p:nvPr>
            <p:ph sz="half" idx="2"/>
          </p:nvPr>
        </p:nvSpPr>
        <p:spPr/>
        <p:txBody>
          <a:bodyPr rtlCol="0">
            <a:normAutofit fontScale="77500" lnSpcReduction="20000"/>
          </a:bodyPr>
          <a:lstStyle/>
          <a:p>
            <a:pPr marL="420624" indent="-384048">
              <a:buNone/>
              <a:defRPr/>
            </a:pPr>
            <a:r>
              <a:rPr lang="en-US" dirty="0" smtClean="0"/>
              <a:t>If we don’t:</a:t>
            </a:r>
          </a:p>
          <a:p>
            <a:pPr marL="420624" indent="-384048">
              <a:defRPr/>
            </a:pPr>
            <a:r>
              <a:rPr lang="en-US" dirty="0" smtClean="0"/>
              <a:t>We will have ineffective and costly interventions</a:t>
            </a:r>
          </a:p>
          <a:p>
            <a:pPr marL="420624" indent="-384048">
              <a:defRPr/>
            </a:pPr>
            <a:r>
              <a:rPr lang="en-US" dirty="0" smtClean="0"/>
              <a:t>There will be systemic frustration and blame</a:t>
            </a:r>
          </a:p>
          <a:p>
            <a:pPr marL="420624" indent="-384048">
              <a:defRPr/>
            </a:pPr>
            <a:r>
              <a:rPr lang="en-US" dirty="0" smtClean="0"/>
              <a:t>There will be multiple diagnosis (and explanations) over time.</a:t>
            </a:r>
          </a:p>
          <a:p>
            <a:pPr marL="420624" indent="-384048">
              <a:defRPr/>
            </a:pPr>
            <a:r>
              <a:rPr lang="en-US" dirty="0" smtClean="0"/>
              <a:t>There will be an escalation of symptoms despite “huge” effort.</a:t>
            </a:r>
            <a:endParaRPr lang="en-CA" dirty="0"/>
          </a:p>
        </p:txBody>
      </p:sp>
    </p:spTree>
    <p:extLst>
      <p:ext uri="{BB962C8B-B14F-4D97-AF65-F5344CB8AC3E}">
        <p14:creationId xmlns="" xmlns:p14="http://schemas.microsoft.com/office/powerpoint/2010/main" val="16922062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Intervention is….</a:t>
            </a:r>
          </a:p>
        </p:txBody>
      </p:sp>
      <p:sp>
        <p:nvSpPr>
          <p:cNvPr id="34820" name="Rectangle 3"/>
          <p:cNvSpPr>
            <a:spLocks noGrp="1" noChangeArrowheads="1"/>
          </p:cNvSpPr>
          <p:nvPr>
            <p:ph idx="1"/>
          </p:nvPr>
        </p:nvSpPr>
        <p:spPr/>
        <p:txBody>
          <a:bodyPr>
            <a:normAutofit/>
          </a:bodyPr>
          <a:lstStyle/>
          <a:p>
            <a:pPr marL="571500" indent="-571500">
              <a:buFont typeface="Wingdings" pitchFamily="2" charset="2"/>
              <a:buAutoNum type="arabicPeriod"/>
              <a:defRPr/>
            </a:pPr>
            <a:r>
              <a:rPr lang="en-US" smtClean="0"/>
              <a:t>Identification of high risk individuals is intervention.</a:t>
            </a:r>
          </a:p>
          <a:p>
            <a:pPr marL="571500" indent="-571500">
              <a:buFont typeface="Wingdings" pitchFamily="2" charset="2"/>
              <a:buAutoNum type="arabicPeriod"/>
              <a:defRPr/>
            </a:pPr>
            <a:r>
              <a:rPr lang="en-US" smtClean="0"/>
              <a:t>Gathering relevant information to support a diagnosis of FASD is intervention.</a:t>
            </a:r>
          </a:p>
          <a:p>
            <a:pPr marL="571500" indent="-571500">
              <a:buFont typeface="Wingdings" pitchFamily="2" charset="2"/>
              <a:buAutoNum type="arabicPeriod"/>
              <a:defRPr/>
            </a:pPr>
            <a:r>
              <a:rPr lang="en-US" smtClean="0"/>
              <a:t>Referring for formal diagnosis/assessment is intervention.</a:t>
            </a:r>
          </a:p>
          <a:p>
            <a:pPr marL="571500" indent="-571500">
              <a:buFont typeface="Wingdings" pitchFamily="2" charset="2"/>
              <a:buAutoNum type="arabicPeriod"/>
              <a:defRPr/>
            </a:pPr>
            <a:r>
              <a:rPr lang="en-US" smtClean="0"/>
              <a:t>Diagnosis is intervention.</a:t>
            </a:r>
          </a:p>
          <a:p>
            <a:pPr marL="571500" indent="-571500">
              <a:buFont typeface="Wingdings" pitchFamily="2" charset="2"/>
              <a:buAutoNum type="arabicPeriod"/>
              <a:defRPr/>
            </a:pPr>
            <a:r>
              <a:rPr lang="en-US" smtClean="0"/>
              <a:t>Diagnosis kick starts a multi-system organization of care.  That is intervention.</a:t>
            </a:r>
          </a:p>
        </p:txBody>
      </p:sp>
      <p:sp>
        <p:nvSpPr>
          <p:cNvPr id="34819" name="Footer Placeholder 4"/>
          <p:cNvSpPr>
            <a:spLocks noGrp="1"/>
          </p:cNvSpPr>
          <p:nvPr>
            <p:ph type="ftr" sz="quarter" idx="11"/>
          </p:nvPr>
        </p:nvSpPr>
        <p:spPr bwMode="auto">
          <a:ln>
            <a:miter lim="800000"/>
            <a:headEnd/>
            <a:tailEnd/>
          </a:ln>
        </p:spPr>
        <p:txBody>
          <a:bodyPr vert="horz" wrap="square" lIns="91440" tIns="45720" rIns="91440" bIns="45720" numCol="1" rtlCol="0" anchor="t" anchorCtr="0" compatLnSpc="1">
            <a:prstTxWarp prst="textNoShape">
              <a:avLst/>
            </a:prstTxWarp>
          </a:bodyPr>
          <a:lstStyle/>
          <a:p>
            <a:pPr>
              <a:defRPr/>
            </a:pPr>
            <a:r>
              <a:rPr lang="en-US" altLang="en-US" smtClean="0">
                <a:solidFill>
                  <a:prstClr val="black">
                    <a:tint val="75000"/>
                  </a:prstClr>
                </a:solidFill>
              </a:rPr>
              <a:t>Debolt</a:t>
            </a:r>
          </a:p>
        </p:txBody>
      </p:sp>
    </p:spTree>
    <p:extLst>
      <p:ext uri="{BB962C8B-B14F-4D97-AF65-F5344CB8AC3E}">
        <p14:creationId xmlns="" xmlns:p14="http://schemas.microsoft.com/office/powerpoint/2010/main" val="3973060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16742D-08BA-44B4-A2F3-8D2488001B37}" type="slidenum">
              <a:rPr lang="en-US" smtClean="0">
                <a:solidFill>
                  <a:prstClr val="black">
                    <a:tint val="75000"/>
                  </a:prstClr>
                </a:solidFill>
              </a:rPr>
              <a:pPr>
                <a:defRPr/>
              </a:pPr>
              <a:t>4</a:t>
            </a:fld>
            <a:endParaRPr lang="en-US" dirty="0">
              <a:solidFill>
                <a:prstClr val="black">
                  <a:tint val="75000"/>
                </a:prstClr>
              </a:solidFill>
            </a:endParaRPr>
          </a:p>
        </p:txBody>
      </p:sp>
      <p:sp>
        <p:nvSpPr>
          <p:cNvPr id="5" name="Title 7"/>
          <p:cNvSpPr txBox="1">
            <a:spLocks/>
          </p:cNvSpPr>
          <p:nvPr/>
        </p:nvSpPr>
        <p:spPr bwMode="auto">
          <a:xfrm>
            <a:off x="1447800" y="12700"/>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mbria" pitchFamily="18" charset="0"/>
              </a:defRPr>
            </a:lvl2pPr>
            <a:lvl3pPr algn="ctr" rtl="0" eaLnBrk="0" fontAlgn="base" hangingPunct="0">
              <a:spcBef>
                <a:spcPct val="0"/>
              </a:spcBef>
              <a:spcAft>
                <a:spcPct val="0"/>
              </a:spcAft>
              <a:defRPr sz="4400">
                <a:solidFill>
                  <a:schemeClr val="tx1"/>
                </a:solidFill>
                <a:latin typeface="Cambria" pitchFamily="18" charset="0"/>
              </a:defRPr>
            </a:lvl3pPr>
            <a:lvl4pPr algn="ctr" rtl="0" eaLnBrk="0" fontAlgn="base" hangingPunct="0">
              <a:spcBef>
                <a:spcPct val="0"/>
              </a:spcBef>
              <a:spcAft>
                <a:spcPct val="0"/>
              </a:spcAft>
              <a:defRPr sz="4400">
                <a:solidFill>
                  <a:schemeClr val="tx1"/>
                </a:solidFill>
                <a:latin typeface="Cambria" pitchFamily="18" charset="0"/>
              </a:defRPr>
            </a:lvl4pPr>
            <a:lvl5pPr algn="ctr" rtl="0" eaLnBrk="0" fontAlgn="base" hangingPunct="0">
              <a:spcBef>
                <a:spcPct val="0"/>
              </a:spcBef>
              <a:spcAft>
                <a:spcPct val="0"/>
              </a:spcAft>
              <a:defRPr sz="4400">
                <a:solidFill>
                  <a:schemeClr val="tx1"/>
                </a:solidFill>
                <a:latin typeface="Cambria" pitchFamily="18" charset="0"/>
              </a:defRPr>
            </a:lvl5pPr>
            <a:lvl6pPr marL="457200" algn="ctr" rtl="0" fontAlgn="base">
              <a:spcBef>
                <a:spcPct val="0"/>
              </a:spcBef>
              <a:spcAft>
                <a:spcPct val="0"/>
              </a:spcAft>
              <a:defRPr sz="4400">
                <a:solidFill>
                  <a:schemeClr val="tx1"/>
                </a:solidFill>
                <a:latin typeface="Cambria" pitchFamily="18" charset="0"/>
              </a:defRPr>
            </a:lvl6pPr>
            <a:lvl7pPr marL="914400" algn="ctr" rtl="0" fontAlgn="base">
              <a:spcBef>
                <a:spcPct val="0"/>
              </a:spcBef>
              <a:spcAft>
                <a:spcPct val="0"/>
              </a:spcAft>
              <a:defRPr sz="4400">
                <a:solidFill>
                  <a:schemeClr val="tx1"/>
                </a:solidFill>
                <a:latin typeface="Cambria" pitchFamily="18" charset="0"/>
              </a:defRPr>
            </a:lvl7pPr>
            <a:lvl8pPr marL="1371600" algn="ctr" rtl="0" fontAlgn="base">
              <a:spcBef>
                <a:spcPct val="0"/>
              </a:spcBef>
              <a:spcAft>
                <a:spcPct val="0"/>
              </a:spcAft>
              <a:defRPr sz="4400">
                <a:solidFill>
                  <a:schemeClr val="tx1"/>
                </a:solidFill>
                <a:latin typeface="Cambria" pitchFamily="18" charset="0"/>
              </a:defRPr>
            </a:lvl8pPr>
            <a:lvl9pPr marL="1828800" algn="ctr" rtl="0" fontAlgn="base">
              <a:spcBef>
                <a:spcPct val="0"/>
              </a:spcBef>
              <a:spcAft>
                <a:spcPct val="0"/>
              </a:spcAft>
              <a:defRPr sz="4400">
                <a:solidFill>
                  <a:schemeClr val="tx1"/>
                </a:solidFill>
                <a:latin typeface="Cambria" pitchFamily="18" charset="0"/>
              </a:defRPr>
            </a:lvl9pPr>
          </a:lstStyle>
          <a:p>
            <a:pPr algn="l">
              <a:defRPr/>
            </a:pPr>
            <a:endParaRPr lang="en-US" sz="3300" b="1" dirty="0" smtClean="0">
              <a:solidFill>
                <a:srgbClr val="6BB1C9">
                  <a:lumMod val="50000"/>
                </a:srgbClr>
              </a:solidFill>
              <a:latin typeface="Cambria"/>
            </a:endParaRPr>
          </a:p>
          <a:p>
            <a:pPr algn="l">
              <a:defRPr/>
            </a:pPr>
            <a:r>
              <a:rPr lang="en-US" sz="3300" b="1" dirty="0" smtClean="0">
                <a:solidFill>
                  <a:srgbClr val="6BB1C9">
                    <a:lumMod val="50000"/>
                  </a:srgbClr>
                </a:solidFill>
                <a:latin typeface="Cambria"/>
              </a:rPr>
              <a:t>Practice Strategies</a:t>
            </a:r>
            <a:endParaRPr lang="en-US" sz="3300" b="1" dirty="0">
              <a:solidFill>
                <a:srgbClr val="6BB1C9">
                  <a:lumMod val="50000"/>
                </a:srgbClr>
              </a:solidFill>
              <a:latin typeface="Cambria"/>
            </a:endParaRPr>
          </a:p>
        </p:txBody>
      </p:sp>
      <p:sp>
        <p:nvSpPr>
          <p:cNvPr id="6" name="Content Placeholder 8"/>
          <p:cNvSpPr txBox="1">
            <a:spLocks/>
          </p:cNvSpPr>
          <p:nvPr/>
        </p:nvSpPr>
        <p:spPr bwMode="auto">
          <a:xfrm>
            <a:off x="1600200" y="1444486"/>
            <a:ext cx="6934200" cy="4525963"/>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sz="2400" b="1" dirty="0" smtClean="0">
              <a:solidFill>
                <a:srgbClr val="005072"/>
              </a:solidFill>
              <a:latin typeface="Arial" pitchFamily="34" charset="0"/>
              <a:cs typeface="Arial" pitchFamily="34" charset="0"/>
            </a:endParaRPr>
          </a:p>
          <a:p>
            <a:pPr>
              <a:defRPr/>
            </a:pPr>
            <a:r>
              <a:rPr lang="en-US" sz="2400" b="1" dirty="0" smtClean="0">
                <a:solidFill>
                  <a:srgbClr val="005072"/>
                </a:solidFill>
                <a:latin typeface="Cambria" panose="02040503050406030204" pitchFamily="18" charset="0"/>
                <a:cs typeface="Arial" pitchFamily="34" charset="0"/>
              </a:rPr>
              <a:t>Aboriginal </a:t>
            </a:r>
            <a:r>
              <a:rPr lang="en-US" sz="2400" b="1" dirty="0">
                <a:solidFill>
                  <a:srgbClr val="005072"/>
                </a:solidFill>
                <a:latin typeface="Cambria" panose="02040503050406030204" pitchFamily="18" charset="0"/>
                <a:cs typeface="Arial" pitchFamily="34" charset="0"/>
              </a:rPr>
              <a:t>collaboration and </a:t>
            </a:r>
            <a:r>
              <a:rPr lang="en-US" sz="2400" b="1" dirty="0" smtClean="0">
                <a:solidFill>
                  <a:srgbClr val="005072"/>
                </a:solidFill>
                <a:latin typeface="Cambria" panose="02040503050406030204" pitchFamily="18" charset="0"/>
                <a:cs typeface="Arial" pitchFamily="34" charset="0"/>
              </a:rPr>
              <a:t>connection</a:t>
            </a:r>
          </a:p>
          <a:p>
            <a:pPr>
              <a:defRPr/>
            </a:pPr>
            <a:r>
              <a:rPr lang="en-US" sz="2400" b="1" dirty="0" smtClean="0">
                <a:solidFill>
                  <a:srgbClr val="005072"/>
                </a:solidFill>
                <a:latin typeface="Cambria" panose="02040503050406030204" pitchFamily="18" charset="0"/>
                <a:cs typeface="Arial" pitchFamily="34" charset="0"/>
              </a:rPr>
              <a:t>Multi-cultural </a:t>
            </a:r>
            <a:r>
              <a:rPr lang="en-US" sz="2400" b="1" dirty="0">
                <a:solidFill>
                  <a:srgbClr val="005072"/>
                </a:solidFill>
                <a:latin typeface="Cambria" panose="02040503050406030204" pitchFamily="18" charset="0"/>
                <a:cs typeface="Arial" pitchFamily="34" charset="0"/>
              </a:rPr>
              <a:t>services and supports</a:t>
            </a:r>
          </a:p>
          <a:p>
            <a:pPr>
              <a:defRPr/>
            </a:pPr>
            <a:r>
              <a:rPr lang="en-US" sz="2400" b="1" dirty="0" smtClean="0">
                <a:solidFill>
                  <a:srgbClr val="005072"/>
                </a:solidFill>
                <a:latin typeface="Cambria" panose="02040503050406030204" pitchFamily="18" charset="0"/>
                <a:cs typeface="Arial" pitchFamily="34" charset="0"/>
              </a:rPr>
              <a:t>Collaborative decision making</a:t>
            </a:r>
          </a:p>
          <a:p>
            <a:pPr>
              <a:defRPr/>
            </a:pPr>
            <a:r>
              <a:rPr lang="en-US" sz="2400" b="1" dirty="0" smtClean="0">
                <a:solidFill>
                  <a:srgbClr val="005072"/>
                </a:solidFill>
                <a:latin typeface="Cambria" panose="02040503050406030204" pitchFamily="18" charset="0"/>
                <a:cs typeface="Arial" pitchFamily="34" charset="0"/>
              </a:rPr>
              <a:t>Kinship engagement and supports</a:t>
            </a:r>
          </a:p>
          <a:p>
            <a:pPr>
              <a:defRPr/>
            </a:pPr>
            <a:r>
              <a:rPr lang="en-US" sz="2400" b="1" dirty="0" smtClean="0">
                <a:solidFill>
                  <a:srgbClr val="005072"/>
                </a:solidFill>
                <a:latin typeface="Cambria" panose="02040503050406030204" pitchFamily="18" charset="0"/>
                <a:cs typeface="Arial" pitchFamily="34" charset="0"/>
              </a:rPr>
              <a:t>Family and relative search</a:t>
            </a:r>
          </a:p>
          <a:p>
            <a:pPr>
              <a:defRPr/>
            </a:pPr>
            <a:r>
              <a:rPr lang="en-US" sz="2400" b="1" dirty="0">
                <a:solidFill>
                  <a:srgbClr val="005072"/>
                </a:solidFill>
                <a:latin typeface="Cambria" panose="02040503050406030204" pitchFamily="18" charset="0"/>
                <a:cs typeface="Arial" pitchFamily="34" charset="0"/>
              </a:rPr>
              <a:t>Signs of Safety Approach</a:t>
            </a:r>
          </a:p>
          <a:p>
            <a:pPr>
              <a:defRPr/>
            </a:pPr>
            <a:r>
              <a:rPr lang="en-US" sz="2400" b="1" dirty="0" smtClean="0">
                <a:solidFill>
                  <a:srgbClr val="005072"/>
                </a:solidFill>
                <a:latin typeface="Cambria" panose="02040503050406030204" pitchFamily="18" charset="0"/>
                <a:cs typeface="Arial" pitchFamily="34" charset="0"/>
              </a:rPr>
              <a:t>Outcome </a:t>
            </a:r>
            <a:r>
              <a:rPr lang="en-US" sz="2400" b="1" dirty="0">
                <a:solidFill>
                  <a:srgbClr val="005072"/>
                </a:solidFill>
                <a:latin typeface="Cambria" panose="02040503050406030204" pitchFamily="18" charset="0"/>
                <a:cs typeface="Arial" pitchFamily="34" charset="0"/>
              </a:rPr>
              <a:t>Based Service </a:t>
            </a:r>
            <a:r>
              <a:rPr lang="en-US" sz="2400" b="1" dirty="0" smtClean="0">
                <a:solidFill>
                  <a:srgbClr val="005072"/>
                </a:solidFill>
                <a:latin typeface="Cambria" panose="02040503050406030204" pitchFamily="18" charset="0"/>
                <a:cs typeface="Arial" pitchFamily="34" charset="0"/>
              </a:rPr>
              <a:t>Delivery</a:t>
            </a:r>
          </a:p>
          <a:p>
            <a:pPr>
              <a:defRPr/>
            </a:pPr>
            <a:r>
              <a:rPr lang="en-US" sz="2400" b="1" dirty="0" smtClean="0">
                <a:solidFill>
                  <a:srgbClr val="005072"/>
                </a:solidFill>
                <a:latin typeface="Cambria" panose="02040503050406030204" pitchFamily="18" charset="0"/>
                <a:cs typeface="Arial" pitchFamily="34" charset="0"/>
              </a:rPr>
              <a:t>FASD assessment and service supports</a:t>
            </a:r>
            <a:endParaRPr lang="en-US" sz="2400" b="1" dirty="0">
              <a:solidFill>
                <a:srgbClr val="005072"/>
              </a:solidFill>
              <a:latin typeface="Cambria" panose="02040503050406030204" pitchFamily="18" charset="0"/>
              <a:cs typeface="Arial" pitchFamily="34" charset="0"/>
            </a:endParaRPr>
          </a:p>
          <a:p>
            <a:pPr>
              <a:defRPr/>
            </a:pPr>
            <a:endParaRPr lang="en-US" sz="2400" b="1" dirty="0">
              <a:solidFill>
                <a:srgbClr val="005072"/>
              </a:solidFill>
              <a:latin typeface="Cambria" panose="02040503050406030204" pitchFamily="18" charset="0"/>
              <a:cs typeface="Arial" pitchFamily="34" charset="0"/>
            </a:endParaRPr>
          </a:p>
        </p:txBody>
      </p:sp>
    </p:spTree>
    <p:extLst>
      <p:ext uri="{BB962C8B-B14F-4D97-AF65-F5344CB8AC3E}">
        <p14:creationId xmlns="" xmlns:p14="http://schemas.microsoft.com/office/powerpoint/2010/main" val="37317766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Value:  Placement Stability</a:t>
            </a:r>
            <a:br>
              <a:rPr lang="en-US" dirty="0" smtClean="0"/>
            </a:br>
            <a:endParaRPr lang="en-US" dirty="0"/>
          </a:p>
        </p:txBody>
      </p:sp>
      <p:sp>
        <p:nvSpPr>
          <p:cNvPr id="3" name="Content Placeholder 2"/>
          <p:cNvSpPr>
            <a:spLocks noGrp="1"/>
          </p:cNvSpPr>
          <p:nvPr>
            <p:ph idx="1"/>
          </p:nvPr>
        </p:nvSpPr>
        <p:spPr/>
        <p:txBody>
          <a:bodyPr/>
          <a:lstStyle/>
          <a:p>
            <a:r>
              <a:rPr lang="en-US" dirty="0" smtClean="0"/>
              <a:t>Training, training, &amp; more training</a:t>
            </a:r>
          </a:p>
          <a:p>
            <a:r>
              <a:rPr lang="en-US" dirty="0" smtClean="0"/>
              <a:t>Coaching and support</a:t>
            </a:r>
          </a:p>
          <a:p>
            <a:r>
              <a:rPr lang="en-US" dirty="0" smtClean="0"/>
              <a:t>Respite and Relief Care</a:t>
            </a:r>
          </a:p>
          <a:p>
            <a:r>
              <a:rPr lang="en-US" dirty="0" smtClean="0"/>
              <a:t>Grief and Loss support – The ability to give up what we wish this was to take on what it is</a:t>
            </a:r>
            <a:endParaRPr lang="en-US" dirty="0"/>
          </a:p>
        </p:txBody>
      </p:sp>
    </p:spTree>
    <p:extLst>
      <p:ext uri="{BB962C8B-B14F-4D97-AF65-F5344CB8AC3E}">
        <p14:creationId xmlns="" xmlns:p14="http://schemas.microsoft.com/office/powerpoint/2010/main" val="13649247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Recognition of intergenerational FASD.</a:t>
            </a:r>
            <a:endParaRPr lang="en-US" dirty="0"/>
          </a:p>
        </p:txBody>
      </p:sp>
      <p:sp>
        <p:nvSpPr>
          <p:cNvPr id="3" name="Content Placeholder 2"/>
          <p:cNvSpPr>
            <a:spLocks noGrp="1"/>
          </p:cNvSpPr>
          <p:nvPr>
            <p:ph idx="1"/>
          </p:nvPr>
        </p:nvSpPr>
        <p:spPr/>
        <p:txBody>
          <a:bodyPr>
            <a:normAutofit/>
          </a:bodyPr>
          <a:lstStyle/>
          <a:p>
            <a:r>
              <a:rPr lang="en-US" dirty="0" smtClean="0"/>
              <a:t>There is a significant gap in our system of service for persons with disabilities.  </a:t>
            </a:r>
            <a:br>
              <a:rPr lang="en-US" dirty="0" smtClean="0"/>
            </a:br>
            <a:r>
              <a:rPr lang="en-US" dirty="0" smtClean="0"/>
              <a:t>(Support for people with disabilities to be parents).</a:t>
            </a:r>
          </a:p>
          <a:p>
            <a:r>
              <a:rPr lang="en-US" dirty="0" smtClean="0"/>
              <a:t>Many of these circumstances then lead to child protection involvement</a:t>
            </a:r>
          </a:p>
          <a:p>
            <a:r>
              <a:rPr lang="en-US" dirty="0" smtClean="0"/>
              <a:t>Recognition of Non-compliance as non-competence shifts the traditional approaches and expectations of the child welfare system.</a:t>
            </a:r>
            <a:endParaRPr lang="en-US" dirty="0"/>
          </a:p>
        </p:txBody>
      </p:sp>
    </p:spTree>
    <p:extLst>
      <p:ext uri="{BB962C8B-B14F-4D97-AF65-F5344CB8AC3E}">
        <p14:creationId xmlns="" xmlns:p14="http://schemas.microsoft.com/office/powerpoint/2010/main" val="6684089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905678283"/>
              </p:ext>
            </p:extLst>
          </p:nvPr>
        </p:nvGraphicFramePr>
        <p:xfrm>
          <a:off x="457200" y="1066800"/>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5334512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rtlCol="0">
            <a:normAutofit fontScale="90000"/>
          </a:bodyPr>
          <a:lstStyle/>
          <a:p>
            <a:pPr>
              <a:defRPr/>
            </a:pPr>
            <a:r>
              <a:rPr lang="en-US" smtClean="0"/>
              <a:t>Development of Child Welfare Practice Standards</a:t>
            </a:r>
          </a:p>
        </p:txBody>
      </p:sp>
      <p:sp>
        <p:nvSpPr>
          <p:cNvPr id="28676" name="Rectangle 3"/>
          <p:cNvSpPr>
            <a:spLocks noGrp="1" noChangeArrowheads="1"/>
          </p:cNvSpPr>
          <p:nvPr>
            <p:ph idx="1"/>
          </p:nvPr>
        </p:nvSpPr>
        <p:spPr/>
        <p:txBody>
          <a:bodyPr>
            <a:normAutofit/>
          </a:bodyPr>
          <a:lstStyle/>
          <a:p>
            <a:pPr marL="420624" indent="-384048">
              <a:buNone/>
              <a:defRPr/>
            </a:pPr>
            <a:r>
              <a:rPr lang="en-US" smtClean="0"/>
              <a:t>Creating improved outcomes for children with FASD</a:t>
            </a:r>
          </a:p>
          <a:p>
            <a:pPr marL="420624" indent="-384048">
              <a:buFontTx/>
              <a:buChar char="•"/>
              <a:defRPr/>
            </a:pPr>
            <a:r>
              <a:rPr lang="en-US" smtClean="0"/>
              <a:t>Early identification</a:t>
            </a:r>
          </a:p>
          <a:p>
            <a:pPr marL="420624" indent="-384048">
              <a:buFontTx/>
              <a:buChar char="•"/>
              <a:defRPr/>
            </a:pPr>
            <a:r>
              <a:rPr lang="en-US" smtClean="0"/>
              <a:t>Appropriate service planning</a:t>
            </a:r>
          </a:p>
          <a:p>
            <a:pPr marL="420624" indent="-384048">
              <a:buFontTx/>
              <a:buChar char="•"/>
              <a:defRPr/>
            </a:pPr>
            <a:r>
              <a:rPr lang="en-US" smtClean="0"/>
              <a:t>Specialized training to agency staff, families and caregivers</a:t>
            </a:r>
          </a:p>
          <a:p>
            <a:pPr marL="420624" indent="-384048">
              <a:buFontTx/>
              <a:buChar char="•"/>
              <a:defRPr/>
            </a:pPr>
            <a:r>
              <a:rPr lang="en-US" smtClean="0"/>
              <a:t>Increased placement stability</a:t>
            </a:r>
          </a:p>
          <a:p>
            <a:pPr marL="420624" indent="-384048">
              <a:buFontTx/>
              <a:buChar char="•"/>
              <a:defRPr/>
            </a:pPr>
            <a:r>
              <a:rPr lang="en-US" smtClean="0"/>
              <a:t>Reduction in incidence an severity of secondary disabilities</a:t>
            </a:r>
          </a:p>
          <a:p>
            <a:pPr marL="420624" indent="-384048">
              <a:buFontTx/>
              <a:buChar char="•"/>
              <a:defRPr/>
            </a:pPr>
            <a:r>
              <a:rPr lang="en-US" smtClean="0"/>
              <a:t>Effective transition to adult services </a:t>
            </a:r>
          </a:p>
          <a:p>
            <a:pPr marL="420624" indent="-384048">
              <a:buFont typeface="Wingdings 2"/>
              <a:buChar char=""/>
              <a:defRPr/>
            </a:pPr>
            <a:endParaRPr lang="en-US" smtClean="0"/>
          </a:p>
        </p:txBody>
      </p:sp>
      <p:sp>
        <p:nvSpPr>
          <p:cNvPr id="28675" name="Footer Placeholder 4"/>
          <p:cNvSpPr>
            <a:spLocks noGrp="1"/>
          </p:cNvSpPr>
          <p:nvPr>
            <p:ph type="ftr" sz="quarter" idx="11"/>
          </p:nvPr>
        </p:nvSpPr>
        <p:spPr bwMode="auto">
          <a:ln>
            <a:miter lim="800000"/>
            <a:headEnd/>
            <a:tailEnd/>
          </a:ln>
        </p:spPr>
        <p:txBody>
          <a:bodyPr vert="horz" wrap="square" lIns="91440" tIns="45720" rIns="91440" bIns="45720" numCol="1" rtlCol="0" anchor="t" anchorCtr="0" compatLnSpc="1">
            <a:prstTxWarp prst="textNoShape">
              <a:avLst/>
            </a:prstTxWarp>
          </a:bodyPr>
          <a:lstStyle/>
          <a:p>
            <a:pPr>
              <a:defRPr/>
            </a:pPr>
            <a:r>
              <a:rPr lang="en-US" altLang="en-US" smtClean="0">
                <a:solidFill>
                  <a:prstClr val="black">
                    <a:tint val="75000"/>
                  </a:prstClr>
                </a:solidFill>
              </a:rPr>
              <a:t>Debolt</a:t>
            </a:r>
          </a:p>
        </p:txBody>
      </p:sp>
    </p:spTree>
    <p:extLst>
      <p:ext uri="{BB962C8B-B14F-4D97-AF65-F5344CB8AC3E}">
        <p14:creationId xmlns="" xmlns:p14="http://schemas.microsoft.com/office/powerpoint/2010/main" val="3301521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FASD:</a:t>
            </a:r>
            <a:br>
              <a:rPr lang="en-US" dirty="0" smtClean="0"/>
            </a:br>
            <a:r>
              <a:rPr lang="en-US" dirty="0" smtClean="0"/>
              <a:t>Community of practice</a:t>
            </a:r>
            <a:endParaRPr lang="en-US" dirty="0"/>
          </a:p>
        </p:txBody>
      </p:sp>
      <p:sp>
        <p:nvSpPr>
          <p:cNvPr id="3" name="Content Placeholder 2"/>
          <p:cNvSpPr>
            <a:spLocks noGrp="1"/>
          </p:cNvSpPr>
          <p:nvPr>
            <p:ph idx="1"/>
          </p:nvPr>
        </p:nvSpPr>
        <p:spPr/>
        <p:txBody>
          <a:bodyPr/>
          <a:lstStyle/>
          <a:p>
            <a:r>
              <a:rPr lang="en-US" dirty="0" smtClean="0"/>
              <a:t>Training for staff</a:t>
            </a:r>
          </a:p>
          <a:p>
            <a:r>
              <a:rPr lang="en-US" dirty="0" smtClean="0"/>
              <a:t>Support application and integration into case practice.</a:t>
            </a:r>
          </a:p>
          <a:p>
            <a:r>
              <a:rPr lang="en-US" dirty="0" smtClean="0"/>
              <a:t>Ensuring disability first lens</a:t>
            </a:r>
          </a:p>
          <a:p>
            <a:r>
              <a:rPr lang="en-US" dirty="0" smtClean="0"/>
              <a:t>Assist workers in being strong advocates in leading collaborative partnerships to serve clients and families with this disability effectively.</a:t>
            </a:r>
            <a:endParaRPr lang="en-US" dirty="0"/>
          </a:p>
        </p:txBody>
      </p:sp>
    </p:spTree>
    <p:extLst>
      <p:ext uri="{BB962C8B-B14F-4D97-AF65-F5344CB8AC3E}">
        <p14:creationId xmlns="" xmlns:p14="http://schemas.microsoft.com/office/powerpoint/2010/main" val="21715731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158240"/>
          </a:xfrm>
        </p:spPr>
        <p:txBody>
          <a:bodyPr/>
          <a:lstStyle/>
          <a:p>
            <a:r>
              <a:rPr lang="en-CA" dirty="0" smtClean="0"/>
              <a:t>Training opportunity in medicine hat</a:t>
            </a:r>
            <a:endParaRPr lang="en-CA" dirty="0"/>
          </a:p>
        </p:txBody>
      </p:sp>
      <p:sp>
        <p:nvSpPr>
          <p:cNvPr id="3" name="Content Placeholder 2"/>
          <p:cNvSpPr>
            <a:spLocks noGrp="1"/>
          </p:cNvSpPr>
          <p:nvPr>
            <p:ph idx="1"/>
          </p:nvPr>
        </p:nvSpPr>
        <p:spPr/>
        <p:txBody>
          <a:bodyPr>
            <a:normAutofit/>
          </a:bodyPr>
          <a:lstStyle/>
          <a:p>
            <a:r>
              <a:rPr lang="en-CA" sz="4800" dirty="0" smtClean="0"/>
              <a:t>FASDtraining.com</a:t>
            </a:r>
          </a:p>
          <a:p>
            <a:endParaRPr lang="en-CA" sz="4800" dirty="0" smtClean="0"/>
          </a:p>
          <a:p>
            <a:r>
              <a:rPr lang="en-CA" sz="4800" dirty="0" smtClean="0"/>
              <a:t>May 1, 2015</a:t>
            </a:r>
            <a:endParaRPr lang="en-CA" sz="4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dirty="0" smtClean="0">
                <a:latin typeface="Cambria" panose="02040503050406030204" pitchFamily="18" charset="0"/>
              </a:rPr>
              <a:t>What is Kinship?</a:t>
            </a:r>
            <a:endParaRPr lang="en-US" sz="3300" dirty="0">
              <a:latin typeface="Cambria" panose="02040503050406030204" pitchFamily="18" charset="0"/>
            </a:endParaRPr>
          </a:p>
        </p:txBody>
      </p:sp>
      <p:sp>
        <p:nvSpPr>
          <p:cNvPr id="3" name="Content Placeholder 2"/>
          <p:cNvSpPr>
            <a:spLocks noGrp="1"/>
          </p:cNvSpPr>
          <p:nvPr>
            <p:ph idx="1"/>
          </p:nvPr>
        </p:nvSpPr>
        <p:spPr>
          <a:xfrm>
            <a:off x="1752600" y="1143000"/>
            <a:ext cx="7239000" cy="4525963"/>
          </a:xfrm>
        </p:spPr>
        <p:txBody>
          <a:bodyPr/>
          <a:lstStyle/>
          <a:p>
            <a:pPr marL="0" indent="0">
              <a:buNone/>
            </a:pPr>
            <a:endParaRPr lang="en-US" dirty="0" smtClean="0"/>
          </a:p>
          <a:p>
            <a:pPr marL="0" indent="0">
              <a:buNone/>
            </a:pPr>
            <a:r>
              <a:rPr lang="en-US" dirty="0" smtClean="0">
                <a:latin typeface="Cambria" panose="02040503050406030204" pitchFamily="18" charset="0"/>
              </a:rPr>
              <a:t>Differences </a:t>
            </a:r>
            <a:r>
              <a:rPr lang="en-US" dirty="0">
                <a:latin typeface="Cambria" panose="02040503050406030204" pitchFamily="18" charset="0"/>
              </a:rPr>
              <a:t>between kinship and foster care: </a:t>
            </a:r>
            <a:endParaRPr lang="en-US" b="0" dirty="0">
              <a:latin typeface="Cambria" panose="02040503050406030204" pitchFamily="18" charset="0"/>
            </a:endParaRPr>
          </a:p>
          <a:p>
            <a:r>
              <a:rPr lang="en-US" b="0" dirty="0" smtClean="0">
                <a:latin typeface="Cambria" panose="02040503050406030204" pitchFamily="18" charset="0"/>
              </a:rPr>
              <a:t>Kinship </a:t>
            </a:r>
            <a:r>
              <a:rPr lang="en-US" b="0" dirty="0">
                <a:latin typeface="Cambria" panose="02040503050406030204" pitchFamily="18" charset="0"/>
              </a:rPr>
              <a:t>provides care for a specific child(ren) only </a:t>
            </a:r>
          </a:p>
          <a:p>
            <a:r>
              <a:rPr lang="en-US" b="0" dirty="0" smtClean="0">
                <a:latin typeface="Cambria" panose="02040503050406030204" pitchFamily="18" charset="0"/>
              </a:rPr>
              <a:t>Kinship </a:t>
            </a:r>
            <a:r>
              <a:rPr lang="en-US" b="0" dirty="0">
                <a:latin typeface="Cambria" panose="02040503050406030204" pitchFamily="18" charset="0"/>
              </a:rPr>
              <a:t>caregivers typically have an existing relationship with the birth parents, which can change family dynamics </a:t>
            </a:r>
          </a:p>
          <a:p>
            <a:r>
              <a:rPr lang="en-US" b="0" dirty="0" smtClean="0">
                <a:latin typeface="Cambria" panose="02040503050406030204" pitchFamily="18" charset="0"/>
              </a:rPr>
              <a:t>Kinship </a:t>
            </a:r>
            <a:r>
              <a:rPr lang="en-US" b="0" dirty="0">
                <a:latin typeface="Cambria" panose="02040503050406030204" pitchFamily="18" charset="0"/>
              </a:rPr>
              <a:t>care is not licensed and caregivers are not required to meet the training expectations of the 31 core courses that foster families are required to complete </a:t>
            </a:r>
            <a:endParaRPr lang="en-US" b="0" dirty="0" smtClean="0">
              <a:latin typeface="Cambria" panose="02040503050406030204" pitchFamily="18" charset="0"/>
            </a:endParaRPr>
          </a:p>
          <a:p>
            <a:endParaRPr lang="en-US" b="0"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2FBDE702-C6F1-4325-B343-69DC07FD32EA}" type="slidenum">
              <a:rPr lang="en-US" smtClean="0">
                <a:solidFill>
                  <a:prstClr val="black">
                    <a:tint val="75000"/>
                  </a:prstClr>
                </a:solidFill>
              </a:rPr>
              <a:pPr>
                <a:defRPr/>
              </a:pPr>
              <a:t>5</a:t>
            </a:fld>
            <a:endParaRPr lang="en-US" dirty="0">
              <a:solidFill>
                <a:prstClr val="black">
                  <a:tint val="75000"/>
                </a:prstClr>
              </a:solidFill>
            </a:endParaRPr>
          </a:p>
        </p:txBody>
      </p:sp>
    </p:spTree>
    <p:extLst>
      <p:ext uri="{BB962C8B-B14F-4D97-AF65-F5344CB8AC3E}">
        <p14:creationId xmlns="" xmlns:p14="http://schemas.microsoft.com/office/powerpoint/2010/main" val="3054756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000" dirty="0" smtClean="0">
                <a:latin typeface="Cambria" panose="02040503050406030204" pitchFamily="18" charset="0"/>
              </a:rPr>
              <a:t/>
            </a:r>
            <a:br>
              <a:rPr lang="en-US" sz="1000" dirty="0" smtClean="0">
                <a:latin typeface="Cambria" panose="02040503050406030204" pitchFamily="18" charset="0"/>
              </a:rPr>
            </a:br>
            <a:r>
              <a:rPr lang="en-US" sz="3300" dirty="0" smtClean="0">
                <a:latin typeface="Cambria" panose="02040503050406030204" pitchFamily="18" charset="0"/>
              </a:rPr>
              <a:t>Continuum of Placements</a:t>
            </a:r>
            <a:endParaRPr lang="en-US" sz="3300" dirty="0">
              <a:latin typeface="Cambria" panose="02040503050406030204" pitchFamily="18" charset="0"/>
            </a:endParaRPr>
          </a:p>
        </p:txBody>
      </p:sp>
      <p:sp>
        <p:nvSpPr>
          <p:cNvPr id="3" name="Content Placeholder 2"/>
          <p:cNvSpPr>
            <a:spLocks noGrp="1"/>
          </p:cNvSpPr>
          <p:nvPr>
            <p:ph idx="1"/>
          </p:nvPr>
        </p:nvSpPr>
        <p:spPr>
          <a:xfrm>
            <a:off x="1676400" y="1143000"/>
            <a:ext cx="7239000" cy="5181600"/>
          </a:xfrm>
        </p:spPr>
        <p:txBody>
          <a:bodyPr/>
          <a:lstStyle/>
          <a:p>
            <a:r>
              <a:rPr lang="en-US" dirty="0" smtClean="0">
                <a:solidFill>
                  <a:schemeClr val="tx1"/>
                </a:solidFill>
                <a:latin typeface="Cambria" panose="02040503050406030204" pitchFamily="18" charset="0"/>
              </a:rPr>
              <a:t>Agreed upon family arrangement </a:t>
            </a:r>
          </a:p>
          <a:p>
            <a:pPr lvl="1"/>
            <a:r>
              <a:rPr lang="en-US" dirty="0" smtClean="0">
                <a:solidFill>
                  <a:schemeClr val="tx1"/>
                </a:solidFill>
                <a:latin typeface="Cambria" panose="02040503050406030204" pitchFamily="18" charset="0"/>
              </a:rPr>
              <a:t>Parent allows alternate person to come into their home to support their parenting</a:t>
            </a:r>
          </a:p>
          <a:p>
            <a:pPr lvl="1"/>
            <a:r>
              <a:rPr lang="en-US" dirty="0" smtClean="0">
                <a:solidFill>
                  <a:schemeClr val="tx1"/>
                </a:solidFill>
                <a:latin typeface="Cambria" panose="02040503050406030204" pitchFamily="18" charset="0"/>
              </a:rPr>
              <a:t>Parent allows child to be cared for by an alternate caregiver in that persons home</a:t>
            </a:r>
            <a:endParaRPr lang="en-US" dirty="0">
              <a:solidFill>
                <a:schemeClr val="tx1"/>
              </a:solidFill>
              <a:latin typeface="Cambria" panose="02040503050406030204" pitchFamily="18" charset="0"/>
            </a:endParaRPr>
          </a:p>
          <a:p>
            <a:pPr lvl="0"/>
            <a:r>
              <a:rPr lang="en-US" dirty="0" smtClean="0">
                <a:solidFill>
                  <a:schemeClr val="tx1"/>
                </a:solidFill>
                <a:latin typeface="Cambria" panose="02040503050406030204" pitchFamily="18" charset="0"/>
              </a:rPr>
              <a:t>Emergency Caregiver Delegation</a:t>
            </a:r>
          </a:p>
          <a:p>
            <a:pPr lvl="1"/>
            <a:r>
              <a:rPr lang="en-US" dirty="0" smtClean="0">
                <a:solidFill>
                  <a:schemeClr val="tx1"/>
                </a:solidFill>
                <a:latin typeface="Cambria" panose="02040503050406030204" pitchFamily="18" charset="0"/>
              </a:rPr>
              <a:t>CYFEA Sec7 (1)(2)(3)(4)  </a:t>
            </a:r>
            <a:endParaRPr lang="en-US" dirty="0">
              <a:solidFill>
                <a:schemeClr val="tx1"/>
              </a:solidFill>
              <a:latin typeface="Cambria" panose="02040503050406030204" pitchFamily="18" charset="0"/>
            </a:endParaRPr>
          </a:p>
          <a:p>
            <a:pPr lvl="0"/>
            <a:r>
              <a:rPr lang="en-US" dirty="0" smtClean="0">
                <a:solidFill>
                  <a:schemeClr val="tx1"/>
                </a:solidFill>
                <a:latin typeface="Cambria" panose="02040503050406030204" pitchFamily="18" charset="0"/>
              </a:rPr>
              <a:t>Child comes into care</a:t>
            </a:r>
          </a:p>
          <a:p>
            <a:pPr lvl="1"/>
            <a:r>
              <a:rPr lang="en-US" dirty="0" smtClean="0">
                <a:solidFill>
                  <a:schemeClr val="tx1"/>
                </a:solidFill>
                <a:latin typeface="Cambria" panose="02040503050406030204" pitchFamily="18" charset="0"/>
              </a:rPr>
              <a:t>CAwG</a:t>
            </a:r>
          </a:p>
          <a:p>
            <a:pPr lvl="1"/>
            <a:r>
              <a:rPr lang="en-US" dirty="0" smtClean="0">
                <a:solidFill>
                  <a:schemeClr val="tx1"/>
                </a:solidFill>
                <a:latin typeface="Cambria" panose="02040503050406030204" pitchFamily="18" charset="0"/>
              </a:rPr>
              <a:t>Apprehension</a:t>
            </a:r>
          </a:p>
          <a:p>
            <a:pPr lvl="1"/>
            <a:r>
              <a:rPr lang="en-US" dirty="0" smtClean="0">
                <a:solidFill>
                  <a:schemeClr val="tx1"/>
                </a:solidFill>
                <a:latin typeface="Cambria" panose="02040503050406030204" pitchFamily="18" charset="0"/>
              </a:rPr>
              <a:t>Look for kinship first</a:t>
            </a:r>
          </a:p>
          <a:p>
            <a:pPr lvl="1"/>
            <a:endParaRPr lang="en-US" sz="800" dirty="0" smtClean="0">
              <a:solidFill>
                <a:schemeClr val="tx1"/>
              </a:solidFill>
              <a:latin typeface="Cambria" panose="02040503050406030204" pitchFamily="18" charset="0"/>
            </a:endParaRPr>
          </a:p>
          <a:p>
            <a:pPr marL="0" lvl="1" indent="0">
              <a:buNone/>
            </a:pPr>
            <a:r>
              <a:rPr lang="en-US" sz="2400" b="1" dirty="0">
                <a:solidFill>
                  <a:schemeClr val="tx1"/>
                </a:solidFill>
                <a:latin typeface="Cambria" panose="02040503050406030204" pitchFamily="18" charset="0"/>
              </a:rPr>
              <a:t>When a child comes into care, kinship </a:t>
            </a:r>
            <a:r>
              <a:rPr lang="en-US" sz="2400" b="1" dirty="0" smtClean="0">
                <a:solidFill>
                  <a:schemeClr val="tx1"/>
                </a:solidFill>
                <a:latin typeface="Cambria" panose="02040503050406030204" pitchFamily="18" charset="0"/>
              </a:rPr>
              <a:t>placement </a:t>
            </a:r>
            <a:r>
              <a:rPr lang="en-US" sz="2400" b="1" dirty="0">
                <a:solidFill>
                  <a:schemeClr val="tx1"/>
                </a:solidFill>
                <a:latin typeface="Cambria" panose="02040503050406030204" pitchFamily="18" charset="0"/>
              </a:rPr>
              <a:t>must be pursued as the first </a:t>
            </a:r>
            <a:r>
              <a:rPr lang="en-US" sz="2400" b="1" dirty="0" smtClean="0">
                <a:solidFill>
                  <a:schemeClr val="tx1"/>
                </a:solidFill>
                <a:latin typeface="Cambria" panose="02040503050406030204" pitchFamily="18" charset="0"/>
              </a:rPr>
              <a:t>placement</a:t>
            </a:r>
            <a:endParaRPr lang="en-US" sz="2400" b="1" dirty="0">
              <a:solidFill>
                <a:schemeClr val="tx1"/>
              </a:solidFill>
              <a:latin typeface="Cambria" panose="02040503050406030204" pitchFamily="18" charset="0"/>
            </a:endParaRPr>
          </a:p>
          <a:p>
            <a:pPr lvl="1"/>
            <a:endParaRPr lang="en-US" dirty="0">
              <a:solidFill>
                <a:schemeClr val="tx1"/>
              </a:solidFill>
              <a:latin typeface="Cambria" panose="02040503050406030204" pitchFamily="18" charset="0"/>
            </a:endParaRPr>
          </a:p>
          <a:p>
            <a:pPr marL="457200" lvl="1" indent="0">
              <a:buNone/>
            </a:pPr>
            <a:endParaRPr lang="en-US" dirty="0" smtClean="0"/>
          </a:p>
        </p:txBody>
      </p:sp>
      <p:sp>
        <p:nvSpPr>
          <p:cNvPr id="4" name="Slide Number Placeholder 3"/>
          <p:cNvSpPr>
            <a:spLocks noGrp="1"/>
          </p:cNvSpPr>
          <p:nvPr>
            <p:ph type="sldNum" sz="quarter" idx="12"/>
          </p:nvPr>
        </p:nvSpPr>
        <p:spPr/>
        <p:txBody>
          <a:bodyPr/>
          <a:lstStyle/>
          <a:p>
            <a:pPr>
              <a:defRPr/>
            </a:pPr>
            <a:fld id="{2FBDE702-C6F1-4325-B343-69DC07FD32EA}"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 xmlns:p14="http://schemas.microsoft.com/office/powerpoint/2010/main" val="935600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300" dirty="0">
                <a:latin typeface="Cambria" panose="02040503050406030204" pitchFamily="18" charset="0"/>
              </a:rPr>
              <a:t>What is Kinship</a:t>
            </a:r>
            <a:r>
              <a:rPr lang="en-US" sz="3300" dirty="0" smtClean="0">
                <a:latin typeface="Cambria" panose="02040503050406030204" pitchFamily="18" charset="0"/>
              </a:rPr>
              <a:t>? continued</a:t>
            </a:r>
            <a:endParaRPr lang="en-US" sz="3300" dirty="0">
              <a:latin typeface="Cambria" panose="02040503050406030204" pitchFamily="18" charset="0"/>
            </a:endParaRPr>
          </a:p>
        </p:txBody>
      </p:sp>
      <p:sp>
        <p:nvSpPr>
          <p:cNvPr id="5" name="Content Placeholder 4"/>
          <p:cNvSpPr>
            <a:spLocks noGrp="1"/>
          </p:cNvSpPr>
          <p:nvPr>
            <p:ph idx="1"/>
          </p:nvPr>
        </p:nvSpPr>
        <p:spPr/>
        <p:txBody>
          <a:bodyPr/>
          <a:lstStyle/>
          <a:p>
            <a:r>
              <a:rPr lang="en-US" b="0" dirty="0">
                <a:latin typeface="Cambria" panose="02040503050406030204" pitchFamily="18" charset="0"/>
              </a:rPr>
              <a:t>Kinship caregivers are compensated differently than foster parents: basic maintenance (no skill fee or special rates) </a:t>
            </a:r>
          </a:p>
          <a:p>
            <a:r>
              <a:rPr lang="en-US" b="0" dirty="0" smtClean="0">
                <a:latin typeface="Cambria" panose="02040503050406030204" pitchFamily="18" charset="0"/>
              </a:rPr>
              <a:t>Motivation </a:t>
            </a:r>
            <a:r>
              <a:rPr lang="en-US" b="0" dirty="0">
                <a:latin typeface="Cambria" panose="02040503050406030204" pitchFamily="18" charset="0"/>
              </a:rPr>
              <a:t>for Kinship care is different: there is vested interest in the specific child(ren); they are stepping up in a difficult circumstance, and children can be placed on an immediate basis </a:t>
            </a:r>
          </a:p>
          <a:p>
            <a:r>
              <a:rPr lang="en-US" b="0" dirty="0" smtClean="0">
                <a:latin typeface="Cambria" panose="02040503050406030204" pitchFamily="18" charset="0"/>
              </a:rPr>
              <a:t>Existing </a:t>
            </a:r>
            <a:r>
              <a:rPr lang="en-US" b="0" dirty="0">
                <a:latin typeface="Cambria" panose="02040503050406030204" pitchFamily="18" charset="0"/>
              </a:rPr>
              <a:t>relationships in the family will change in kinship care </a:t>
            </a:r>
          </a:p>
          <a:p>
            <a:r>
              <a:rPr lang="en-US" b="0" dirty="0" smtClean="0">
                <a:latin typeface="Cambria" panose="02040503050406030204" pitchFamily="18" charset="0"/>
              </a:rPr>
              <a:t>Community </a:t>
            </a:r>
            <a:r>
              <a:rPr lang="en-US" b="0" dirty="0">
                <a:latin typeface="Cambria" panose="02040503050406030204" pitchFamily="18" charset="0"/>
              </a:rPr>
              <a:t>relationships can also change with kinship care </a:t>
            </a:r>
          </a:p>
          <a:p>
            <a:endParaRPr lang="en-US" b="0" dirty="0"/>
          </a:p>
          <a:p>
            <a:pPr marL="0" indent="0">
              <a:buNone/>
            </a:pPr>
            <a:endParaRPr lang="en-US" dirty="0"/>
          </a:p>
        </p:txBody>
      </p:sp>
      <p:sp>
        <p:nvSpPr>
          <p:cNvPr id="3" name="Slide Number Placeholder 2"/>
          <p:cNvSpPr>
            <a:spLocks noGrp="1"/>
          </p:cNvSpPr>
          <p:nvPr>
            <p:ph type="sldNum" sz="quarter" idx="12"/>
          </p:nvPr>
        </p:nvSpPr>
        <p:spPr/>
        <p:txBody>
          <a:bodyPr/>
          <a:lstStyle/>
          <a:p>
            <a:pPr>
              <a:defRPr/>
            </a:pPr>
            <a:fld id="{EBD53F60-67E1-4822-9EEA-81F667307F64}" type="slidenum">
              <a:rPr lang="en-US" smtClean="0">
                <a:solidFill>
                  <a:prstClr val="black">
                    <a:tint val="75000"/>
                  </a:prstClr>
                </a:solidFill>
              </a:rPr>
              <a:pPr>
                <a:defRPr/>
              </a:pPr>
              <a:t>7</a:t>
            </a:fld>
            <a:endParaRPr lang="en-US" dirty="0">
              <a:solidFill>
                <a:prstClr val="black">
                  <a:tint val="75000"/>
                </a:prstClr>
              </a:solidFill>
            </a:endParaRPr>
          </a:p>
        </p:txBody>
      </p:sp>
    </p:spTree>
    <p:extLst>
      <p:ext uri="{BB962C8B-B14F-4D97-AF65-F5344CB8AC3E}">
        <p14:creationId xmlns="" xmlns:p14="http://schemas.microsoft.com/office/powerpoint/2010/main" val="2155745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BB1C9">
                    <a:lumMod val="50000"/>
                  </a:srgbClr>
                </a:solidFill>
                <a:latin typeface="Cambria"/>
                <a:cs typeface="+mj-cs"/>
              </a:rPr>
              <a:t>Why Kinship?</a:t>
            </a:r>
            <a:r>
              <a:rPr lang="en-US" dirty="0" smtClean="0"/>
              <a:t> </a:t>
            </a:r>
            <a:endParaRPr lang="en-US" dirty="0"/>
          </a:p>
        </p:txBody>
      </p:sp>
      <p:sp>
        <p:nvSpPr>
          <p:cNvPr id="3" name="Content Placeholder 2"/>
          <p:cNvSpPr>
            <a:spLocks noGrp="1"/>
          </p:cNvSpPr>
          <p:nvPr>
            <p:ph idx="1"/>
          </p:nvPr>
        </p:nvSpPr>
        <p:spPr/>
        <p:txBody>
          <a:bodyPr/>
          <a:lstStyle/>
          <a:p>
            <a:r>
              <a:rPr lang="en-US" dirty="0" smtClean="0">
                <a:latin typeface="Cambria" panose="02040503050406030204" pitchFamily="18" charset="0"/>
              </a:rPr>
              <a:t>Research and Data tells us that children do better when placed with family.</a:t>
            </a:r>
          </a:p>
          <a:p>
            <a:r>
              <a:rPr lang="en-US" dirty="0" smtClean="0">
                <a:latin typeface="Cambria" panose="02040503050406030204" pitchFamily="18" charset="0"/>
              </a:rPr>
              <a:t>Children are more likely to reach their outcomes when placed with Kin.</a:t>
            </a:r>
          </a:p>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2FBDE702-C6F1-4325-B343-69DC07FD32EA}" type="slidenum">
              <a:rPr lang="en-US" smtClean="0">
                <a:solidFill>
                  <a:prstClr val="black">
                    <a:tint val="75000"/>
                  </a:prstClr>
                </a:solidFill>
              </a:rPr>
              <a:pPr>
                <a:defRPr/>
              </a:pPr>
              <a:t>8</a:t>
            </a:fld>
            <a:endParaRPr lang="en-US" dirty="0">
              <a:solidFill>
                <a:prstClr val="black">
                  <a:tint val="75000"/>
                </a:prstClr>
              </a:solidFill>
            </a:endParaRPr>
          </a:p>
        </p:txBody>
      </p:sp>
      <p:pic>
        <p:nvPicPr>
          <p:cNvPr id="4103" name="Picture 7" descr="C:\Users\anna.perry\AppData\Local\Microsoft\Windows\Temporary Internet Files\Content.IE5\7ZSBV04M\MP900409312[1].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495800" y="3733800"/>
            <a:ext cx="4057650" cy="2895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68494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panose="02040503050406030204" pitchFamily="18" charset="0"/>
              </a:rPr>
              <a:t>Research Outcomes</a:t>
            </a:r>
          </a:p>
        </p:txBody>
      </p:sp>
      <p:sp>
        <p:nvSpPr>
          <p:cNvPr id="3" name="Content Placeholder 2"/>
          <p:cNvSpPr>
            <a:spLocks noGrp="1"/>
          </p:cNvSpPr>
          <p:nvPr>
            <p:ph idx="1"/>
          </p:nvPr>
        </p:nvSpPr>
        <p:spPr>
          <a:xfrm>
            <a:off x="1905000" y="1295400"/>
            <a:ext cx="7239000" cy="4830763"/>
          </a:xfrm>
        </p:spPr>
        <p:txBody>
          <a:bodyPr/>
          <a:lstStyle/>
          <a:p>
            <a:pPr marL="0" eaLnBrk="1" hangingPunct="1">
              <a:lnSpc>
                <a:spcPct val="90000"/>
              </a:lnSpc>
              <a:buFont typeface="Wingdings" pitchFamily="2" charset="2"/>
              <a:buNone/>
              <a:defRPr/>
            </a:pPr>
            <a:r>
              <a:rPr lang="en-US" dirty="0">
                <a:latin typeface="Cambria" panose="02040503050406030204" pitchFamily="18" charset="0"/>
              </a:rPr>
              <a:t>There are a number of positive </a:t>
            </a:r>
            <a:r>
              <a:rPr lang="en-US" dirty="0" smtClean="0">
                <a:latin typeface="Cambria" panose="02040503050406030204" pitchFamily="18" charset="0"/>
              </a:rPr>
              <a:t>outcomes for children </a:t>
            </a:r>
            <a:r>
              <a:rPr lang="en-US" dirty="0">
                <a:latin typeface="Cambria" panose="02040503050406030204" pitchFamily="18" charset="0"/>
              </a:rPr>
              <a:t>who have been placed into kinship care homes: </a:t>
            </a:r>
          </a:p>
          <a:p>
            <a:pPr eaLnBrk="1" hangingPunct="1">
              <a:lnSpc>
                <a:spcPct val="90000"/>
              </a:lnSpc>
              <a:buFont typeface="Wingdings" pitchFamily="2" charset="2"/>
              <a:buNone/>
              <a:defRPr/>
            </a:pPr>
            <a:endParaRPr lang="en-US" dirty="0">
              <a:latin typeface="Cambria" panose="02040503050406030204" pitchFamily="18" charset="0"/>
            </a:endParaRPr>
          </a:p>
          <a:p>
            <a:pPr eaLnBrk="1" hangingPunct="1">
              <a:lnSpc>
                <a:spcPct val="90000"/>
              </a:lnSpc>
              <a:defRPr/>
            </a:pPr>
            <a:r>
              <a:rPr lang="en-US" b="0" dirty="0">
                <a:latin typeface="Cambria" panose="02040503050406030204" pitchFamily="18" charset="0"/>
              </a:rPr>
              <a:t>Children had more frequent </a:t>
            </a:r>
            <a:r>
              <a:rPr lang="en-US" b="0" dirty="0" smtClean="0">
                <a:latin typeface="Cambria" panose="02040503050406030204" pitchFamily="18" charset="0"/>
              </a:rPr>
              <a:t>and natural contact </a:t>
            </a:r>
            <a:r>
              <a:rPr lang="en-US" b="0" dirty="0">
                <a:latin typeface="Cambria" panose="02040503050406030204" pitchFamily="18" charset="0"/>
              </a:rPr>
              <a:t>with their parents</a:t>
            </a:r>
          </a:p>
          <a:p>
            <a:pPr eaLnBrk="1" hangingPunct="1">
              <a:lnSpc>
                <a:spcPct val="90000"/>
              </a:lnSpc>
              <a:defRPr/>
            </a:pPr>
            <a:r>
              <a:rPr lang="en-US" b="0" dirty="0">
                <a:latin typeface="Cambria" panose="02040503050406030204" pitchFamily="18" charset="0"/>
              </a:rPr>
              <a:t>Experienced fewer placement disruptions</a:t>
            </a:r>
          </a:p>
          <a:p>
            <a:pPr eaLnBrk="1" hangingPunct="1">
              <a:lnSpc>
                <a:spcPct val="90000"/>
              </a:lnSpc>
              <a:defRPr/>
            </a:pPr>
            <a:r>
              <a:rPr lang="en-US" b="0" dirty="0">
                <a:latin typeface="Cambria" panose="02040503050406030204" pitchFamily="18" charset="0"/>
              </a:rPr>
              <a:t>Experienced fewer placement moves</a:t>
            </a:r>
          </a:p>
          <a:p>
            <a:pPr eaLnBrk="1" hangingPunct="1">
              <a:lnSpc>
                <a:spcPct val="90000"/>
              </a:lnSpc>
              <a:defRPr/>
            </a:pPr>
            <a:r>
              <a:rPr lang="en-US" b="0" dirty="0">
                <a:latin typeface="Cambria" panose="02040503050406030204" pitchFamily="18" charset="0"/>
              </a:rPr>
              <a:t>Experienced less trauma </a:t>
            </a:r>
          </a:p>
          <a:p>
            <a:pPr eaLnBrk="1" hangingPunct="1">
              <a:lnSpc>
                <a:spcPct val="90000"/>
              </a:lnSpc>
              <a:defRPr/>
            </a:pPr>
            <a:r>
              <a:rPr lang="en-US" b="0" dirty="0">
                <a:latin typeface="Cambria" panose="02040503050406030204" pitchFamily="18" charset="0"/>
              </a:rPr>
              <a:t>Maintained connections to family values, culture and traditions</a:t>
            </a:r>
          </a:p>
          <a:p>
            <a:pPr eaLnBrk="1" hangingPunct="1">
              <a:lnSpc>
                <a:spcPct val="90000"/>
              </a:lnSpc>
              <a:defRPr/>
            </a:pPr>
            <a:r>
              <a:rPr lang="en-US" b="0" dirty="0">
                <a:latin typeface="Cambria" panose="02040503050406030204" pitchFamily="18" charset="0"/>
              </a:rPr>
              <a:t>Children developed positive self image and sense of belonging</a:t>
            </a:r>
          </a:p>
          <a:p>
            <a:endParaRPr lang="en-US" dirty="0"/>
          </a:p>
        </p:txBody>
      </p:sp>
      <p:sp>
        <p:nvSpPr>
          <p:cNvPr id="4" name="Slide Number Placeholder 3"/>
          <p:cNvSpPr>
            <a:spLocks noGrp="1"/>
          </p:cNvSpPr>
          <p:nvPr>
            <p:ph type="sldNum" sz="quarter" idx="12"/>
          </p:nvPr>
        </p:nvSpPr>
        <p:spPr/>
        <p:txBody>
          <a:bodyPr/>
          <a:lstStyle/>
          <a:p>
            <a:pPr>
              <a:defRPr/>
            </a:pPr>
            <a:fld id="{2FBDE702-C6F1-4325-B343-69DC07FD32EA}" type="slidenum">
              <a:rPr lang="en-US" smtClean="0">
                <a:solidFill>
                  <a:prstClr val="black">
                    <a:tint val="75000"/>
                  </a:prstClr>
                </a:solidFill>
              </a:rPr>
              <a:pPr>
                <a:defRPr/>
              </a:pPr>
              <a:t>9</a:t>
            </a:fld>
            <a:endParaRPr lang="en-US" dirty="0">
              <a:solidFill>
                <a:prstClr val="black">
                  <a:tint val="75000"/>
                </a:prstClr>
              </a:solidFill>
            </a:endParaRPr>
          </a:p>
        </p:txBody>
      </p:sp>
    </p:spTree>
    <p:extLst>
      <p:ext uri="{BB962C8B-B14F-4D97-AF65-F5344CB8AC3E}">
        <p14:creationId xmlns="" xmlns:p14="http://schemas.microsoft.com/office/powerpoint/2010/main" val="22302067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and Divid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675</TotalTime>
  <Words>2688</Words>
  <Application>Microsoft Office PowerPoint</Application>
  <PresentationFormat>On-screen Show (4:3)</PresentationFormat>
  <Paragraphs>358</Paragraphs>
  <Slides>45</Slides>
  <Notes>20</Notes>
  <HiddenSlides>0</HiddenSlides>
  <MMClips>0</MMClips>
  <ScaleCrop>false</ScaleCrop>
  <HeadingPairs>
    <vt:vector size="4" baseType="variant">
      <vt:variant>
        <vt:lpstr>Theme</vt:lpstr>
      </vt:variant>
      <vt:variant>
        <vt:i4>3</vt:i4>
      </vt:variant>
      <vt:variant>
        <vt:lpstr>Slide Titles</vt:lpstr>
      </vt:variant>
      <vt:variant>
        <vt:i4>45</vt:i4>
      </vt:variant>
    </vt:vector>
  </HeadingPairs>
  <TitlesOfParts>
    <vt:vector size="48" baseType="lpstr">
      <vt:lpstr>Opulent</vt:lpstr>
      <vt:lpstr>Title slide</vt:lpstr>
      <vt:lpstr>Content and Divider slide</vt:lpstr>
      <vt:lpstr>Kinship Initiatives</vt:lpstr>
      <vt:lpstr>Slide 2</vt:lpstr>
      <vt:lpstr>Slide 3</vt:lpstr>
      <vt:lpstr>Slide 4</vt:lpstr>
      <vt:lpstr>What is Kinship?</vt:lpstr>
      <vt:lpstr> Continuum of Placements</vt:lpstr>
      <vt:lpstr>What is Kinship? continued</vt:lpstr>
      <vt:lpstr>Why Kinship? </vt:lpstr>
      <vt:lpstr>Research Outcomes</vt:lpstr>
      <vt:lpstr>Outcomes for Kinship</vt:lpstr>
      <vt:lpstr>Outcomes for Kinship</vt:lpstr>
      <vt:lpstr>Outcomes for Kinship</vt:lpstr>
      <vt:lpstr>Outcomes for Kinship</vt:lpstr>
      <vt:lpstr>Kinship Home Assessment</vt:lpstr>
      <vt:lpstr>Immediate vs Planned Placements   Kinship care providers enter the system in one of two ways:</vt:lpstr>
      <vt:lpstr>Requirements for Immediate Kinship Placement</vt:lpstr>
      <vt:lpstr>Requirements for Immediate Kinship Placement continued</vt:lpstr>
      <vt:lpstr>Immediate vs Planned Placements</vt:lpstr>
      <vt:lpstr>Requirements for Planned Kinship Placement </vt:lpstr>
      <vt:lpstr>Support and Monitoring</vt:lpstr>
      <vt:lpstr>Services and Supports for Kinship Providers  </vt:lpstr>
      <vt:lpstr>Services and Supports for Kinship Providers continued</vt:lpstr>
      <vt:lpstr>Services and Supports for Kinship Providers continued</vt:lpstr>
      <vt:lpstr>Services and Supports for Kinship Providers continued</vt:lpstr>
      <vt:lpstr>Services and Supports for Kinship Providers continued</vt:lpstr>
      <vt:lpstr>Services and Supports for Kinship Providers continued</vt:lpstr>
      <vt:lpstr>How Community Partners can support Kinship</vt:lpstr>
      <vt:lpstr>Slide 28</vt:lpstr>
      <vt:lpstr>Fasd  Caring For Our Children We are in this together</vt:lpstr>
      <vt:lpstr>DEFINITION</vt:lpstr>
      <vt:lpstr> KEY POINTS TO BE MADE:</vt:lpstr>
      <vt:lpstr>Intention…..</vt:lpstr>
      <vt:lpstr>WHY US?</vt:lpstr>
      <vt:lpstr>Prevalence in Child Protection</vt:lpstr>
      <vt:lpstr>Why do we do this? </vt:lpstr>
      <vt:lpstr>80% of individuals with FASD are raised by other people:</vt:lpstr>
      <vt:lpstr>TRIFECTA – FASD and……</vt:lpstr>
      <vt:lpstr>Understanding the Presence of FASD in our “Systems of Support”</vt:lpstr>
      <vt:lpstr>Intervention is….</vt:lpstr>
      <vt:lpstr>#1 Value:  Placement Stability </vt:lpstr>
      <vt:lpstr>Recognition of intergenerational FASD.</vt:lpstr>
      <vt:lpstr>Slide 42</vt:lpstr>
      <vt:lpstr>Development of Child Welfare Practice Standards</vt:lpstr>
      <vt:lpstr>FASD: Community of practice</vt:lpstr>
      <vt:lpstr>Training opportunity in medicine hat</vt:lpstr>
    </vt:vector>
  </TitlesOfParts>
  <Company>GoA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SNE User</dc:creator>
  <cp:lastModifiedBy>rbarraclough</cp:lastModifiedBy>
  <cp:revision>14</cp:revision>
  <dcterms:created xsi:type="dcterms:W3CDTF">2015-02-09T17:54:36Z</dcterms:created>
  <dcterms:modified xsi:type="dcterms:W3CDTF">2016-10-19T07:07:34Z</dcterms:modified>
</cp:coreProperties>
</file>