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 id="2147483887" r:id="rId2"/>
  </p:sldMasterIdLst>
  <p:notesMasterIdLst>
    <p:notesMasterId r:id="rId26"/>
  </p:notesMasterIdLst>
  <p:handoutMasterIdLst>
    <p:handoutMasterId r:id="rId27"/>
  </p:handoutMasterIdLst>
  <p:sldIdLst>
    <p:sldId id="256" r:id="rId3"/>
    <p:sldId id="304" r:id="rId4"/>
    <p:sldId id="298" r:id="rId5"/>
    <p:sldId id="299" r:id="rId6"/>
    <p:sldId id="282" r:id="rId7"/>
    <p:sldId id="300" r:id="rId8"/>
    <p:sldId id="296" r:id="rId9"/>
    <p:sldId id="301" r:id="rId10"/>
    <p:sldId id="285" r:id="rId11"/>
    <p:sldId id="302" r:id="rId12"/>
    <p:sldId id="286" r:id="rId13"/>
    <p:sldId id="297" r:id="rId14"/>
    <p:sldId id="281" r:id="rId15"/>
    <p:sldId id="284" r:id="rId16"/>
    <p:sldId id="283" r:id="rId17"/>
    <p:sldId id="288" r:id="rId18"/>
    <p:sldId id="289" r:id="rId19"/>
    <p:sldId id="290" r:id="rId20"/>
    <p:sldId id="303" r:id="rId21"/>
    <p:sldId id="291" r:id="rId22"/>
    <p:sldId id="292" r:id="rId23"/>
    <p:sldId id="294" r:id="rId24"/>
    <p:sldId id="295" r:id="rId25"/>
  </p:sldIdLst>
  <p:sldSz cx="9144000" cy="6858000" type="screen4x3"/>
  <p:notesSz cx="7010400" cy="120396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scf"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64619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1900" autoAdjust="0"/>
  </p:normalViewPr>
  <p:slideViewPr>
    <p:cSldViewPr>
      <p:cViewPr>
        <p:scale>
          <a:sx n="66" d="100"/>
          <a:sy n="66" d="100"/>
        </p:scale>
        <p:origin x="-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261"/>
    </p:cViewPr>
  </p:sorterViewPr>
  <p:notesViewPr>
    <p:cSldViewPr>
      <p:cViewPr varScale="1">
        <p:scale>
          <a:sx n="55" d="100"/>
          <a:sy n="55" d="100"/>
        </p:scale>
        <p:origin x="-1854" y="-96"/>
      </p:cViewPr>
      <p:guideLst>
        <p:guide orient="horz" pos="3792"/>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8-27T10:18:30.182" idx="1">
    <p:pos x="3580" y="199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4130" name="Rectangle 2"/>
          <p:cNvSpPr>
            <a:spLocks noGrp="1" noChangeArrowheads="1"/>
          </p:cNvSpPr>
          <p:nvPr>
            <p:ph type="hdr" sz="quarter"/>
          </p:nvPr>
        </p:nvSpPr>
        <p:spPr bwMode="auto">
          <a:xfrm>
            <a:off x="0" y="0"/>
            <a:ext cx="3038475" cy="6016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smtClean="0"/>
            </a:lvl1pPr>
          </a:lstStyle>
          <a:p>
            <a:pPr>
              <a:defRPr/>
            </a:pPr>
            <a:endParaRPr lang="en-US"/>
          </a:p>
        </p:txBody>
      </p:sp>
      <p:sp>
        <p:nvSpPr>
          <p:cNvPr id="304131" name="Rectangle 3"/>
          <p:cNvSpPr>
            <a:spLocks noGrp="1" noChangeArrowheads="1"/>
          </p:cNvSpPr>
          <p:nvPr>
            <p:ph type="dt" sz="quarter" idx="1"/>
          </p:nvPr>
        </p:nvSpPr>
        <p:spPr bwMode="auto">
          <a:xfrm>
            <a:off x="3970338" y="0"/>
            <a:ext cx="3038475" cy="6016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smtClean="0"/>
            </a:lvl1pPr>
          </a:lstStyle>
          <a:p>
            <a:pPr>
              <a:defRPr/>
            </a:pPr>
            <a:endParaRPr lang="en-US"/>
          </a:p>
        </p:txBody>
      </p:sp>
      <p:sp>
        <p:nvSpPr>
          <p:cNvPr id="304132" name="Rectangle 4"/>
          <p:cNvSpPr>
            <a:spLocks noGrp="1" noChangeArrowheads="1"/>
          </p:cNvSpPr>
          <p:nvPr>
            <p:ph type="ftr" sz="quarter" idx="2"/>
          </p:nvPr>
        </p:nvSpPr>
        <p:spPr bwMode="auto">
          <a:xfrm>
            <a:off x="0" y="11434763"/>
            <a:ext cx="3038475" cy="60325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smtClean="0"/>
            </a:lvl1pPr>
          </a:lstStyle>
          <a:p>
            <a:pPr>
              <a:defRPr/>
            </a:pPr>
            <a:endParaRPr lang="en-US"/>
          </a:p>
        </p:txBody>
      </p:sp>
      <p:sp>
        <p:nvSpPr>
          <p:cNvPr id="304133" name="Rectangle 5"/>
          <p:cNvSpPr>
            <a:spLocks noGrp="1" noChangeArrowheads="1"/>
          </p:cNvSpPr>
          <p:nvPr>
            <p:ph type="sldNum" sz="quarter" idx="3"/>
          </p:nvPr>
        </p:nvSpPr>
        <p:spPr bwMode="auto">
          <a:xfrm>
            <a:off x="3970338" y="11434763"/>
            <a:ext cx="3038475" cy="60325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DE1A29EB-4188-455C-9B8F-64D2869875E9}" type="slidenum">
              <a:rPr lang="en-US"/>
              <a:pPr>
                <a:defRPr/>
              </a:pPr>
              <a:t>‹#›</a:t>
            </a:fld>
            <a:endParaRPr lang="en-US"/>
          </a:p>
        </p:txBody>
      </p:sp>
    </p:spTree>
    <p:extLst>
      <p:ext uri="{BB962C8B-B14F-4D97-AF65-F5344CB8AC3E}">
        <p14:creationId xmlns:p14="http://schemas.microsoft.com/office/powerpoint/2010/main" xmlns="" val="2726240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601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601663"/>
          </a:xfrm>
          <a:prstGeom prst="rect">
            <a:avLst/>
          </a:prstGeom>
        </p:spPr>
        <p:txBody>
          <a:bodyPr vert="horz" lIns="91440" tIns="45720" rIns="91440" bIns="45720" rtlCol="0"/>
          <a:lstStyle>
            <a:lvl1pPr algn="r">
              <a:defRPr sz="1200"/>
            </a:lvl1pPr>
          </a:lstStyle>
          <a:p>
            <a:fld id="{E461BA9E-A94C-43D4-ACE9-2A8216BED2EF}" type="datetimeFigureOut">
              <a:rPr lang="en-US" smtClean="0"/>
              <a:pPr/>
              <a:t>9/28/2016</a:t>
            </a:fld>
            <a:endParaRPr lang="en-US"/>
          </a:p>
        </p:txBody>
      </p:sp>
      <p:sp>
        <p:nvSpPr>
          <p:cNvPr id="4" name="Slide Image Placeholder 3"/>
          <p:cNvSpPr>
            <a:spLocks noGrp="1" noRot="1" noChangeAspect="1"/>
          </p:cNvSpPr>
          <p:nvPr>
            <p:ph type="sldImg" idx="2"/>
          </p:nvPr>
        </p:nvSpPr>
        <p:spPr>
          <a:xfrm>
            <a:off x="495300" y="903288"/>
            <a:ext cx="6019800" cy="4514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5718175"/>
            <a:ext cx="5607050" cy="54181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4763"/>
            <a:ext cx="3038475" cy="6032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11434763"/>
            <a:ext cx="3038475" cy="603250"/>
          </a:xfrm>
          <a:prstGeom prst="rect">
            <a:avLst/>
          </a:prstGeom>
        </p:spPr>
        <p:txBody>
          <a:bodyPr vert="horz" lIns="91440" tIns="45720" rIns="91440" bIns="45720" rtlCol="0" anchor="b"/>
          <a:lstStyle>
            <a:lvl1pPr algn="r">
              <a:defRPr sz="1200"/>
            </a:lvl1pPr>
          </a:lstStyle>
          <a:p>
            <a:fld id="{8A8A33CD-FA40-474D-9D4F-06A16A0ADA2F}" type="slidenum">
              <a:rPr lang="en-US" smtClean="0"/>
              <a:pPr/>
              <a:t>‹#›</a:t>
            </a:fld>
            <a:endParaRPr lang="en-US"/>
          </a:p>
        </p:txBody>
      </p:sp>
    </p:spTree>
    <p:extLst>
      <p:ext uri="{BB962C8B-B14F-4D97-AF65-F5344CB8AC3E}">
        <p14:creationId xmlns:p14="http://schemas.microsoft.com/office/powerpoint/2010/main" xmlns="" val="3628374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3</a:t>
            </a:fld>
            <a:endParaRPr lang="en-US"/>
          </a:p>
        </p:txBody>
      </p:sp>
    </p:spTree>
    <p:extLst>
      <p:ext uri="{BB962C8B-B14F-4D97-AF65-F5344CB8AC3E}">
        <p14:creationId xmlns:p14="http://schemas.microsoft.com/office/powerpoint/2010/main" xmlns="" val="2245668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A8A33CD-FA40-474D-9D4F-06A16A0ADA2F}" type="slidenum">
              <a:rPr lang="en-US" smtClean="0"/>
              <a:pPr/>
              <a:t>13</a:t>
            </a:fld>
            <a:endParaRPr lang="en-US"/>
          </a:p>
        </p:txBody>
      </p:sp>
    </p:spTree>
    <p:extLst>
      <p:ext uri="{BB962C8B-B14F-4D97-AF65-F5344CB8AC3E}">
        <p14:creationId xmlns:p14="http://schemas.microsoft.com/office/powerpoint/2010/main" xmlns="" val="3024994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14</a:t>
            </a:fld>
            <a:endParaRPr lang="en-US"/>
          </a:p>
        </p:txBody>
      </p:sp>
    </p:spTree>
    <p:extLst>
      <p:ext uri="{BB962C8B-B14F-4D97-AF65-F5344CB8AC3E}">
        <p14:creationId xmlns:p14="http://schemas.microsoft.com/office/powerpoint/2010/main" xmlns="" val="1419431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16</a:t>
            </a:fld>
            <a:endParaRPr lang="en-US"/>
          </a:p>
        </p:txBody>
      </p:sp>
    </p:spTree>
    <p:extLst>
      <p:ext uri="{BB962C8B-B14F-4D97-AF65-F5344CB8AC3E}">
        <p14:creationId xmlns:p14="http://schemas.microsoft.com/office/powerpoint/2010/main" xmlns="" val="240079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17</a:t>
            </a:fld>
            <a:endParaRPr lang="en-US"/>
          </a:p>
        </p:txBody>
      </p:sp>
    </p:spTree>
    <p:extLst>
      <p:ext uri="{BB962C8B-B14F-4D97-AF65-F5344CB8AC3E}">
        <p14:creationId xmlns:p14="http://schemas.microsoft.com/office/powerpoint/2010/main" xmlns="" val="391176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18</a:t>
            </a:fld>
            <a:endParaRPr lang="en-US"/>
          </a:p>
        </p:txBody>
      </p:sp>
    </p:spTree>
    <p:extLst>
      <p:ext uri="{BB962C8B-B14F-4D97-AF65-F5344CB8AC3E}">
        <p14:creationId xmlns:p14="http://schemas.microsoft.com/office/powerpoint/2010/main" xmlns="" val="3410257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19</a:t>
            </a:fld>
            <a:endParaRPr lang="en-US"/>
          </a:p>
        </p:txBody>
      </p:sp>
    </p:spTree>
    <p:extLst>
      <p:ext uri="{BB962C8B-B14F-4D97-AF65-F5344CB8AC3E}">
        <p14:creationId xmlns:p14="http://schemas.microsoft.com/office/powerpoint/2010/main" xmlns="" val="14587245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20</a:t>
            </a:fld>
            <a:endParaRPr lang="en-US"/>
          </a:p>
        </p:txBody>
      </p:sp>
    </p:spTree>
    <p:extLst>
      <p:ext uri="{BB962C8B-B14F-4D97-AF65-F5344CB8AC3E}">
        <p14:creationId xmlns:p14="http://schemas.microsoft.com/office/powerpoint/2010/main" xmlns="" val="39897533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21</a:t>
            </a:fld>
            <a:endParaRPr lang="en-US"/>
          </a:p>
        </p:txBody>
      </p:sp>
    </p:spTree>
    <p:extLst>
      <p:ext uri="{BB962C8B-B14F-4D97-AF65-F5344CB8AC3E}">
        <p14:creationId xmlns:p14="http://schemas.microsoft.com/office/powerpoint/2010/main" xmlns="" val="1238145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4</a:t>
            </a:fld>
            <a:endParaRPr lang="en-US"/>
          </a:p>
        </p:txBody>
      </p:sp>
    </p:spTree>
    <p:extLst>
      <p:ext uri="{BB962C8B-B14F-4D97-AF65-F5344CB8AC3E}">
        <p14:creationId xmlns:p14="http://schemas.microsoft.com/office/powerpoint/2010/main" xmlns="" val="564124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5</a:t>
            </a:fld>
            <a:endParaRPr lang="en-US"/>
          </a:p>
        </p:txBody>
      </p:sp>
    </p:spTree>
    <p:extLst>
      <p:ext uri="{BB962C8B-B14F-4D97-AF65-F5344CB8AC3E}">
        <p14:creationId xmlns:p14="http://schemas.microsoft.com/office/powerpoint/2010/main" xmlns="" val="1731532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8A8A33CD-FA40-474D-9D4F-06A16A0ADA2F}" type="slidenum">
              <a:rPr lang="en-US" smtClean="0"/>
              <a:pPr/>
              <a:t>6</a:t>
            </a:fld>
            <a:endParaRPr lang="en-US"/>
          </a:p>
        </p:txBody>
      </p:sp>
    </p:spTree>
    <p:extLst>
      <p:ext uri="{BB962C8B-B14F-4D97-AF65-F5344CB8AC3E}">
        <p14:creationId xmlns:p14="http://schemas.microsoft.com/office/powerpoint/2010/main" xmlns="" val="3972837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7</a:t>
            </a:fld>
            <a:endParaRPr lang="en-US"/>
          </a:p>
        </p:txBody>
      </p:sp>
    </p:spTree>
    <p:extLst>
      <p:ext uri="{BB962C8B-B14F-4D97-AF65-F5344CB8AC3E}">
        <p14:creationId xmlns:p14="http://schemas.microsoft.com/office/powerpoint/2010/main" xmlns="" val="3421507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8</a:t>
            </a:fld>
            <a:endParaRPr lang="en-US"/>
          </a:p>
        </p:txBody>
      </p:sp>
    </p:spTree>
    <p:extLst>
      <p:ext uri="{BB962C8B-B14F-4D97-AF65-F5344CB8AC3E}">
        <p14:creationId xmlns:p14="http://schemas.microsoft.com/office/powerpoint/2010/main" xmlns="" val="530263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9</a:t>
            </a:fld>
            <a:endParaRPr lang="en-US"/>
          </a:p>
        </p:txBody>
      </p:sp>
    </p:spTree>
    <p:extLst>
      <p:ext uri="{BB962C8B-B14F-4D97-AF65-F5344CB8AC3E}">
        <p14:creationId xmlns:p14="http://schemas.microsoft.com/office/powerpoint/2010/main" xmlns="" val="1038164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10</a:t>
            </a:fld>
            <a:endParaRPr lang="en-US"/>
          </a:p>
        </p:txBody>
      </p:sp>
    </p:spTree>
    <p:extLst>
      <p:ext uri="{BB962C8B-B14F-4D97-AF65-F5344CB8AC3E}">
        <p14:creationId xmlns:p14="http://schemas.microsoft.com/office/powerpoint/2010/main" xmlns="" val="24795155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baseline="0" dirty="0" smtClean="0"/>
              <a:t>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dirty="0" smtClean="0"/>
          </a:p>
          <a:p>
            <a:endParaRPr lang="en-US" dirty="0"/>
          </a:p>
        </p:txBody>
      </p:sp>
      <p:sp>
        <p:nvSpPr>
          <p:cNvPr id="4" name="Slide Number Placeholder 3"/>
          <p:cNvSpPr>
            <a:spLocks noGrp="1"/>
          </p:cNvSpPr>
          <p:nvPr>
            <p:ph type="sldNum" sz="quarter" idx="10"/>
          </p:nvPr>
        </p:nvSpPr>
        <p:spPr/>
        <p:txBody>
          <a:bodyPr/>
          <a:lstStyle/>
          <a:p>
            <a:fld id="{8A8A33CD-FA40-474D-9D4F-06A16A0ADA2F}" type="slidenum">
              <a:rPr lang="en-US" smtClean="0"/>
              <a:pPr/>
              <a:t>11</a:t>
            </a:fld>
            <a:endParaRPr lang="en-US"/>
          </a:p>
        </p:txBody>
      </p:sp>
    </p:spTree>
    <p:extLst>
      <p:ext uri="{BB962C8B-B14F-4D97-AF65-F5344CB8AC3E}">
        <p14:creationId xmlns:p14="http://schemas.microsoft.com/office/powerpoint/2010/main" xmlns="" val="1375417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649C65-07C2-418E-9E3C-79589C7C9F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86EA85-7B7A-40D2-B9E2-66B0114AD22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B63122-9FC8-4922-919E-12E68A771C8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7E649C65-07C2-418E-9E3C-79589C7C9FF5}" type="slidenum">
              <a:rPr lang="en-US" smtClean="0"/>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9C6DFB9-2AA0-40AE-8DCD-5950B1B9DF20}"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E2F93542-ED0A-4508-9076-2241B5EF2AAC}"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A1A66320-ABB4-4562-916E-0287B0159A34}"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0E8C1147-BD38-47C1-A91C-80002003CEF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E2248E54-C425-4092-83B5-B37C13DC0614}"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8473665D-65D1-46EC-9B06-8D5859D06EFC}" type="slidenum">
              <a:rPr lang="en-US" smtClean="0"/>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30C7BAF-37F1-47F9-A38D-5916D4DD17D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C6DFB9-2AA0-40AE-8DCD-5950B1B9DF2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B981CF9-D3B4-4E09-B742-CE316050153A}"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586EA85-7B7A-40D2-B9E2-66B0114AD229}" type="slidenum">
              <a:rPr lang="en-US" smtClean="0"/>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2DB63122-9FC8-4922-919E-12E68A771C8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F93542-ED0A-4508-9076-2241B5EF2AA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A66320-ABB4-4562-916E-0287B0159A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E8C1147-BD38-47C1-A91C-80002003CEF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2248E54-C425-4092-83B5-B37C13DC061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473665D-65D1-46EC-9B06-8D5859D06EF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0C7BAF-37F1-47F9-A38D-5916D4DD17D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981CF9-D3B4-4E09-B742-CE31605015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1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311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311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2BA27914-3AA8-44F3-BA81-F8F06D1DB8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6"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2BA27914-3AA8-44F3-BA81-F8F06D1DB801}"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earch.albertacourts.ca/" TargetMode="External"/><Relationship Id="rId2" Type="http://schemas.openxmlformats.org/officeDocument/2006/relationships/hyperlink" Target="http://www.child.alberta.ca/home/documents/childintervention/Enhancement_Act_Policy_Manual.pdf" TargetMode="External"/><Relationship Id="rId1" Type="http://schemas.openxmlformats.org/officeDocument/2006/relationships/slideLayout" Target="../slideLayouts/slideLayout13.xml"/><Relationship Id="rId5" Type="http://schemas.openxmlformats.org/officeDocument/2006/relationships/hyperlink" Target="http://www.albertacourts.ab.ca/fjs/adr.php" TargetMode="External"/><Relationship Id="rId4" Type="http://schemas.openxmlformats.org/officeDocument/2006/relationships/hyperlink" Target="http://justice.alberta.ca/Pages/home.asp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mailto:Tracey.snow@gov.ab.ca"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Rot="1" noChangeArrowheads="1"/>
          </p:cNvSpPr>
          <p:nvPr>
            <p:ph type="ctrTitle"/>
          </p:nvPr>
        </p:nvSpPr>
        <p:spPr>
          <a:xfrm>
            <a:off x="685800" y="332656"/>
            <a:ext cx="7772400" cy="3312368"/>
          </a:xfrm>
        </p:spPr>
        <p:txBody>
          <a:bodyPr>
            <a:normAutofit/>
          </a:bodyPr>
          <a:lstStyle/>
          <a:p>
            <a:pPr algn="ctr">
              <a:defRPr/>
            </a:pPr>
            <a:r>
              <a:rPr lang="en-CA" sz="3200" dirty="0" smtClean="0"/>
              <a:t>Preparing</a:t>
            </a:r>
            <a:br>
              <a:rPr lang="en-CA" sz="3200" dirty="0" smtClean="0"/>
            </a:br>
            <a:r>
              <a:rPr lang="en-CA" sz="3200" dirty="0" smtClean="0"/>
              <a:t> and </a:t>
            </a:r>
            <a:br>
              <a:rPr lang="en-CA" sz="3200" dirty="0" smtClean="0"/>
            </a:br>
            <a:r>
              <a:rPr lang="en-CA" sz="3200" dirty="0" smtClean="0"/>
              <a:t>Presenting in Court  </a:t>
            </a:r>
            <a:br>
              <a:rPr lang="en-CA" sz="3200" dirty="0" smtClean="0"/>
            </a:br>
            <a:r>
              <a:rPr lang="en-CA" sz="3200" dirty="0" smtClean="0"/>
              <a:t>for Staff Working in </a:t>
            </a:r>
            <a:br>
              <a:rPr lang="en-CA" sz="3200" dirty="0" smtClean="0"/>
            </a:br>
            <a:r>
              <a:rPr lang="en-CA" sz="3200" dirty="0" smtClean="0"/>
              <a:t>Child Intervention Services</a:t>
            </a:r>
            <a:br>
              <a:rPr lang="en-CA" sz="3200" dirty="0" smtClean="0"/>
            </a:br>
            <a:r>
              <a:rPr lang="en-CA" sz="1600" dirty="0" smtClean="0"/>
              <a:t>Fall 2012</a:t>
            </a:r>
            <a:endParaRPr lang="en-US" sz="3200" b="0" i="1" dirty="0" smtClean="0"/>
          </a:p>
        </p:txBody>
      </p:sp>
      <p:sp>
        <p:nvSpPr>
          <p:cNvPr id="2051" name="Rectangle 3"/>
          <p:cNvSpPr>
            <a:spLocks noGrp="1" noChangeArrowheads="1"/>
          </p:cNvSpPr>
          <p:nvPr>
            <p:ph type="subTitle" idx="1"/>
          </p:nvPr>
        </p:nvSpPr>
        <p:spPr>
          <a:xfrm>
            <a:off x="685800" y="4005063"/>
            <a:ext cx="7772400" cy="806247"/>
          </a:xfrm>
        </p:spPr>
        <p:txBody>
          <a:bodyPr>
            <a:normAutofit/>
          </a:bodyPr>
          <a:lstStyle/>
          <a:p>
            <a:pPr lvl="0" algn="ctr">
              <a:defRPr/>
            </a:pPr>
            <a:r>
              <a:rPr lang="en-US" sz="2400" dirty="0" smtClean="0"/>
              <a:t> </a:t>
            </a:r>
            <a:r>
              <a:rPr lang="en-US" sz="1800" dirty="0" smtClean="0"/>
              <a:t>Presenter: Tracey Snow, Justice and Attorney General</a:t>
            </a:r>
          </a:p>
          <a:p>
            <a:pPr algn="ctr" eaLnBrk="1" hangingPunct="1">
              <a:defRPr/>
            </a:pPr>
            <a:endParaRPr lang="en-US" sz="1800" dirty="0" smtClean="0"/>
          </a:p>
        </p:txBody>
      </p:sp>
      <p:pic>
        <p:nvPicPr>
          <p:cNvPr id="4" name="Picture 3" descr="ASSCF LOGO"/>
          <p:cNvPicPr/>
          <p:nvPr/>
        </p:nvPicPr>
        <p:blipFill>
          <a:blip r:embed="rId2" cstate="print"/>
          <a:srcRect/>
          <a:stretch>
            <a:fillRect/>
          </a:stretch>
        </p:blipFill>
        <p:spPr bwMode="auto">
          <a:xfrm>
            <a:off x="304800" y="5943600"/>
            <a:ext cx="2209800" cy="685800"/>
          </a:xfrm>
          <a:prstGeom prst="rect">
            <a:avLst/>
          </a:prstGeom>
          <a:noFill/>
          <a:ln w="9525">
            <a:noFill/>
            <a:miter lim="800000"/>
            <a:headEnd/>
            <a:tailEnd/>
          </a:ln>
        </p:spPr>
      </p:pic>
      <p:pic>
        <p:nvPicPr>
          <p:cNvPr id="5" name="Picture 1" descr="Alberta Human Services"/>
          <p:cNvPicPr>
            <a:picLocks noChangeAspect="1" noChangeArrowheads="1"/>
          </p:cNvPicPr>
          <p:nvPr/>
        </p:nvPicPr>
        <p:blipFill>
          <a:blip r:embed="rId3" cstate="print"/>
          <a:srcRect/>
          <a:stretch>
            <a:fillRect/>
          </a:stretch>
        </p:blipFill>
        <p:spPr bwMode="auto">
          <a:xfrm>
            <a:off x="2819400" y="6019800"/>
            <a:ext cx="2895600" cy="3857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r>
              <a:rPr lang="en-CA" sz="2800" dirty="0" smtClean="0"/>
              <a:t>Agency worker</a:t>
            </a:r>
          </a:p>
          <a:p>
            <a:pPr lvl="1"/>
            <a:r>
              <a:rPr lang="en-CA" sz="2400" dirty="0" smtClean="0"/>
              <a:t>It is not necessarily the role of the Agency worker to validate the caseworker’s opinion</a:t>
            </a:r>
          </a:p>
          <a:p>
            <a:pPr lvl="1">
              <a:buNone/>
            </a:pPr>
            <a:endParaRPr lang="en-CA" sz="2400" dirty="0" smtClean="0"/>
          </a:p>
          <a:p>
            <a:pPr lvl="1"/>
            <a:r>
              <a:rPr lang="en-CA" sz="2400" dirty="0" smtClean="0"/>
              <a:t>Prepare and present information as to the child and family’s functioning </a:t>
            </a:r>
          </a:p>
          <a:p>
            <a:pPr lvl="3"/>
            <a:r>
              <a:rPr lang="en-CA" sz="2000" dirty="0" smtClean="0"/>
              <a:t>No surprises in relation to family, caseworker</a:t>
            </a:r>
          </a:p>
          <a:p>
            <a:pPr lvl="3"/>
            <a:r>
              <a:rPr lang="en-CA" sz="2000" dirty="0" smtClean="0"/>
              <a:t>Honesty and clarity </a:t>
            </a:r>
          </a:p>
          <a:p>
            <a:pPr lvl="1">
              <a:buNone/>
            </a:pPr>
            <a:endParaRPr lang="en-CA" sz="2800" dirty="0" smtClean="0"/>
          </a:p>
          <a:p>
            <a:pPr lvl="0"/>
            <a:r>
              <a:rPr lang="en-CA" sz="2800" dirty="0" smtClean="0"/>
              <a:t>Lawyers – representing ministry/family/child </a:t>
            </a:r>
          </a:p>
          <a:p>
            <a:pPr lvl="0"/>
            <a:endParaRPr lang="en-CA" sz="2800" dirty="0" smtClean="0"/>
          </a:p>
          <a:p>
            <a:r>
              <a:rPr lang="en-CA" sz="2800" dirty="0" smtClean="0"/>
              <a:t>Other witnesses/family</a:t>
            </a:r>
          </a:p>
          <a:p>
            <a:pPr lvl="0"/>
            <a:endParaRPr lang="en-CA" sz="2800" dirty="0" smtClean="0"/>
          </a:p>
          <a:p>
            <a:endParaRPr lang="en-CA" dirty="0"/>
          </a:p>
        </p:txBody>
      </p:sp>
      <p:sp>
        <p:nvSpPr>
          <p:cNvPr id="3" name="Title 2"/>
          <p:cNvSpPr>
            <a:spLocks noGrp="1"/>
          </p:cNvSpPr>
          <p:nvPr>
            <p:ph type="title"/>
          </p:nvPr>
        </p:nvSpPr>
        <p:spPr/>
        <p:txBody>
          <a:bodyPr/>
          <a:lstStyle/>
          <a:p>
            <a:r>
              <a:rPr lang="en-CA" dirty="0" smtClean="0"/>
              <a:t>Roles</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7" name="Rectangle 3"/>
          <p:cNvSpPr>
            <a:spLocks noGrp="1" noChangeArrowheads="1"/>
          </p:cNvSpPr>
          <p:nvPr>
            <p:ph idx="1"/>
          </p:nvPr>
        </p:nvSpPr>
        <p:spPr/>
        <p:txBody>
          <a:bodyPr>
            <a:noAutofit/>
          </a:bodyPr>
          <a:lstStyle/>
          <a:p>
            <a:pPr eaLnBrk="1" hangingPunct="1">
              <a:defRPr/>
            </a:pPr>
            <a:r>
              <a:rPr lang="en-CA" sz="2400" dirty="0" smtClean="0"/>
              <a:t>There are two formal processes to support finding resolution of contested applications without the need for a trial.</a:t>
            </a:r>
          </a:p>
          <a:p>
            <a:pPr eaLnBrk="1" hangingPunct="1">
              <a:defRPr/>
            </a:pPr>
            <a:endParaRPr lang="en-CA" sz="2000" dirty="0" smtClean="0"/>
          </a:p>
          <a:p>
            <a:pPr eaLnBrk="1" hangingPunct="1">
              <a:defRPr/>
            </a:pPr>
            <a:r>
              <a:rPr lang="en-CA" sz="2400" dirty="0" smtClean="0"/>
              <a:t>Mediation services provide the parties an opportunity to hear each other out with a neutral mediator. </a:t>
            </a:r>
          </a:p>
          <a:p>
            <a:pPr eaLnBrk="1" hangingPunct="1">
              <a:defRPr/>
            </a:pPr>
            <a:endParaRPr lang="en-CA" sz="2000" dirty="0"/>
          </a:p>
          <a:p>
            <a:pPr eaLnBrk="1" hangingPunct="1">
              <a:defRPr/>
            </a:pPr>
            <a:r>
              <a:rPr lang="en-CA" sz="2400" dirty="0" smtClean="0"/>
              <a:t>Judicial Dispute Resolutions (JDR) are a court process where a judge hears all the information and then notes what he or she would grant if at trial.  </a:t>
            </a:r>
            <a:endParaRPr lang="en-US" sz="2400" dirty="0" smtClean="0"/>
          </a:p>
        </p:txBody>
      </p:sp>
      <p:sp>
        <p:nvSpPr>
          <p:cNvPr id="210946" name="Rectangle 2"/>
          <p:cNvSpPr>
            <a:spLocks noGrp="1" noRot="1" noChangeArrowheads="1"/>
          </p:cNvSpPr>
          <p:nvPr>
            <p:ph type="title"/>
          </p:nvPr>
        </p:nvSpPr>
        <p:spPr/>
        <p:txBody>
          <a:bodyPr>
            <a:normAutofit fontScale="90000"/>
          </a:bodyPr>
          <a:lstStyle/>
          <a:p>
            <a:pPr eaLnBrk="1" hangingPunct="1">
              <a:defRPr/>
            </a:pPr>
            <a:r>
              <a:rPr lang="en-CA" i="1" dirty="0" smtClean="0"/>
              <a:t>Alternate ways to come to resolution before trial</a:t>
            </a:r>
            <a:endParaRPr lang="en-US" i="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Rectangle 4"/>
          <p:cNvSpPr>
            <a:spLocks noGrp="1" noRot="1" noChangeArrowheads="1"/>
          </p:cNvSpPr>
          <p:nvPr>
            <p:ph type="ctrTitle"/>
          </p:nvPr>
        </p:nvSpPr>
        <p:spPr/>
        <p:txBody>
          <a:bodyPr/>
          <a:lstStyle/>
          <a:p>
            <a:pPr eaLnBrk="1" hangingPunct="1">
              <a:defRPr/>
            </a:pPr>
            <a:r>
              <a:rPr lang="en-CA" sz="6000" b="0" i="1" smtClean="0"/>
              <a:t>Witness Preparation</a:t>
            </a:r>
            <a:r>
              <a:rPr lang="en-CA" smtClean="0"/>
              <a:t> </a:t>
            </a:r>
            <a:endParaRPr lang="en-US" smtClean="0"/>
          </a:p>
        </p:txBody>
      </p:sp>
      <p:sp>
        <p:nvSpPr>
          <p:cNvPr id="312325" name="Rectangle 5"/>
          <p:cNvSpPr>
            <a:spLocks noGrp="1" noChangeArrowheads="1"/>
          </p:cNvSpPr>
          <p:nvPr>
            <p:ph type="subTitle" idx="1"/>
          </p:nvPr>
        </p:nvSpPr>
        <p:spPr/>
        <p:txBody>
          <a:bodyPr/>
          <a:lstStyle/>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5"/>
          <p:cNvSpPr>
            <a:spLocks noGrp="1" noChangeArrowheads="1"/>
          </p:cNvSpPr>
          <p:nvPr>
            <p:ph idx="1"/>
          </p:nvPr>
        </p:nvSpPr>
        <p:spPr/>
        <p:txBody>
          <a:bodyPr>
            <a:normAutofit/>
          </a:bodyPr>
          <a:lstStyle/>
          <a:p>
            <a:pPr eaLnBrk="1" hangingPunct="1"/>
            <a:r>
              <a:rPr lang="en-US" sz="2800" dirty="0" smtClean="0"/>
              <a:t>R</a:t>
            </a:r>
            <a:r>
              <a:rPr lang="en-US" sz="2800" dirty="0" smtClean="0">
                <a:effectLst/>
              </a:rPr>
              <a:t>ead the subpoena </a:t>
            </a:r>
          </a:p>
          <a:p>
            <a:pPr lvl="1"/>
            <a:r>
              <a:rPr lang="en-US" sz="2400" dirty="0" smtClean="0">
                <a:effectLst/>
              </a:rPr>
              <a:t>It contains important information, including the name of the case in which you are to give evidence, which court you are to appear in, the courtroom number and the time the proceeding is to start. </a:t>
            </a:r>
          </a:p>
          <a:p>
            <a:pPr lvl="1"/>
            <a:endParaRPr lang="en-US" sz="2400" dirty="0" smtClean="0">
              <a:effectLst/>
            </a:endParaRPr>
          </a:p>
          <a:p>
            <a:pPr lvl="1"/>
            <a:r>
              <a:rPr lang="en-US" sz="2400" dirty="0" smtClean="0">
                <a:effectLst/>
              </a:rPr>
              <a:t>If the courtroom number is not shown or if you do not know the exact location of the courthouse you should check in advance, with the assigned caseworker or casework supervisor.</a:t>
            </a:r>
          </a:p>
        </p:txBody>
      </p:sp>
      <p:sp>
        <p:nvSpPr>
          <p:cNvPr id="21506" name="Rectangle 2"/>
          <p:cNvSpPr>
            <a:spLocks noGrp="1" noRot="1" noChangeArrowheads="1"/>
          </p:cNvSpPr>
          <p:nvPr>
            <p:ph type="title"/>
          </p:nvPr>
        </p:nvSpPr>
        <p:spPr/>
        <p:txBody>
          <a:bodyPr>
            <a:normAutofit fontScale="90000"/>
          </a:bodyPr>
          <a:lstStyle/>
          <a:p>
            <a:pPr eaLnBrk="1" hangingPunct="1"/>
            <a:r>
              <a:rPr lang="en-US" sz="4000" b="0" i="1" dirty="0" smtClean="0">
                <a:effectLst/>
              </a:rPr>
              <a:t>What To Do When You Get The Subpoena - As A Witness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9" name="Rectangle 3"/>
          <p:cNvSpPr>
            <a:spLocks noGrp="1" noChangeArrowheads="1"/>
          </p:cNvSpPr>
          <p:nvPr>
            <p:ph idx="1"/>
          </p:nvPr>
        </p:nvSpPr>
        <p:spPr/>
        <p:txBody>
          <a:bodyPr/>
          <a:lstStyle/>
          <a:p>
            <a:pPr eaLnBrk="1" hangingPunct="1">
              <a:defRPr/>
            </a:pPr>
            <a:r>
              <a:rPr lang="en-US" b="1" dirty="0" smtClean="0">
                <a:effectLst/>
              </a:rPr>
              <a:t>Yes. </a:t>
            </a:r>
          </a:p>
          <a:p>
            <a:pPr lvl="1">
              <a:defRPr/>
            </a:pPr>
            <a:r>
              <a:rPr lang="en-US" dirty="0" smtClean="0">
                <a:effectLst/>
              </a:rPr>
              <a:t>If you do not </a:t>
            </a:r>
            <a:r>
              <a:rPr lang="en-US" dirty="0" smtClean="0"/>
              <a:t>appear</a:t>
            </a:r>
            <a:r>
              <a:rPr lang="en-US" dirty="0" smtClean="0">
                <a:effectLst/>
              </a:rPr>
              <a:t> as ordered, the court may issue a warrant for your arrest.</a:t>
            </a:r>
          </a:p>
          <a:p>
            <a:pPr lvl="1">
              <a:defRPr/>
            </a:pPr>
            <a:endParaRPr lang="en-US" dirty="0" smtClean="0">
              <a:effectLst/>
            </a:endParaRPr>
          </a:p>
          <a:p>
            <a:pPr eaLnBrk="1" hangingPunct="1">
              <a:defRPr/>
            </a:pPr>
            <a:r>
              <a:rPr lang="en-US" dirty="0" smtClean="0">
                <a:effectLst/>
              </a:rPr>
              <a:t>A Subpoena takes precedence over nearly every other duty.</a:t>
            </a:r>
          </a:p>
          <a:p>
            <a:pPr lvl="1">
              <a:defRPr/>
            </a:pPr>
            <a:r>
              <a:rPr lang="en-US" dirty="0" smtClean="0"/>
              <a:t>Y</a:t>
            </a:r>
            <a:r>
              <a:rPr lang="en-US" dirty="0" smtClean="0">
                <a:effectLst/>
              </a:rPr>
              <a:t>our employer cannot prevent you from appearing in court.</a:t>
            </a:r>
          </a:p>
          <a:p>
            <a:pPr eaLnBrk="1" hangingPunct="1">
              <a:defRPr/>
            </a:pPr>
            <a:endParaRPr lang="en-US" dirty="0" smtClean="0"/>
          </a:p>
        </p:txBody>
      </p:sp>
      <p:sp>
        <p:nvSpPr>
          <p:cNvPr id="22530" name="Rectangle 2"/>
          <p:cNvSpPr>
            <a:spLocks noGrp="1" noRot="1" noChangeArrowheads="1"/>
          </p:cNvSpPr>
          <p:nvPr>
            <p:ph type="title"/>
          </p:nvPr>
        </p:nvSpPr>
        <p:spPr/>
        <p:txBody>
          <a:bodyPr>
            <a:normAutofit fontScale="90000"/>
          </a:bodyPr>
          <a:lstStyle/>
          <a:p>
            <a:pPr eaLnBrk="1" hangingPunct="1"/>
            <a:r>
              <a:rPr lang="en-US" sz="4000" b="0" i="1" smtClean="0">
                <a:effectLst/>
              </a:rPr>
              <a:t>Do I have to come?</a:t>
            </a:r>
            <a:br>
              <a:rPr lang="en-US" sz="4000" b="0" i="1" smtClean="0">
                <a:effectLst/>
              </a:rPr>
            </a:br>
            <a:endParaRPr lang="en-US" sz="4000" b="0" i="1" smtClean="0">
              <a:effectLst/>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5" name="Rectangle 3"/>
          <p:cNvSpPr>
            <a:spLocks noGrp="1" noChangeArrowheads="1"/>
          </p:cNvSpPr>
          <p:nvPr>
            <p:ph idx="1"/>
          </p:nvPr>
        </p:nvSpPr>
        <p:spPr/>
        <p:txBody>
          <a:bodyPr/>
          <a:lstStyle/>
          <a:p>
            <a:pPr eaLnBrk="1" hangingPunct="1">
              <a:defRPr/>
            </a:pPr>
            <a:r>
              <a:rPr lang="en-US" dirty="0" smtClean="0">
                <a:effectLst/>
              </a:rPr>
              <a:t>The lawyer calling you as a witness may wish to interview you before your appearance in court. </a:t>
            </a:r>
          </a:p>
          <a:p>
            <a:pPr eaLnBrk="1" hangingPunct="1">
              <a:buNone/>
              <a:defRPr/>
            </a:pPr>
            <a:endParaRPr lang="en-US" dirty="0" smtClean="0">
              <a:effectLst/>
            </a:endParaRPr>
          </a:p>
          <a:p>
            <a:pPr eaLnBrk="1" hangingPunct="1">
              <a:defRPr/>
            </a:pPr>
            <a:r>
              <a:rPr lang="en-US" dirty="0" smtClean="0">
                <a:effectLst/>
              </a:rPr>
              <a:t>This is done to review the strength and accuracy of your testimony.</a:t>
            </a:r>
          </a:p>
          <a:p>
            <a:pPr eaLnBrk="1" hangingPunct="1">
              <a:buFont typeface="Wingdings" pitchFamily="2" charset="2"/>
              <a:buNone/>
              <a:defRPr/>
            </a:pPr>
            <a:endParaRPr lang="en-US" dirty="0" smtClean="0">
              <a:effectLst/>
            </a:endParaRPr>
          </a:p>
          <a:p>
            <a:pPr eaLnBrk="1" hangingPunct="1">
              <a:defRPr/>
            </a:pPr>
            <a:endParaRPr lang="en-US" b="1" i="1" dirty="0" smtClean="0">
              <a:effectLst/>
            </a:endParaRPr>
          </a:p>
          <a:p>
            <a:pPr eaLnBrk="1" hangingPunct="1">
              <a:defRPr/>
            </a:pPr>
            <a:endParaRPr lang="en-US" dirty="0" smtClean="0"/>
          </a:p>
        </p:txBody>
      </p:sp>
      <p:sp>
        <p:nvSpPr>
          <p:cNvPr id="23554" name="Rectangle 2"/>
          <p:cNvSpPr>
            <a:spLocks noGrp="1" noRot="1" noChangeArrowheads="1"/>
          </p:cNvSpPr>
          <p:nvPr>
            <p:ph type="title"/>
          </p:nvPr>
        </p:nvSpPr>
        <p:spPr/>
        <p:txBody>
          <a:bodyPr>
            <a:normAutofit fontScale="90000"/>
          </a:bodyPr>
          <a:lstStyle/>
          <a:p>
            <a:pPr eaLnBrk="1" hangingPunct="1"/>
            <a:r>
              <a:rPr lang="en-US" sz="4000" b="0" i="1" smtClean="0">
                <a:effectLst/>
              </a:rPr>
              <a:t>The Interview</a:t>
            </a:r>
            <a:br>
              <a:rPr lang="en-US" sz="4000" b="0" i="1" smtClean="0">
                <a:effectLst/>
              </a:rPr>
            </a:br>
            <a:endParaRPr lang="en-US" sz="4000" b="0" i="1" smtClean="0">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5" name="Rectangle 3"/>
          <p:cNvSpPr>
            <a:spLocks noGrp="1" noChangeArrowheads="1"/>
          </p:cNvSpPr>
          <p:nvPr>
            <p:ph idx="1"/>
          </p:nvPr>
        </p:nvSpPr>
        <p:spPr>
          <a:xfrm>
            <a:off x="457200" y="980728"/>
            <a:ext cx="8229600" cy="5026563"/>
          </a:xfrm>
        </p:spPr>
        <p:txBody>
          <a:bodyPr>
            <a:normAutofit fontScale="92500" lnSpcReduction="20000"/>
          </a:bodyPr>
          <a:lstStyle/>
          <a:p>
            <a:pPr eaLnBrk="1" hangingPunct="1">
              <a:lnSpc>
                <a:spcPct val="90000"/>
              </a:lnSpc>
              <a:defRPr/>
            </a:pPr>
            <a:r>
              <a:rPr lang="en-CA" sz="2800" dirty="0" smtClean="0"/>
              <a:t>Review all submitted monthly reports, case conference notes and daily contact logs on the client file.</a:t>
            </a:r>
          </a:p>
          <a:p>
            <a:pPr eaLnBrk="1" hangingPunct="1">
              <a:lnSpc>
                <a:spcPct val="90000"/>
              </a:lnSpc>
              <a:defRPr/>
            </a:pPr>
            <a:endParaRPr lang="en-CA" sz="2800" dirty="0" smtClean="0"/>
          </a:p>
          <a:p>
            <a:pPr eaLnBrk="1" hangingPunct="1">
              <a:lnSpc>
                <a:spcPct val="90000"/>
              </a:lnSpc>
              <a:defRPr/>
            </a:pPr>
            <a:r>
              <a:rPr lang="en-CA" sz="2800" dirty="0" smtClean="0"/>
              <a:t>Review and identify areas of concern as outlined in the reports.</a:t>
            </a:r>
          </a:p>
          <a:p>
            <a:pPr lvl="1">
              <a:lnSpc>
                <a:spcPct val="90000"/>
              </a:lnSpc>
              <a:defRPr/>
            </a:pPr>
            <a:r>
              <a:rPr lang="en-CA" sz="2400" dirty="0" smtClean="0"/>
              <a:t>Compare your reports to the daily logs to ensure you are able to report further details regarding client actions/interactions.</a:t>
            </a:r>
          </a:p>
          <a:p>
            <a:pPr eaLnBrk="1" hangingPunct="1">
              <a:lnSpc>
                <a:spcPct val="90000"/>
              </a:lnSpc>
              <a:defRPr/>
            </a:pPr>
            <a:endParaRPr lang="en-CA" sz="2800" dirty="0" smtClean="0"/>
          </a:p>
          <a:p>
            <a:pPr eaLnBrk="1" hangingPunct="1">
              <a:lnSpc>
                <a:spcPct val="90000"/>
              </a:lnSpc>
              <a:defRPr/>
            </a:pPr>
            <a:r>
              <a:rPr lang="en-CA" sz="2800" dirty="0" smtClean="0"/>
              <a:t>Be prepared to give details on your observations.</a:t>
            </a:r>
          </a:p>
          <a:p>
            <a:pPr eaLnBrk="1" hangingPunct="1">
              <a:lnSpc>
                <a:spcPct val="90000"/>
              </a:lnSpc>
              <a:defRPr/>
            </a:pPr>
            <a:endParaRPr lang="en-CA" sz="2800" dirty="0" smtClean="0"/>
          </a:p>
          <a:p>
            <a:pPr eaLnBrk="1" hangingPunct="1">
              <a:lnSpc>
                <a:spcPct val="90000"/>
              </a:lnSpc>
              <a:defRPr/>
            </a:pPr>
            <a:r>
              <a:rPr lang="en-CA" sz="2800" dirty="0" smtClean="0"/>
              <a:t>The lawyer or assigned caseworker will arrange a time to meet to discuss your testimony within a month prior to the trial dates. </a:t>
            </a:r>
          </a:p>
          <a:p>
            <a:pPr eaLnBrk="1" hangingPunct="1">
              <a:lnSpc>
                <a:spcPct val="90000"/>
              </a:lnSpc>
              <a:defRPr/>
            </a:pPr>
            <a:endParaRPr lang="en-CA" sz="2800" dirty="0" smtClean="0"/>
          </a:p>
          <a:p>
            <a:pPr eaLnBrk="1" hangingPunct="1">
              <a:lnSpc>
                <a:spcPct val="90000"/>
              </a:lnSpc>
              <a:defRPr/>
            </a:pPr>
            <a:endParaRPr lang="en-CA" sz="2800" dirty="0" smtClean="0"/>
          </a:p>
          <a:p>
            <a:pPr eaLnBrk="1" hangingPunct="1">
              <a:lnSpc>
                <a:spcPct val="90000"/>
              </a:lnSpc>
              <a:buFont typeface="Wingdings" pitchFamily="2" charset="2"/>
              <a:buNone/>
              <a:defRPr/>
            </a:pPr>
            <a:endParaRPr lang="en-CA" sz="2800" dirty="0" smtClean="0"/>
          </a:p>
          <a:p>
            <a:pPr eaLnBrk="1" hangingPunct="1">
              <a:lnSpc>
                <a:spcPct val="90000"/>
              </a:lnSpc>
              <a:defRPr/>
            </a:pPr>
            <a:endParaRPr lang="en-US" sz="2800" dirty="0" smtClean="0"/>
          </a:p>
        </p:txBody>
      </p:sp>
      <p:sp>
        <p:nvSpPr>
          <p:cNvPr id="212994" name="Rectangle 2"/>
          <p:cNvSpPr>
            <a:spLocks noGrp="1" noRot="1" noChangeArrowheads="1"/>
          </p:cNvSpPr>
          <p:nvPr>
            <p:ph type="title"/>
          </p:nvPr>
        </p:nvSpPr>
        <p:spPr>
          <a:xfrm>
            <a:off x="457200" y="0"/>
            <a:ext cx="8229600" cy="908720"/>
          </a:xfrm>
        </p:spPr>
        <p:txBody>
          <a:bodyPr>
            <a:normAutofit/>
          </a:bodyPr>
          <a:lstStyle/>
          <a:p>
            <a:pPr eaLnBrk="1" hangingPunct="1">
              <a:defRPr/>
            </a:pPr>
            <a:r>
              <a:rPr lang="en-CA" sz="2000" b="0" i="1" dirty="0" smtClean="0"/>
              <a:t>How Do I Prepare as a Witness for the Interview and Attendance in Court?</a:t>
            </a:r>
            <a:endParaRPr lang="en-US" sz="2000" b="0" i="1"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1" name="Rectangle 3"/>
          <p:cNvSpPr>
            <a:spLocks noGrp="1" noChangeArrowheads="1"/>
          </p:cNvSpPr>
          <p:nvPr>
            <p:ph idx="1"/>
          </p:nvPr>
        </p:nvSpPr>
        <p:spPr/>
        <p:txBody>
          <a:bodyPr/>
          <a:lstStyle/>
          <a:p>
            <a:pPr eaLnBrk="1" hangingPunct="1">
              <a:defRPr/>
            </a:pPr>
            <a:r>
              <a:rPr lang="en-CA" dirty="0" smtClean="0"/>
              <a:t>Bring any relevant information as agreed upon in the witness interview.</a:t>
            </a:r>
          </a:p>
          <a:p>
            <a:pPr eaLnBrk="1" hangingPunct="1">
              <a:buNone/>
              <a:defRPr/>
            </a:pPr>
            <a:endParaRPr lang="en-CA" dirty="0" smtClean="0"/>
          </a:p>
          <a:p>
            <a:pPr eaLnBrk="1" hangingPunct="1">
              <a:defRPr/>
            </a:pPr>
            <a:r>
              <a:rPr lang="en-CA" dirty="0" smtClean="0"/>
              <a:t>Dress in a professional manner.</a:t>
            </a:r>
          </a:p>
          <a:p>
            <a:pPr eaLnBrk="1" hangingPunct="1">
              <a:defRPr/>
            </a:pPr>
            <a:endParaRPr lang="en-CA" dirty="0" smtClean="0"/>
          </a:p>
          <a:p>
            <a:pPr eaLnBrk="1" hangingPunct="1">
              <a:defRPr/>
            </a:pPr>
            <a:r>
              <a:rPr lang="en-CA" dirty="0" smtClean="0"/>
              <a:t>Report to the court room/caseworker upon arrival. </a:t>
            </a:r>
          </a:p>
          <a:p>
            <a:pPr eaLnBrk="1" hangingPunct="1">
              <a:buNone/>
              <a:defRPr/>
            </a:pPr>
            <a:endParaRPr lang="en-CA" dirty="0" smtClean="0"/>
          </a:p>
          <a:p>
            <a:pPr eaLnBrk="1" hangingPunct="1">
              <a:defRPr/>
            </a:pPr>
            <a:r>
              <a:rPr lang="en-CA" dirty="0" smtClean="0"/>
              <a:t>If court is in session wait outside the court room until you are called.</a:t>
            </a:r>
          </a:p>
          <a:p>
            <a:pPr eaLnBrk="1" hangingPunct="1">
              <a:buFont typeface="Wingdings" pitchFamily="2" charset="2"/>
              <a:buNone/>
              <a:defRPr/>
            </a:pPr>
            <a:endParaRPr lang="en-US" dirty="0" smtClean="0"/>
          </a:p>
        </p:txBody>
      </p:sp>
      <p:sp>
        <p:nvSpPr>
          <p:cNvPr id="293890" name="Rectangle 2"/>
          <p:cNvSpPr>
            <a:spLocks noGrp="1" noRot="1" noChangeArrowheads="1"/>
          </p:cNvSpPr>
          <p:nvPr>
            <p:ph type="title"/>
          </p:nvPr>
        </p:nvSpPr>
        <p:spPr/>
        <p:txBody>
          <a:bodyPr/>
          <a:lstStyle/>
          <a:p>
            <a:pPr eaLnBrk="1" hangingPunct="1">
              <a:defRPr/>
            </a:pPr>
            <a:r>
              <a:rPr lang="en-CA" b="0" i="1" smtClean="0"/>
              <a:t>The Day of Court</a:t>
            </a:r>
            <a:endParaRPr lang="en-US" b="0" i="1"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idx="1"/>
          </p:nvPr>
        </p:nvSpPr>
        <p:spPr/>
        <p:txBody>
          <a:bodyPr>
            <a:normAutofit fontScale="85000" lnSpcReduction="20000"/>
          </a:bodyPr>
          <a:lstStyle/>
          <a:p>
            <a:pPr eaLnBrk="1" hangingPunct="1">
              <a:lnSpc>
                <a:spcPct val="90000"/>
              </a:lnSpc>
              <a:defRPr/>
            </a:pPr>
            <a:r>
              <a:rPr lang="en-CA" sz="2400" dirty="0" smtClean="0"/>
              <a:t>You will be called to the court room by the lawyer or caseworker when it’s your turn.</a:t>
            </a:r>
          </a:p>
          <a:p>
            <a:pPr eaLnBrk="1" hangingPunct="1">
              <a:lnSpc>
                <a:spcPct val="90000"/>
              </a:lnSpc>
              <a:buNone/>
              <a:defRPr/>
            </a:pPr>
            <a:endParaRPr lang="en-CA" sz="2400" dirty="0" smtClean="0"/>
          </a:p>
          <a:p>
            <a:pPr eaLnBrk="1" hangingPunct="1">
              <a:lnSpc>
                <a:spcPct val="90000"/>
              </a:lnSpc>
              <a:defRPr/>
            </a:pPr>
            <a:r>
              <a:rPr lang="en-CA" sz="2400" dirty="0" smtClean="0"/>
              <a:t>Bring only relevant documentation into the court room.</a:t>
            </a:r>
          </a:p>
          <a:p>
            <a:pPr eaLnBrk="1" hangingPunct="1">
              <a:lnSpc>
                <a:spcPct val="90000"/>
              </a:lnSpc>
              <a:defRPr/>
            </a:pPr>
            <a:endParaRPr lang="en-CA" sz="2400" dirty="0" smtClean="0"/>
          </a:p>
          <a:p>
            <a:pPr>
              <a:lnSpc>
                <a:spcPct val="90000"/>
              </a:lnSpc>
              <a:defRPr/>
            </a:pPr>
            <a:r>
              <a:rPr lang="en-CA" sz="2400" dirty="0" smtClean="0"/>
              <a:t>Use proper courtroom etiquette. </a:t>
            </a:r>
          </a:p>
          <a:p>
            <a:pPr lvl="1">
              <a:lnSpc>
                <a:spcPct val="90000"/>
              </a:lnSpc>
              <a:defRPr/>
            </a:pPr>
            <a:r>
              <a:rPr lang="en-CA" sz="2000" dirty="0" smtClean="0"/>
              <a:t>Ensure all cell phones are off; do not have it on vibrate.</a:t>
            </a:r>
          </a:p>
          <a:p>
            <a:pPr lvl="1">
              <a:lnSpc>
                <a:spcPct val="90000"/>
              </a:lnSpc>
              <a:defRPr/>
            </a:pPr>
            <a:r>
              <a:rPr lang="en-CA" sz="2000" dirty="0" smtClean="0"/>
              <a:t>Do not chew gum or bring beverages into the court room; water is provided for the witness. </a:t>
            </a:r>
          </a:p>
          <a:p>
            <a:pPr eaLnBrk="1" hangingPunct="1">
              <a:lnSpc>
                <a:spcPct val="90000"/>
              </a:lnSpc>
              <a:buNone/>
              <a:defRPr/>
            </a:pPr>
            <a:endParaRPr lang="en-CA" sz="2400" dirty="0" smtClean="0"/>
          </a:p>
          <a:p>
            <a:pPr eaLnBrk="1" hangingPunct="1">
              <a:lnSpc>
                <a:spcPct val="90000"/>
              </a:lnSpc>
              <a:defRPr/>
            </a:pPr>
            <a:r>
              <a:rPr lang="en-CA" sz="2400" dirty="0" smtClean="0"/>
              <a:t>Be prepared to stand during your testimony. </a:t>
            </a:r>
          </a:p>
          <a:p>
            <a:pPr lvl="1">
              <a:lnSpc>
                <a:spcPct val="90000"/>
              </a:lnSpc>
              <a:defRPr/>
            </a:pPr>
            <a:r>
              <a:rPr lang="en-CA" sz="2000" dirty="0" smtClean="0"/>
              <a:t>Let legal counsel know if you have a medical condition that may prevent this prior to entering the court room.</a:t>
            </a:r>
          </a:p>
          <a:p>
            <a:pPr lvl="1">
              <a:lnSpc>
                <a:spcPct val="90000"/>
              </a:lnSpc>
              <a:defRPr/>
            </a:pPr>
            <a:endParaRPr lang="en-CA" sz="2000" dirty="0" smtClean="0"/>
          </a:p>
          <a:p>
            <a:pPr eaLnBrk="1" hangingPunct="1">
              <a:lnSpc>
                <a:spcPct val="90000"/>
              </a:lnSpc>
              <a:defRPr/>
            </a:pPr>
            <a:r>
              <a:rPr lang="en-CA" sz="2400" dirty="0" smtClean="0"/>
              <a:t>The court clerk will take your oath; you can swear or affirm.</a:t>
            </a:r>
          </a:p>
          <a:p>
            <a:pPr eaLnBrk="1" hangingPunct="1">
              <a:lnSpc>
                <a:spcPct val="90000"/>
              </a:lnSpc>
              <a:defRPr/>
            </a:pPr>
            <a:endParaRPr lang="en-CA" sz="2400" dirty="0" smtClean="0"/>
          </a:p>
          <a:p>
            <a:pPr eaLnBrk="1" hangingPunct="1">
              <a:lnSpc>
                <a:spcPct val="90000"/>
              </a:lnSpc>
              <a:defRPr/>
            </a:pPr>
            <a:r>
              <a:rPr lang="en-CA" sz="2400" dirty="0" smtClean="0"/>
              <a:t>Speak clearly and loud enough to be heard.</a:t>
            </a:r>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CA" sz="2400" dirty="0" smtClean="0"/>
          </a:p>
          <a:p>
            <a:pPr eaLnBrk="1" hangingPunct="1">
              <a:lnSpc>
                <a:spcPct val="90000"/>
              </a:lnSpc>
              <a:defRPr/>
            </a:pPr>
            <a:endParaRPr lang="en-US" sz="2400" dirty="0" smtClean="0"/>
          </a:p>
        </p:txBody>
      </p:sp>
      <p:sp>
        <p:nvSpPr>
          <p:cNvPr id="294914" name="Rectangle 2"/>
          <p:cNvSpPr>
            <a:spLocks noGrp="1" noRot="1" noChangeArrowheads="1"/>
          </p:cNvSpPr>
          <p:nvPr>
            <p:ph type="title"/>
          </p:nvPr>
        </p:nvSpPr>
        <p:spPr/>
        <p:txBody>
          <a:bodyPr/>
          <a:lstStyle/>
          <a:p>
            <a:pPr algn="ctr">
              <a:defRPr/>
            </a:pPr>
            <a:r>
              <a:rPr lang="en-CA" b="0" i="1" dirty="0" smtClean="0"/>
              <a:t>In the Court Room </a:t>
            </a:r>
            <a:endParaRPr lang="en-US" b="0" i="1"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buNone/>
            </a:pPr>
            <a:r>
              <a:rPr lang="en-CA" sz="2400" dirty="0" smtClean="0"/>
              <a:t>Admissible information</a:t>
            </a:r>
          </a:p>
          <a:p>
            <a:pPr lvl="2"/>
            <a:endParaRPr lang="en-CA" sz="2400" dirty="0" smtClean="0"/>
          </a:p>
          <a:p>
            <a:pPr lvl="2">
              <a:buNone/>
            </a:pPr>
            <a:r>
              <a:rPr lang="en-CA" sz="2400" dirty="0" smtClean="0"/>
              <a:t>Exclusionary information and exceptions</a:t>
            </a:r>
          </a:p>
          <a:p>
            <a:pPr lvl="3"/>
            <a:r>
              <a:rPr lang="en-CA" sz="2200" dirty="0" smtClean="0"/>
              <a:t>Character</a:t>
            </a:r>
          </a:p>
          <a:p>
            <a:pPr lvl="3"/>
            <a:r>
              <a:rPr lang="en-CA" sz="2200" dirty="0" smtClean="0"/>
              <a:t>Hearsay</a:t>
            </a:r>
          </a:p>
          <a:p>
            <a:pPr lvl="3"/>
            <a:r>
              <a:rPr lang="en-CA" sz="2200" dirty="0" smtClean="0"/>
              <a:t>Opinion</a:t>
            </a:r>
          </a:p>
          <a:p>
            <a:pPr lvl="2">
              <a:buNone/>
            </a:pPr>
            <a:endParaRPr lang="en-CA" sz="2400" dirty="0" smtClean="0"/>
          </a:p>
          <a:p>
            <a:pPr lvl="2">
              <a:buNone/>
            </a:pPr>
            <a:r>
              <a:rPr lang="en-CA" sz="2400" dirty="0" smtClean="0"/>
              <a:t>Written documents – notes, files, datebooks etc.</a:t>
            </a:r>
          </a:p>
          <a:p>
            <a:pPr lvl="2"/>
            <a:endParaRPr lang="en-CA" sz="2400" dirty="0" smtClean="0"/>
          </a:p>
          <a:p>
            <a:pPr lvl="2">
              <a:buNone/>
            </a:pPr>
            <a:r>
              <a:rPr lang="en-CA" sz="2400" dirty="0" smtClean="0"/>
              <a:t>Oral testimony </a:t>
            </a:r>
          </a:p>
          <a:p>
            <a:pPr lvl="3"/>
            <a:r>
              <a:rPr lang="en-CA" sz="2200" dirty="0" smtClean="0"/>
              <a:t>Maintaining relationship with family</a:t>
            </a:r>
          </a:p>
          <a:p>
            <a:pPr lvl="0"/>
            <a:endParaRPr lang="en-CA" sz="2400" dirty="0" smtClean="0"/>
          </a:p>
          <a:p>
            <a:pPr lvl="2"/>
            <a:endParaRPr lang="en-CA" sz="2400" dirty="0" smtClean="0"/>
          </a:p>
          <a:p>
            <a:pPr lvl="2"/>
            <a:endParaRPr lang="en-CA" sz="2400" dirty="0" smtClean="0"/>
          </a:p>
          <a:p>
            <a:endParaRPr lang="en-CA" dirty="0"/>
          </a:p>
        </p:txBody>
      </p:sp>
      <p:sp>
        <p:nvSpPr>
          <p:cNvPr id="3" name="Title 2"/>
          <p:cNvSpPr>
            <a:spLocks noGrp="1"/>
          </p:cNvSpPr>
          <p:nvPr>
            <p:ph type="title"/>
          </p:nvPr>
        </p:nvSpPr>
        <p:spPr>
          <a:xfrm>
            <a:off x="457200" y="0"/>
            <a:ext cx="8229600" cy="1196752"/>
          </a:xfrm>
        </p:spPr>
        <p:txBody>
          <a:bodyPr>
            <a:normAutofit fontScale="90000"/>
          </a:bodyPr>
          <a:lstStyle/>
          <a:p>
            <a:r>
              <a:rPr lang="en-CA" sz="4400" dirty="0" smtClean="0"/>
              <a:t/>
            </a:r>
            <a:br>
              <a:rPr lang="en-CA" sz="4400" dirty="0" smtClean="0"/>
            </a:br>
            <a:r>
              <a:rPr lang="en-CA" sz="4400" dirty="0" smtClean="0"/>
              <a:t>Rules of Evidence</a:t>
            </a:r>
            <a:br>
              <a:rPr lang="en-CA" sz="4400" dirty="0" smtClean="0"/>
            </a:b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CA" dirty="0" smtClean="0"/>
              <a:t>To increase the knowledge and skill level of Agency workers of court processes (understanding roles, preparing for and testifying)</a:t>
            </a:r>
          </a:p>
          <a:p>
            <a:pPr lvl="0"/>
            <a:endParaRPr lang="en-CA" dirty="0" smtClean="0"/>
          </a:p>
          <a:p>
            <a:pPr lvl="0"/>
            <a:r>
              <a:rPr lang="en-CA" dirty="0" smtClean="0"/>
              <a:t>To ensure Agency and CFSA workers have a common understanding of their roles and expectations in:</a:t>
            </a:r>
          </a:p>
          <a:p>
            <a:pPr lvl="1"/>
            <a:r>
              <a:rPr lang="en-CA" dirty="0" smtClean="0"/>
              <a:t>preparing for and </a:t>
            </a:r>
          </a:p>
          <a:p>
            <a:pPr lvl="1"/>
            <a:r>
              <a:rPr lang="en-CA" dirty="0" smtClean="0"/>
              <a:t>providing evidence in court</a:t>
            </a:r>
          </a:p>
          <a:p>
            <a:endParaRPr lang="en-CA" dirty="0"/>
          </a:p>
        </p:txBody>
      </p:sp>
      <p:sp>
        <p:nvSpPr>
          <p:cNvPr id="3" name="Title 2"/>
          <p:cNvSpPr>
            <a:spLocks noGrp="1"/>
          </p:cNvSpPr>
          <p:nvPr>
            <p:ph type="title"/>
          </p:nvPr>
        </p:nvSpPr>
        <p:spPr/>
        <p:txBody>
          <a:bodyPr/>
          <a:lstStyle/>
          <a:p>
            <a:r>
              <a:rPr lang="en-CA" dirty="0" smtClean="0"/>
              <a:t>Purpose</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ChangeArrowheads="1"/>
          </p:cNvSpPr>
          <p:nvPr>
            <p:ph idx="1"/>
          </p:nvPr>
        </p:nvSpPr>
        <p:spPr>
          <a:xfrm>
            <a:off x="457200" y="1124744"/>
            <a:ext cx="8229600" cy="4882547"/>
          </a:xfrm>
        </p:spPr>
        <p:txBody>
          <a:bodyPr>
            <a:normAutofit fontScale="92500" lnSpcReduction="10000"/>
          </a:bodyPr>
          <a:lstStyle/>
          <a:p>
            <a:pPr eaLnBrk="1" hangingPunct="1">
              <a:lnSpc>
                <a:spcPct val="90000"/>
              </a:lnSpc>
              <a:defRPr/>
            </a:pPr>
            <a:r>
              <a:rPr lang="en-CA" dirty="0" smtClean="0"/>
              <a:t>Answer all questions asked by the Director’s counsel to the best of your ability.</a:t>
            </a:r>
          </a:p>
          <a:p>
            <a:pPr eaLnBrk="1" hangingPunct="1">
              <a:lnSpc>
                <a:spcPct val="90000"/>
              </a:lnSpc>
              <a:defRPr/>
            </a:pPr>
            <a:endParaRPr lang="en-CA" dirty="0" smtClean="0"/>
          </a:p>
          <a:p>
            <a:pPr eaLnBrk="1" hangingPunct="1">
              <a:lnSpc>
                <a:spcPct val="90000"/>
              </a:lnSpc>
              <a:defRPr/>
            </a:pPr>
            <a:r>
              <a:rPr lang="en-CA" dirty="0" smtClean="0"/>
              <a:t>Once Director’s counsel is done the Respondent's counsel will be next. </a:t>
            </a:r>
          </a:p>
          <a:p>
            <a:pPr lvl="1">
              <a:lnSpc>
                <a:spcPct val="90000"/>
              </a:lnSpc>
              <a:defRPr/>
            </a:pPr>
            <a:r>
              <a:rPr lang="en-CA" dirty="0" smtClean="0"/>
              <a:t>Parent’s lawyers and if applicable the child’s lawyer will be last.</a:t>
            </a:r>
          </a:p>
          <a:p>
            <a:pPr lvl="1">
              <a:lnSpc>
                <a:spcPct val="90000"/>
              </a:lnSpc>
              <a:defRPr/>
            </a:pPr>
            <a:endParaRPr lang="en-CA" dirty="0" smtClean="0"/>
          </a:p>
          <a:p>
            <a:pPr eaLnBrk="1" hangingPunct="1">
              <a:lnSpc>
                <a:spcPct val="90000"/>
              </a:lnSpc>
              <a:defRPr/>
            </a:pPr>
            <a:r>
              <a:rPr lang="en-CA" dirty="0" smtClean="0"/>
              <a:t>Director’s counsel has the ability to ask further questions, once all counsel have completed their direct examination, which is called “redirect”.</a:t>
            </a:r>
          </a:p>
          <a:p>
            <a:pPr eaLnBrk="1" hangingPunct="1">
              <a:lnSpc>
                <a:spcPct val="90000"/>
              </a:lnSpc>
              <a:defRPr/>
            </a:pPr>
            <a:endParaRPr lang="en-CA" dirty="0" smtClean="0"/>
          </a:p>
          <a:p>
            <a:pPr>
              <a:lnSpc>
                <a:spcPct val="90000"/>
              </a:lnSpc>
              <a:defRPr/>
            </a:pPr>
            <a:r>
              <a:rPr lang="en-CA" dirty="0" smtClean="0"/>
              <a:t>In some cases, the judge may also have questions and can directly ask the witness.</a:t>
            </a:r>
          </a:p>
          <a:p>
            <a:pPr eaLnBrk="1" hangingPunct="1">
              <a:lnSpc>
                <a:spcPct val="90000"/>
              </a:lnSpc>
              <a:defRPr/>
            </a:pPr>
            <a:endParaRPr lang="en-US" dirty="0" smtClean="0"/>
          </a:p>
        </p:txBody>
      </p:sp>
      <p:sp>
        <p:nvSpPr>
          <p:cNvPr id="295938" name="Rectangle 2"/>
          <p:cNvSpPr>
            <a:spLocks noGrp="1" noRot="1" noChangeArrowheads="1"/>
          </p:cNvSpPr>
          <p:nvPr>
            <p:ph type="title"/>
          </p:nvPr>
        </p:nvSpPr>
        <p:spPr>
          <a:xfrm>
            <a:off x="457200" y="0"/>
            <a:ext cx="8229600" cy="1124744"/>
          </a:xfrm>
        </p:spPr>
        <p:txBody>
          <a:bodyPr/>
          <a:lstStyle/>
          <a:p>
            <a:pPr eaLnBrk="1" hangingPunct="1">
              <a:defRPr/>
            </a:pPr>
            <a:r>
              <a:rPr lang="en-CA" b="0" i="1" dirty="0" smtClean="0"/>
              <a:t>Expectations of the Witness</a:t>
            </a:r>
            <a:endParaRPr lang="en-US" b="0" i="1" dirty="0" smtClean="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Grp="1" noChangeArrowheads="1"/>
          </p:cNvSpPr>
          <p:nvPr>
            <p:ph idx="1"/>
          </p:nvPr>
        </p:nvSpPr>
        <p:spPr/>
        <p:txBody>
          <a:bodyPr/>
          <a:lstStyle/>
          <a:p>
            <a:pPr eaLnBrk="1" hangingPunct="1">
              <a:lnSpc>
                <a:spcPct val="90000"/>
              </a:lnSpc>
              <a:buNone/>
              <a:defRPr/>
            </a:pPr>
            <a:r>
              <a:rPr lang="en-CA" dirty="0" smtClean="0"/>
              <a:t>Answer all questions honestly and with clarity.</a:t>
            </a:r>
          </a:p>
          <a:p>
            <a:pPr eaLnBrk="1" hangingPunct="1">
              <a:lnSpc>
                <a:spcPct val="90000"/>
              </a:lnSpc>
              <a:buNone/>
              <a:defRPr/>
            </a:pPr>
            <a:endParaRPr lang="en-CA" dirty="0" smtClean="0"/>
          </a:p>
          <a:p>
            <a:pPr eaLnBrk="1" hangingPunct="1">
              <a:lnSpc>
                <a:spcPct val="90000"/>
              </a:lnSpc>
              <a:buNone/>
              <a:defRPr/>
            </a:pPr>
            <a:r>
              <a:rPr lang="en-CA" dirty="0" smtClean="0"/>
              <a:t>Answer only the question asked; do not elaborate unnecessarily.</a:t>
            </a:r>
          </a:p>
          <a:p>
            <a:pPr eaLnBrk="1" hangingPunct="1">
              <a:lnSpc>
                <a:spcPct val="90000"/>
              </a:lnSpc>
              <a:buNone/>
              <a:defRPr/>
            </a:pPr>
            <a:endParaRPr lang="en-CA" dirty="0" smtClean="0"/>
          </a:p>
          <a:p>
            <a:pPr eaLnBrk="1" hangingPunct="1">
              <a:lnSpc>
                <a:spcPct val="90000"/>
              </a:lnSpc>
              <a:buNone/>
              <a:defRPr/>
            </a:pPr>
            <a:r>
              <a:rPr lang="en-CA" dirty="0" smtClean="0"/>
              <a:t>State facts, not opinions/assumptions. </a:t>
            </a:r>
          </a:p>
          <a:p>
            <a:pPr eaLnBrk="1" hangingPunct="1">
              <a:lnSpc>
                <a:spcPct val="90000"/>
              </a:lnSpc>
              <a:buNone/>
              <a:defRPr/>
            </a:pPr>
            <a:endParaRPr lang="en-CA" dirty="0" smtClean="0"/>
          </a:p>
          <a:p>
            <a:pPr eaLnBrk="1" hangingPunct="1">
              <a:lnSpc>
                <a:spcPct val="90000"/>
              </a:lnSpc>
              <a:buNone/>
              <a:defRPr/>
            </a:pPr>
            <a:r>
              <a:rPr lang="en-CA" dirty="0" smtClean="0"/>
              <a:t>NEVER BE AFRAID TO ASK IF YOU DON’T UNDERSTAND A QUESTION OR NEED THE QUESTION REPEATED.</a:t>
            </a:r>
          </a:p>
          <a:p>
            <a:pPr eaLnBrk="1" hangingPunct="1">
              <a:lnSpc>
                <a:spcPct val="90000"/>
              </a:lnSpc>
              <a:defRPr/>
            </a:pPr>
            <a:endParaRPr lang="en-US" dirty="0" smtClean="0"/>
          </a:p>
        </p:txBody>
      </p:sp>
      <p:sp>
        <p:nvSpPr>
          <p:cNvPr id="296962" name="Rectangle 2"/>
          <p:cNvSpPr>
            <a:spLocks noGrp="1" noRot="1" noChangeArrowheads="1"/>
          </p:cNvSpPr>
          <p:nvPr>
            <p:ph type="title"/>
          </p:nvPr>
        </p:nvSpPr>
        <p:spPr/>
        <p:txBody>
          <a:bodyPr/>
          <a:lstStyle/>
          <a:p>
            <a:pPr eaLnBrk="1" hangingPunct="1">
              <a:defRPr/>
            </a:pPr>
            <a:r>
              <a:rPr lang="en-CA" b="0" i="1" smtClean="0"/>
              <a:t>Expectations of the Witness</a:t>
            </a:r>
            <a:endParaRPr lang="en-US" b="0" i="1"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3" name="Rectangle 3"/>
          <p:cNvSpPr>
            <a:spLocks noGrp="1" noChangeArrowheads="1"/>
          </p:cNvSpPr>
          <p:nvPr>
            <p:ph idx="1"/>
          </p:nvPr>
        </p:nvSpPr>
        <p:spPr/>
        <p:txBody>
          <a:bodyPr>
            <a:normAutofit/>
          </a:bodyPr>
          <a:lstStyle/>
          <a:p>
            <a:pPr eaLnBrk="1" hangingPunct="1">
              <a:lnSpc>
                <a:spcPct val="90000"/>
              </a:lnSpc>
              <a:defRPr/>
            </a:pPr>
            <a:r>
              <a:rPr lang="en-CA" sz="2800" dirty="0" smtClean="0"/>
              <a:t>Alberta Human Services, Enhancement Policy Manual: Intervention </a:t>
            </a:r>
            <a:r>
              <a:rPr lang="en-CA" sz="2000" dirty="0" smtClean="0"/>
              <a:t>(Revised June 15/12) </a:t>
            </a:r>
            <a:r>
              <a:rPr lang="en-US" sz="2800" dirty="0" smtClean="0">
                <a:hlinkClick r:id="rId2"/>
              </a:rPr>
              <a:t>http://www.child.alberta.ca/home/documents/childintervention/Enhancement_Act_Policy_Manual.pdf</a:t>
            </a:r>
            <a:endParaRPr lang="en-US" sz="2800" dirty="0" smtClean="0"/>
          </a:p>
          <a:p>
            <a:pPr eaLnBrk="1" hangingPunct="1">
              <a:lnSpc>
                <a:spcPct val="90000"/>
              </a:lnSpc>
              <a:defRPr/>
            </a:pPr>
            <a:r>
              <a:rPr lang="en-CA" sz="2800" dirty="0" smtClean="0"/>
              <a:t>Alberta Courts Information  </a:t>
            </a:r>
            <a:r>
              <a:rPr lang="en-US" sz="2800" dirty="0" smtClean="0">
                <a:hlinkClick r:id="rId3"/>
              </a:rPr>
              <a:t>http://search.albertacourts.ca/</a:t>
            </a:r>
            <a:r>
              <a:rPr lang="en-US" sz="2800" dirty="0" smtClean="0"/>
              <a:t> or </a:t>
            </a:r>
            <a:r>
              <a:rPr lang="en-US" sz="2800" dirty="0" smtClean="0">
                <a:hlinkClick r:id="rId4"/>
              </a:rPr>
              <a:t>http://justice.alberta.ca/Pages/home.aspx</a:t>
            </a:r>
            <a:endParaRPr lang="en-US" sz="2800" dirty="0" smtClean="0"/>
          </a:p>
          <a:p>
            <a:pPr>
              <a:lnSpc>
                <a:spcPct val="90000"/>
              </a:lnSpc>
              <a:defRPr/>
            </a:pPr>
            <a:r>
              <a:rPr lang="en-US" sz="2800" dirty="0" smtClean="0"/>
              <a:t>Alberta Justice, Family Justice Services Mediation/Dispute Resolution Processes </a:t>
            </a:r>
            <a:r>
              <a:rPr lang="en-CA" sz="2800" dirty="0" smtClean="0">
                <a:hlinkClick r:id="rId5"/>
              </a:rPr>
              <a:t>http</a:t>
            </a:r>
            <a:r>
              <a:rPr lang="en-CA" sz="2800" dirty="0">
                <a:hlinkClick r:id="rId5"/>
              </a:rPr>
              <a:t>://</a:t>
            </a:r>
            <a:r>
              <a:rPr lang="en-CA" sz="2800" dirty="0" smtClean="0">
                <a:hlinkClick r:id="rId5"/>
              </a:rPr>
              <a:t>www.albertacourts.ab.ca/fjs/adr.php</a:t>
            </a:r>
            <a:endParaRPr lang="en-CA" sz="2800" dirty="0" smtClean="0"/>
          </a:p>
          <a:p>
            <a:pPr eaLnBrk="1" hangingPunct="1">
              <a:lnSpc>
                <a:spcPct val="90000"/>
              </a:lnSpc>
              <a:defRPr/>
            </a:pPr>
            <a:endParaRPr lang="en-US" sz="2800" dirty="0" smtClean="0"/>
          </a:p>
        </p:txBody>
      </p:sp>
      <p:sp>
        <p:nvSpPr>
          <p:cNvPr id="302082" name="Rectangle 2"/>
          <p:cNvSpPr>
            <a:spLocks noGrp="1" noRot="1" noChangeArrowheads="1"/>
          </p:cNvSpPr>
          <p:nvPr>
            <p:ph type="title"/>
          </p:nvPr>
        </p:nvSpPr>
        <p:spPr/>
        <p:txBody>
          <a:bodyPr/>
          <a:lstStyle/>
          <a:p>
            <a:pPr eaLnBrk="1" hangingPunct="1">
              <a:defRPr/>
            </a:pPr>
            <a:r>
              <a:rPr lang="en-CA" b="0" i="1" dirty="0" smtClean="0"/>
              <a:t>Websites</a:t>
            </a:r>
            <a:endParaRPr lang="en-US" b="0" i="1"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idx="1"/>
          </p:nvPr>
        </p:nvSpPr>
        <p:spPr/>
        <p:txBody>
          <a:bodyPr/>
          <a:lstStyle/>
          <a:p>
            <a:pPr eaLnBrk="1" hangingPunct="1">
              <a:buFont typeface="Wingdings" pitchFamily="2" charset="2"/>
              <a:buNone/>
              <a:defRPr/>
            </a:pPr>
            <a:endParaRPr lang="en-US" dirty="0" smtClean="0"/>
          </a:p>
          <a:p>
            <a:pPr lvl="0" algn="ctr">
              <a:buNone/>
              <a:defRPr/>
            </a:pPr>
            <a:r>
              <a:rPr lang="en-US" sz="2800" dirty="0" smtClean="0"/>
              <a:t>Presenter: Tracey Snow, Solicitor</a:t>
            </a:r>
          </a:p>
          <a:p>
            <a:pPr lvl="0" algn="ctr">
              <a:buNone/>
              <a:defRPr/>
            </a:pPr>
            <a:r>
              <a:rPr lang="en-US" sz="2800" dirty="0" smtClean="0"/>
              <a:t> Justice and Attorney General</a:t>
            </a:r>
          </a:p>
          <a:p>
            <a:pPr lvl="0" algn="ctr">
              <a:buNone/>
              <a:defRPr/>
            </a:pPr>
            <a:r>
              <a:rPr lang="en-US" sz="2800" dirty="0" smtClean="0">
                <a:hlinkClick r:id="rId2"/>
              </a:rPr>
              <a:t>Tracey.Snow@gov.ab.ca</a:t>
            </a:r>
            <a:r>
              <a:rPr lang="en-US" sz="2800" dirty="0" smtClean="0"/>
              <a:t> </a:t>
            </a:r>
          </a:p>
          <a:p>
            <a:pPr lvl="0" algn="ctr">
              <a:buNone/>
              <a:defRPr/>
            </a:pPr>
            <a:r>
              <a:rPr lang="en-US" sz="2800" dirty="0" smtClean="0"/>
              <a:t>Tel: 780-415-1878</a:t>
            </a:r>
            <a:endParaRPr lang="en-CA" sz="2800" dirty="0" smtClean="0"/>
          </a:p>
          <a:p>
            <a:pPr eaLnBrk="1" hangingPunct="1">
              <a:buFont typeface="Wingdings" pitchFamily="2" charset="2"/>
              <a:buNone/>
              <a:defRPr/>
            </a:pPr>
            <a:endParaRPr lang="en-US" dirty="0" smtClean="0"/>
          </a:p>
        </p:txBody>
      </p:sp>
      <p:sp>
        <p:nvSpPr>
          <p:cNvPr id="303106" name="Rectangle 2"/>
          <p:cNvSpPr>
            <a:spLocks noGrp="1" noRot="1" noChangeArrowheads="1"/>
          </p:cNvSpPr>
          <p:nvPr>
            <p:ph type="title"/>
          </p:nvPr>
        </p:nvSpPr>
        <p:spPr/>
        <p:txBody>
          <a:bodyPr/>
          <a:lstStyle/>
          <a:p>
            <a:pPr eaLnBrk="1" hangingPunct="1">
              <a:defRPr/>
            </a:pPr>
            <a:endParaRPr lang="en-US" b="0" i="1" dirty="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Rule of Law</a:t>
            </a:r>
          </a:p>
          <a:p>
            <a:pPr lvl="1"/>
            <a:r>
              <a:rPr lang="en-CA" dirty="0" smtClean="0"/>
              <a:t>Process by which law is enacted</a:t>
            </a:r>
          </a:p>
          <a:p>
            <a:endParaRPr lang="en-CA" dirty="0" smtClean="0"/>
          </a:p>
          <a:p>
            <a:r>
              <a:rPr lang="en-CA" dirty="0" smtClean="0"/>
              <a:t>Courts in Alberta/Canada</a:t>
            </a:r>
          </a:p>
          <a:p>
            <a:endParaRPr lang="en-CA" dirty="0" smtClean="0"/>
          </a:p>
          <a:p>
            <a:r>
              <a:rPr lang="en-CA" dirty="0" smtClean="0"/>
              <a:t>Roles of court personnel </a:t>
            </a:r>
          </a:p>
          <a:p>
            <a:pPr lvl="1"/>
            <a:r>
              <a:rPr lang="en-CA" dirty="0" smtClean="0"/>
              <a:t> judge, reporter, lawyers, witnesses</a:t>
            </a:r>
          </a:p>
          <a:p>
            <a:pPr lvl="1">
              <a:buNone/>
            </a:pPr>
            <a:endParaRPr lang="en-CA" dirty="0" smtClean="0"/>
          </a:p>
          <a:p>
            <a:r>
              <a:rPr lang="en-CA" dirty="0" smtClean="0"/>
              <a:t>Courtroom setup</a:t>
            </a:r>
            <a:endParaRPr lang="en-CA" dirty="0"/>
          </a:p>
        </p:txBody>
      </p:sp>
      <p:sp>
        <p:nvSpPr>
          <p:cNvPr id="3" name="Title 2"/>
          <p:cNvSpPr>
            <a:spLocks noGrp="1"/>
          </p:cNvSpPr>
          <p:nvPr>
            <p:ph type="title"/>
          </p:nvPr>
        </p:nvSpPr>
        <p:spPr/>
        <p:txBody>
          <a:bodyPr/>
          <a:lstStyle/>
          <a:p>
            <a:r>
              <a:rPr lang="en-CA" dirty="0" smtClean="0"/>
              <a:t>Overview </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19256" cy="4738531"/>
          </a:xfrm>
        </p:spPr>
        <p:txBody>
          <a:bodyPr>
            <a:noAutofit/>
          </a:bodyPr>
          <a:lstStyle/>
          <a:p>
            <a:r>
              <a:rPr lang="en-CA" sz="1800" dirty="0" smtClean="0">
                <a:latin typeface="Calibri" pitchFamily="34" charset="0"/>
              </a:rPr>
              <a:t>Child, Youth and Family Enhancement Act (CYFEA)</a:t>
            </a:r>
          </a:p>
          <a:p>
            <a:r>
              <a:rPr lang="en-CA" sz="1800" dirty="0" smtClean="0">
                <a:latin typeface="Calibri" pitchFamily="34" charset="0"/>
              </a:rPr>
              <a:t>Protection of Sexually Exploited Children Act (PSECA)</a:t>
            </a:r>
          </a:p>
          <a:p>
            <a:r>
              <a:rPr lang="en-CA" sz="1800" dirty="0" smtClean="0">
                <a:latin typeface="Calibri" pitchFamily="34" charset="0"/>
              </a:rPr>
              <a:t>Drug-endangered Children’s Act (DECA)</a:t>
            </a:r>
          </a:p>
          <a:p>
            <a:r>
              <a:rPr lang="en-CA" sz="1800" dirty="0" smtClean="0">
                <a:latin typeface="Calibri" pitchFamily="34" charset="0"/>
              </a:rPr>
              <a:t>Protection of Children Abusing Drugs Act (</a:t>
            </a:r>
            <a:r>
              <a:rPr lang="en-CA" sz="1800" dirty="0" err="1" smtClean="0">
                <a:latin typeface="Calibri" pitchFamily="34" charset="0"/>
              </a:rPr>
              <a:t>PChAD</a:t>
            </a:r>
            <a:r>
              <a:rPr lang="en-CA" sz="1800" dirty="0" smtClean="0">
                <a:latin typeface="Calibri" pitchFamily="34" charset="0"/>
              </a:rPr>
              <a:t>)</a:t>
            </a:r>
          </a:p>
          <a:p>
            <a:r>
              <a:rPr lang="en-CA" sz="1800" dirty="0" smtClean="0">
                <a:latin typeface="Calibri" pitchFamily="34" charset="0"/>
              </a:rPr>
              <a:t>Protection Against Family Violence Act (PAFVA)</a:t>
            </a:r>
          </a:p>
          <a:p>
            <a:r>
              <a:rPr lang="en-CA" sz="1800" dirty="0" smtClean="0">
                <a:latin typeface="Calibri" pitchFamily="34" charset="0"/>
              </a:rPr>
              <a:t>Alberta Adult Interdependent Relationship Act (AAIRA)</a:t>
            </a:r>
          </a:p>
          <a:p>
            <a:r>
              <a:rPr lang="en-CA" sz="1800" dirty="0" smtClean="0">
                <a:latin typeface="Calibri" pitchFamily="34" charset="0"/>
              </a:rPr>
              <a:t>Family Law Act (FLA)</a:t>
            </a:r>
          </a:p>
          <a:p>
            <a:r>
              <a:rPr lang="en-CA" sz="1800" dirty="0" smtClean="0">
                <a:latin typeface="Calibri" pitchFamily="34" charset="0"/>
              </a:rPr>
              <a:t>Family Support for Children with Disabilities Act (FSCDA)</a:t>
            </a:r>
          </a:p>
          <a:p>
            <a:r>
              <a:rPr lang="en-CA" sz="1800" dirty="0" smtClean="0">
                <a:latin typeface="Calibri" pitchFamily="34" charset="0"/>
              </a:rPr>
              <a:t>School Act</a:t>
            </a:r>
          </a:p>
          <a:p>
            <a:r>
              <a:rPr lang="en-CA" sz="1800" dirty="0" smtClean="0">
                <a:latin typeface="Calibri" pitchFamily="34" charset="0"/>
              </a:rPr>
              <a:t>Freedom of Information and Protection of </a:t>
            </a:r>
            <a:r>
              <a:rPr lang="en-CA" sz="1800" dirty="0">
                <a:latin typeface="Calibri" pitchFamily="34" charset="0"/>
              </a:rPr>
              <a:t>Privacy (FOIP</a:t>
            </a:r>
            <a:r>
              <a:rPr lang="en-CA" sz="1800" dirty="0" smtClean="0">
                <a:latin typeface="Calibri" pitchFamily="34" charset="0"/>
              </a:rPr>
              <a:t>) Act </a:t>
            </a:r>
          </a:p>
          <a:p>
            <a:r>
              <a:rPr lang="en-CA" sz="1800" dirty="0" smtClean="0">
                <a:latin typeface="Calibri" pitchFamily="34" charset="0"/>
              </a:rPr>
              <a:t>Indian Act</a:t>
            </a:r>
          </a:p>
          <a:p>
            <a:r>
              <a:rPr lang="en-CA" sz="1800" dirty="0" smtClean="0">
                <a:latin typeface="Calibri" pitchFamily="34" charset="0"/>
              </a:rPr>
              <a:t>Mental Health Act </a:t>
            </a:r>
          </a:p>
          <a:p>
            <a:r>
              <a:rPr lang="en-CA" sz="1800" dirty="0" smtClean="0">
                <a:latin typeface="Calibri" pitchFamily="34" charset="0"/>
              </a:rPr>
              <a:t>Health and Wellness Legislation</a:t>
            </a:r>
          </a:p>
          <a:p>
            <a:r>
              <a:rPr lang="en-CA" sz="1800" dirty="0" smtClean="0">
                <a:latin typeface="Calibri" pitchFamily="34" charset="0"/>
              </a:rPr>
              <a:t>Secure Services Process</a:t>
            </a:r>
            <a:endParaRPr lang="en-CA" sz="1800" dirty="0">
              <a:latin typeface="Calibri" pitchFamily="34" charset="0"/>
            </a:endParaRPr>
          </a:p>
        </p:txBody>
      </p:sp>
      <p:sp>
        <p:nvSpPr>
          <p:cNvPr id="3" name="Title 2"/>
          <p:cNvSpPr>
            <a:spLocks noGrp="1"/>
          </p:cNvSpPr>
          <p:nvPr>
            <p:ph type="title"/>
          </p:nvPr>
        </p:nvSpPr>
        <p:spPr/>
        <p:txBody>
          <a:bodyPr/>
          <a:lstStyle/>
          <a:p>
            <a:r>
              <a:rPr lang="en-CA" dirty="0" smtClean="0"/>
              <a:t>ACTS</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980728"/>
            <a:ext cx="8856984" cy="5026563"/>
          </a:xfrm>
        </p:spPr>
        <p:txBody>
          <a:bodyPr>
            <a:normAutofit/>
          </a:bodyPr>
          <a:lstStyle/>
          <a:p>
            <a:pPr>
              <a:buNone/>
            </a:pPr>
            <a:r>
              <a:rPr lang="en-US" sz="1600" b="1" dirty="0"/>
              <a:t>From Section </a:t>
            </a:r>
            <a:r>
              <a:rPr lang="en-US" sz="1600" dirty="0"/>
              <a:t>1</a:t>
            </a:r>
            <a:r>
              <a:rPr lang="en-US" sz="1600" b="1" dirty="0"/>
              <a:t>of the </a:t>
            </a:r>
            <a:r>
              <a:rPr lang="en-US" sz="1600" b="1" i="1" dirty="0"/>
              <a:t>CYFEA  </a:t>
            </a:r>
            <a:r>
              <a:rPr lang="en-US" sz="1600" b="1" dirty="0"/>
              <a:t>(2) </a:t>
            </a:r>
            <a:r>
              <a:rPr lang="en-US" sz="1600" dirty="0"/>
              <a:t> For the purposes of this act, a child is in need of intervention if there are reasonable and probable grounds to believe that the survival, security or development of the child is endangered because of any of the following:</a:t>
            </a:r>
          </a:p>
          <a:p>
            <a:pPr>
              <a:lnSpc>
                <a:spcPct val="110000"/>
              </a:lnSpc>
              <a:buNone/>
            </a:pPr>
            <a:r>
              <a:rPr lang="en-US" sz="1600" dirty="0" smtClean="0"/>
              <a:t>(</a:t>
            </a:r>
            <a:r>
              <a:rPr lang="en-US" sz="1600" dirty="0"/>
              <a:t>a) the child has been abandoned or lost;</a:t>
            </a:r>
          </a:p>
          <a:p>
            <a:pPr>
              <a:lnSpc>
                <a:spcPct val="110000"/>
              </a:lnSpc>
              <a:buNone/>
            </a:pPr>
            <a:r>
              <a:rPr lang="en-US" sz="1600" dirty="0"/>
              <a:t>(b) the guardian of the child is dead and the child has no other guardian;</a:t>
            </a:r>
          </a:p>
          <a:p>
            <a:pPr>
              <a:lnSpc>
                <a:spcPct val="110000"/>
              </a:lnSpc>
              <a:buNone/>
            </a:pPr>
            <a:r>
              <a:rPr lang="en-US" sz="1600" dirty="0"/>
              <a:t>(c) the child is neglected by the guardian;</a:t>
            </a:r>
          </a:p>
          <a:p>
            <a:pPr>
              <a:lnSpc>
                <a:spcPct val="110000"/>
              </a:lnSpc>
              <a:buNone/>
            </a:pPr>
            <a:r>
              <a:rPr lang="en-US" sz="1600" dirty="0"/>
              <a:t>(d) the child has been or there is substantial risk that the child will be </a:t>
            </a:r>
            <a:r>
              <a:rPr lang="en-US" sz="1600" dirty="0" smtClean="0"/>
              <a:t>physically </a:t>
            </a:r>
            <a:r>
              <a:rPr lang="en-US" sz="1600" dirty="0"/>
              <a:t>injured or sexually abused by the guardian of the child;</a:t>
            </a:r>
          </a:p>
          <a:p>
            <a:pPr>
              <a:lnSpc>
                <a:spcPct val="110000"/>
              </a:lnSpc>
              <a:buNone/>
            </a:pPr>
            <a:r>
              <a:rPr lang="en-US" sz="1600" dirty="0"/>
              <a:t>(e) the guardian of the child is unable or unwilling to protect the child from </a:t>
            </a:r>
            <a:r>
              <a:rPr lang="en-US" sz="1600" dirty="0" smtClean="0"/>
              <a:t>physical </a:t>
            </a:r>
            <a:r>
              <a:rPr lang="en-US" sz="1600" dirty="0"/>
              <a:t>injury or sexual abuse;</a:t>
            </a:r>
          </a:p>
          <a:p>
            <a:pPr>
              <a:lnSpc>
                <a:spcPct val="110000"/>
              </a:lnSpc>
              <a:buNone/>
            </a:pPr>
            <a:r>
              <a:rPr lang="en-US" sz="1600" dirty="0"/>
              <a:t>(f) the child has been emotionally injured by the guardian of the child;</a:t>
            </a:r>
          </a:p>
          <a:p>
            <a:pPr>
              <a:lnSpc>
                <a:spcPct val="110000"/>
              </a:lnSpc>
              <a:buNone/>
            </a:pPr>
            <a:r>
              <a:rPr lang="en-US" sz="1600" dirty="0"/>
              <a:t>(g) the guardian of the child is unable or unwilling to protect the child from </a:t>
            </a:r>
            <a:r>
              <a:rPr lang="en-US" sz="1600" dirty="0" smtClean="0"/>
              <a:t>emotional </a:t>
            </a:r>
            <a:r>
              <a:rPr lang="en-US" sz="1600" dirty="0"/>
              <a:t>injury;</a:t>
            </a:r>
          </a:p>
          <a:p>
            <a:pPr>
              <a:lnSpc>
                <a:spcPct val="110000"/>
              </a:lnSpc>
              <a:buNone/>
            </a:pPr>
            <a:r>
              <a:rPr lang="en-US" sz="1600" dirty="0"/>
              <a:t>(h) the guardian of the child has subjected the child to or is unable or </a:t>
            </a:r>
            <a:r>
              <a:rPr lang="en-US" sz="1600" dirty="0" smtClean="0"/>
              <a:t>unwilling </a:t>
            </a:r>
            <a:r>
              <a:rPr lang="en-US" sz="1600" dirty="0"/>
              <a:t>to protect the child from cruel and unusual treatment or </a:t>
            </a:r>
            <a:r>
              <a:rPr lang="en-US" sz="1600" dirty="0" smtClean="0"/>
              <a:t>punishment</a:t>
            </a:r>
            <a:r>
              <a:rPr lang="en-US" sz="1600" dirty="0"/>
              <a:t>.</a:t>
            </a:r>
          </a:p>
          <a:p>
            <a:pPr eaLnBrk="1" hangingPunct="1">
              <a:lnSpc>
                <a:spcPct val="80000"/>
              </a:lnSpc>
              <a:buFont typeface="Wingdings" pitchFamily="2" charset="2"/>
              <a:buNone/>
            </a:pPr>
            <a:endParaRPr lang="en-US" sz="1600" dirty="0" smtClean="0">
              <a:effectLst/>
            </a:endParaRPr>
          </a:p>
        </p:txBody>
      </p:sp>
      <p:sp>
        <p:nvSpPr>
          <p:cNvPr id="4098" name="Rectangle 2"/>
          <p:cNvSpPr>
            <a:spLocks noGrp="1" noRot="1" noChangeArrowheads="1"/>
          </p:cNvSpPr>
          <p:nvPr>
            <p:ph type="title"/>
          </p:nvPr>
        </p:nvSpPr>
        <p:spPr>
          <a:xfrm>
            <a:off x="457200" y="0"/>
            <a:ext cx="8229600" cy="908720"/>
          </a:xfrm>
        </p:spPr>
        <p:txBody>
          <a:bodyPr>
            <a:normAutofit fontScale="90000"/>
          </a:bodyPr>
          <a:lstStyle/>
          <a:p>
            <a:pPr eaLnBrk="1" hangingPunct="1"/>
            <a:r>
              <a:rPr lang="en-US" sz="2400" b="0" i="1" dirty="0" smtClean="0">
                <a:effectLst/>
              </a:rPr>
              <a:t/>
            </a:r>
            <a:br>
              <a:rPr lang="en-US" sz="2400" b="0" i="1" dirty="0" smtClean="0">
                <a:effectLst/>
              </a:rPr>
            </a:br>
            <a:r>
              <a:rPr lang="en-US" sz="2400" b="0" i="1" dirty="0" smtClean="0">
                <a:effectLst/>
              </a:rPr>
              <a:t>Child, Youth And Family Enhancement Act</a:t>
            </a:r>
            <a:br>
              <a:rPr lang="en-US" sz="2400" b="0" i="1" dirty="0" smtClean="0">
                <a:effectLst/>
              </a:rPr>
            </a:br>
            <a:r>
              <a:rPr lang="en-US" sz="2400" b="0" dirty="0" smtClean="0">
                <a:effectLst/>
              </a:rPr>
              <a:t>Definition Of A Child In Need Of Intervention Services</a:t>
            </a:r>
            <a:br>
              <a:rPr lang="en-US" sz="2400" b="0" dirty="0" smtClean="0">
                <a:effectLst/>
              </a:rPr>
            </a:br>
            <a:endParaRPr lang="en-US" sz="2400" b="0" dirty="0" smtClean="0">
              <a:effectLst/>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80728"/>
            <a:ext cx="8229600" cy="5026563"/>
          </a:xfrm>
        </p:spPr>
        <p:txBody>
          <a:bodyPr>
            <a:normAutofit fontScale="62500" lnSpcReduction="20000"/>
          </a:bodyPr>
          <a:lstStyle/>
          <a:p>
            <a:pPr>
              <a:buNone/>
            </a:pPr>
            <a:r>
              <a:rPr lang="en-CA" sz="2800" dirty="0" smtClean="0"/>
              <a:t>Orders</a:t>
            </a:r>
          </a:p>
          <a:p>
            <a:pPr lvl="0"/>
            <a:r>
              <a:rPr lang="en-CA" dirty="0" smtClean="0"/>
              <a:t>Supervision Order</a:t>
            </a:r>
          </a:p>
          <a:p>
            <a:pPr lvl="0"/>
            <a:r>
              <a:rPr lang="en-CA" dirty="0" smtClean="0"/>
              <a:t>Temporary Guardianship Order</a:t>
            </a:r>
          </a:p>
          <a:p>
            <a:pPr lvl="0"/>
            <a:r>
              <a:rPr lang="en-CA" dirty="0" smtClean="0"/>
              <a:t>Permanent Guardianship Order</a:t>
            </a:r>
          </a:p>
          <a:p>
            <a:r>
              <a:rPr lang="en-CA" dirty="0" smtClean="0"/>
              <a:t>Adoption</a:t>
            </a:r>
          </a:p>
          <a:p>
            <a:pPr lvl="0"/>
            <a:endParaRPr lang="en-CA" dirty="0" smtClean="0"/>
          </a:p>
          <a:p>
            <a:pPr lvl="0">
              <a:buNone/>
            </a:pPr>
            <a:r>
              <a:rPr lang="en-CA" dirty="0"/>
              <a:t>Mediation Processes</a:t>
            </a:r>
            <a:endParaRPr lang="en-CA" dirty="0" smtClean="0"/>
          </a:p>
          <a:p>
            <a:r>
              <a:rPr lang="en-CA" dirty="0" smtClean="0"/>
              <a:t>Judicial Dispute Resolution (JDR)  </a:t>
            </a:r>
          </a:p>
          <a:p>
            <a:r>
              <a:rPr lang="en-CA" dirty="0" smtClean="0"/>
              <a:t>Alternate Dispute Resolution (ADR)</a:t>
            </a:r>
          </a:p>
          <a:p>
            <a:pPr lvl="0"/>
            <a:r>
              <a:rPr lang="en-CA" dirty="0" smtClean="0"/>
              <a:t>Peacemaking Circles </a:t>
            </a:r>
          </a:p>
          <a:p>
            <a:pPr lvl="0"/>
            <a:r>
              <a:rPr lang="en-CA" dirty="0" smtClean="0"/>
              <a:t>Family Group conferencing (FGC)</a:t>
            </a:r>
          </a:p>
          <a:p>
            <a:pPr lvl="0">
              <a:buNone/>
            </a:pPr>
            <a:endParaRPr lang="en-CA" dirty="0" smtClean="0"/>
          </a:p>
          <a:p>
            <a:pPr lvl="0">
              <a:buNone/>
            </a:pPr>
            <a:endParaRPr lang="en-CA" dirty="0" smtClean="0"/>
          </a:p>
          <a:p>
            <a:pPr lvl="0">
              <a:buNone/>
            </a:pPr>
            <a:r>
              <a:rPr lang="en-CA" dirty="0" smtClean="0"/>
              <a:t>Role of family/extended family and community</a:t>
            </a:r>
          </a:p>
          <a:p>
            <a:pPr>
              <a:buNone/>
            </a:pPr>
            <a:r>
              <a:rPr lang="en-CA" dirty="0" smtClean="0"/>
              <a:t> </a:t>
            </a:r>
          </a:p>
          <a:p>
            <a:pPr lvl="0"/>
            <a:endParaRPr lang="en-CA" dirty="0" smtClean="0"/>
          </a:p>
          <a:p>
            <a:pPr lvl="0">
              <a:buNone/>
            </a:pPr>
            <a:endParaRPr lang="en-CA" dirty="0" smtClean="0"/>
          </a:p>
          <a:p>
            <a:pPr>
              <a:buNone/>
            </a:pPr>
            <a:r>
              <a:rPr lang="en-CA" dirty="0" smtClean="0"/>
              <a:t> </a:t>
            </a:r>
          </a:p>
          <a:p>
            <a:pPr>
              <a:buNone/>
            </a:pPr>
            <a:endParaRPr lang="en-CA" dirty="0"/>
          </a:p>
        </p:txBody>
      </p:sp>
      <p:sp>
        <p:nvSpPr>
          <p:cNvPr id="3" name="Title 2"/>
          <p:cNvSpPr>
            <a:spLocks noGrp="1"/>
          </p:cNvSpPr>
          <p:nvPr>
            <p:ph type="title"/>
          </p:nvPr>
        </p:nvSpPr>
        <p:spPr>
          <a:xfrm>
            <a:off x="457200" y="0"/>
            <a:ext cx="8229600" cy="836712"/>
          </a:xfrm>
        </p:spPr>
        <p:txBody>
          <a:bodyPr>
            <a:normAutofit fontScale="90000"/>
          </a:bodyPr>
          <a:lstStyle/>
          <a:p>
            <a:r>
              <a:rPr lang="en-CA" sz="2400" dirty="0" smtClean="0"/>
              <a:t/>
            </a:r>
            <a:br>
              <a:rPr lang="en-CA" sz="2400" dirty="0" smtClean="0"/>
            </a:br>
            <a:r>
              <a:rPr lang="en-CA" sz="2400" i="1" dirty="0" smtClean="0"/>
              <a:t>Child, Youth and Family Enhancement Act </a:t>
            </a:r>
            <a:r>
              <a:rPr lang="en-CA" sz="2400" dirty="0" smtClean="0"/>
              <a:t>(CYFEA)</a:t>
            </a:r>
            <a:br>
              <a:rPr lang="en-CA" sz="2400" dirty="0" smtClean="0"/>
            </a:br>
            <a:endParaRPr lang="en-CA"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4" name="Rectangle 4"/>
          <p:cNvSpPr>
            <a:spLocks noGrp="1" noRot="1" noChangeArrowheads="1"/>
          </p:cNvSpPr>
          <p:nvPr>
            <p:ph type="ctrTitle"/>
          </p:nvPr>
        </p:nvSpPr>
        <p:spPr/>
        <p:txBody>
          <a:bodyPr/>
          <a:lstStyle/>
          <a:p>
            <a:pPr algn="ctr" eaLnBrk="1" hangingPunct="1">
              <a:defRPr/>
            </a:pPr>
            <a:r>
              <a:rPr lang="en-CA" sz="4800" b="0" i="1" dirty="0" smtClean="0"/>
              <a:t> Court Preparation</a:t>
            </a:r>
            <a:endParaRPr lang="en-US" sz="4800" b="0" i="1" dirty="0" smtClean="0"/>
          </a:p>
        </p:txBody>
      </p:sp>
      <p:sp>
        <p:nvSpPr>
          <p:cNvPr id="307203" name="Rectangle 3"/>
          <p:cNvSpPr>
            <a:spLocks noGrp="1" noChangeArrowheads="1"/>
          </p:cNvSpPr>
          <p:nvPr>
            <p:ph type="subTitle" idx="1"/>
          </p:nvPr>
        </p:nvSpPr>
        <p:spPr/>
        <p:txBody>
          <a:bodyPr/>
          <a:lstStyle/>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r>
              <a:rPr lang="en-CA" sz="2800" dirty="0" smtClean="0"/>
              <a:t>Identifying sources</a:t>
            </a:r>
          </a:p>
          <a:p>
            <a:pPr lvl="0">
              <a:buNone/>
            </a:pPr>
            <a:endParaRPr lang="en-CA" sz="2800" dirty="0" smtClean="0"/>
          </a:p>
          <a:p>
            <a:pPr lvl="0"/>
            <a:r>
              <a:rPr lang="en-CA" sz="2800" dirty="0" smtClean="0"/>
              <a:t>Behaviour reporting/recording </a:t>
            </a:r>
          </a:p>
          <a:p>
            <a:pPr lvl="1"/>
            <a:r>
              <a:rPr lang="en-CA" sz="2400" dirty="0" smtClean="0"/>
              <a:t>Facts vs. assumptions/opinions</a:t>
            </a:r>
          </a:p>
          <a:p>
            <a:pPr lvl="1"/>
            <a:r>
              <a:rPr lang="en-CA" sz="2400" dirty="0" smtClean="0"/>
              <a:t>Considerations </a:t>
            </a:r>
          </a:p>
          <a:p>
            <a:pPr lvl="1"/>
            <a:endParaRPr lang="en-CA" sz="2400" dirty="0" smtClean="0"/>
          </a:p>
          <a:p>
            <a:pPr lvl="0"/>
            <a:r>
              <a:rPr lang="en-CA" sz="2800" dirty="0" smtClean="0"/>
              <a:t>Contact notes – guidelines</a:t>
            </a:r>
          </a:p>
          <a:p>
            <a:pPr lvl="1"/>
            <a:r>
              <a:rPr lang="en-CA" sz="2400" dirty="0" smtClean="0"/>
              <a:t>Mindfulness, amount of detail</a:t>
            </a:r>
          </a:p>
          <a:p>
            <a:pPr lvl="1"/>
            <a:r>
              <a:rPr lang="en-CA" sz="2400" dirty="0" smtClean="0"/>
              <a:t>Consents, release of information </a:t>
            </a:r>
          </a:p>
          <a:p>
            <a:pPr lvl="0"/>
            <a:endParaRPr lang="en-CA" sz="2800" dirty="0" smtClean="0"/>
          </a:p>
          <a:p>
            <a:pPr lvl="0"/>
            <a:r>
              <a:rPr lang="en-CA" sz="2800" dirty="0" smtClean="0"/>
              <a:t>Other notes – datebooks etc.</a:t>
            </a:r>
          </a:p>
          <a:p>
            <a:endParaRPr lang="en-CA" dirty="0"/>
          </a:p>
        </p:txBody>
      </p:sp>
      <p:sp>
        <p:nvSpPr>
          <p:cNvPr id="3" name="Title 2"/>
          <p:cNvSpPr>
            <a:spLocks noGrp="1"/>
          </p:cNvSpPr>
          <p:nvPr>
            <p:ph type="title"/>
          </p:nvPr>
        </p:nvSpPr>
        <p:spPr/>
        <p:txBody>
          <a:bodyPr/>
          <a:lstStyle/>
          <a:p>
            <a:r>
              <a:rPr lang="en-CA" dirty="0" smtClean="0"/>
              <a:t>Documentation</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idx="1"/>
          </p:nvPr>
        </p:nvSpPr>
        <p:spPr/>
        <p:txBody>
          <a:bodyPr>
            <a:normAutofit fontScale="92500"/>
          </a:bodyPr>
          <a:lstStyle/>
          <a:p>
            <a:pPr>
              <a:lnSpc>
                <a:spcPct val="90000"/>
              </a:lnSpc>
              <a:defRPr/>
            </a:pPr>
            <a:r>
              <a:rPr lang="en-CA" sz="2800" dirty="0" smtClean="0"/>
              <a:t>Court report is written </a:t>
            </a:r>
          </a:p>
          <a:p>
            <a:pPr>
              <a:lnSpc>
                <a:spcPct val="90000"/>
              </a:lnSpc>
              <a:defRPr/>
            </a:pPr>
            <a:r>
              <a:rPr lang="en-CA" sz="2800" dirty="0" smtClean="0"/>
              <a:t>Consultations with supervisor have occurred</a:t>
            </a:r>
          </a:p>
          <a:p>
            <a:pPr eaLnBrk="1" hangingPunct="1">
              <a:lnSpc>
                <a:spcPct val="90000"/>
              </a:lnSpc>
              <a:defRPr/>
            </a:pPr>
            <a:r>
              <a:rPr lang="en-CA" sz="2800" dirty="0" smtClean="0"/>
              <a:t>Applications are filed in court </a:t>
            </a:r>
          </a:p>
          <a:p>
            <a:pPr eaLnBrk="1" hangingPunct="1">
              <a:lnSpc>
                <a:spcPct val="90000"/>
              </a:lnSpc>
              <a:defRPr/>
            </a:pPr>
            <a:r>
              <a:rPr lang="en-CA" sz="2800" dirty="0" smtClean="0"/>
              <a:t>Contact with office’s legal counsel made </a:t>
            </a:r>
          </a:p>
          <a:p>
            <a:pPr eaLnBrk="1" hangingPunct="1">
              <a:lnSpc>
                <a:spcPct val="90000"/>
              </a:lnSpc>
              <a:defRPr/>
            </a:pPr>
            <a:r>
              <a:rPr lang="en-CA" sz="2800" dirty="0" smtClean="0"/>
              <a:t>Child’s file is vetted for disclosure through 	Caseworker’s counsel </a:t>
            </a:r>
          </a:p>
          <a:p>
            <a:pPr eaLnBrk="1" hangingPunct="1">
              <a:lnSpc>
                <a:spcPct val="90000"/>
              </a:lnSpc>
              <a:defRPr/>
            </a:pPr>
            <a:r>
              <a:rPr lang="en-CA" sz="2800" dirty="0" smtClean="0"/>
              <a:t>Client’s file is reviewed and a tentative witness 	list compiled for counsel</a:t>
            </a:r>
          </a:p>
          <a:p>
            <a:pPr eaLnBrk="1" hangingPunct="1">
              <a:lnSpc>
                <a:spcPct val="90000"/>
              </a:lnSpc>
              <a:defRPr/>
            </a:pPr>
            <a:r>
              <a:rPr lang="en-CA" sz="2800" dirty="0" smtClean="0"/>
              <a:t>With counsel, an estimate of the number of 	days a trial will be made</a:t>
            </a:r>
          </a:p>
          <a:p>
            <a:pPr eaLnBrk="1" hangingPunct="1">
              <a:lnSpc>
                <a:spcPct val="90000"/>
              </a:lnSpc>
              <a:buNone/>
              <a:defRPr/>
            </a:pPr>
            <a:r>
              <a:rPr lang="en-CA" sz="2800" dirty="0" smtClean="0"/>
              <a:t> </a:t>
            </a:r>
          </a:p>
          <a:p>
            <a:pPr eaLnBrk="1" hangingPunct="1">
              <a:lnSpc>
                <a:spcPct val="90000"/>
              </a:lnSpc>
              <a:defRPr/>
            </a:pPr>
            <a:endParaRPr lang="en-US" sz="2800" dirty="0" smtClean="0"/>
          </a:p>
        </p:txBody>
      </p:sp>
      <p:sp>
        <p:nvSpPr>
          <p:cNvPr id="209922" name="Rectangle 2"/>
          <p:cNvSpPr>
            <a:spLocks noGrp="1" noRot="1" noChangeArrowheads="1"/>
          </p:cNvSpPr>
          <p:nvPr>
            <p:ph type="title"/>
          </p:nvPr>
        </p:nvSpPr>
        <p:spPr/>
        <p:txBody>
          <a:bodyPr>
            <a:normAutofit fontScale="90000"/>
          </a:bodyPr>
          <a:lstStyle/>
          <a:p>
            <a:pPr eaLnBrk="1" hangingPunct="1">
              <a:defRPr/>
            </a:pPr>
            <a:r>
              <a:rPr lang="en-CA" sz="4000" b="0" i="1" dirty="0" smtClean="0"/>
              <a:t>The Caseworker’s Preparation for a contested application….</a:t>
            </a:r>
            <a:r>
              <a:rPr lang="en-CA" sz="4000" dirty="0" smtClean="0"/>
              <a:t> </a:t>
            </a:r>
            <a:endParaRPr lang="en-US" sz="4000" dirty="0" smtClean="0"/>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1159</TotalTime>
  <Words>1275</Words>
  <Application>Microsoft Office PowerPoint</Application>
  <PresentationFormat>On-screen Show (4:3)</PresentationFormat>
  <Paragraphs>220</Paragraphs>
  <Slides>23</Slides>
  <Notes>17</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Custom Design</vt:lpstr>
      <vt:lpstr>Concourse</vt:lpstr>
      <vt:lpstr>Preparing  and  Presenting in Court   for Staff Working in  Child Intervention Services Fall 2012</vt:lpstr>
      <vt:lpstr>Purpose</vt:lpstr>
      <vt:lpstr>Overview </vt:lpstr>
      <vt:lpstr>ACTS</vt:lpstr>
      <vt:lpstr> Child, Youth And Family Enhancement Act Definition Of A Child In Need Of Intervention Services </vt:lpstr>
      <vt:lpstr> Child, Youth and Family Enhancement Act (CYFEA) </vt:lpstr>
      <vt:lpstr> Court Preparation</vt:lpstr>
      <vt:lpstr>Documentation</vt:lpstr>
      <vt:lpstr>The Caseworker’s Preparation for a contested application…. </vt:lpstr>
      <vt:lpstr>Roles</vt:lpstr>
      <vt:lpstr>Alternate ways to come to resolution before trial</vt:lpstr>
      <vt:lpstr>Witness Preparation </vt:lpstr>
      <vt:lpstr>What To Do When You Get The Subpoena - As A Witness</vt:lpstr>
      <vt:lpstr>Do I have to come? </vt:lpstr>
      <vt:lpstr>The Interview </vt:lpstr>
      <vt:lpstr>How Do I Prepare as a Witness for the Interview and Attendance in Court?</vt:lpstr>
      <vt:lpstr>The Day of Court</vt:lpstr>
      <vt:lpstr>In the Court Room </vt:lpstr>
      <vt:lpstr> Rules of Evidence </vt:lpstr>
      <vt:lpstr>Expectations of the Witness</vt:lpstr>
      <vt:lpstr>Expectations of the Witness</vt:lpstr>
      <vt:lpstr>Websites</vt:lpstr>
      <vt:lpstr>Slide 23</vt:lpstr>
    </vt:vector>
  </TitlesOfParts>
  <Company>GOA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YOUTH AND FAMILY ENHANCEMENT ACT</dc:title>
  <dc:creator>lisa.strate</dc:creator>
  <cp:lastModifiedBy>rbarraclough</cp:lastModifiedBy>
  <cp:revision>79</cp:revision>
  <dcterms:created xsi:type="dcterms:W3CDTF">2011-11-18T20:58:34Z</dcterms:created>
  <dcterms:modified xsi:type="dcterms:W3CDTF">2016-09-28T09:07:22Z</dcterms:modified>
</cp:coreProperties>
</file>