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051" r:id="rId2"/>
  </p:sldMasterIdLst>
  <p:notesMasterIdLst>
    <p:notesMasterId r:id="rId19"/>
  </p:notesMasterIdLst>
  <p:handoutMasterIdLst>
    <p:handoutMasterId r:id="rId20"/>
  </p:handoutMasterIdLst>
  <p:sldIdLst>
    <p:sldId id="257" r:id="rId3"/>
    <p:sldId id="265" r:id="rId4"/>
    <p:sldId id="266" r:id="rId5"/>
    <p:sldId id="267" r:id="rId6"/>
    <p:sldId id="268" r:id="rId7"/>
    <p:sldId id="269" r:id="rId8"/>
    <p:sldId id="272" r:id="rId9"/>
    <p:sldId id="273" r:id="rId10"/>
    <p:sldId id="276" r:id="rId11"/>
    <p:sldId id="274" r:id="rId12"/>
    <p:sldId id="275" r:id="rId13"/>
    <p:sldId id="281" r:id="rId14"/>
    <p:sldId id="278" r:id="rId15"/>
    <p:sldId id="279" r:id="rId16"/>
    <p:sldId id="277" r:id="rId17"/>
    <p:sldId id="28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F1D"/>
    <a:srgbClr val="719500"/>
    <a:srgbClr val="645246"/>
    <a:srgbClr val="6E3319"/>
    <a:srgbClr val="682145"/>
    <a:srgbClr val="FF7900"/>
    <a:srgbClr val="005072"/>
    <a:srgbClr val="0081A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856" autoAdjust="0"/>
    <p:restoredTop sz="92845" autoAdjust="0"/>
  </p:normalViewPr>
  <p:slideViewPr>
    <p:cSldViewPr>
      <p:cViewPr varScale="1">
        <p:scale>
          <a:sx n="84" d="100"/>
          <a:sy n="84" d="100"/>
        </p:scale>
        <p:origin x="-1122" y="-90"/>
      </p:cViewPr>
      <p:guideLst>
        <p:guide orient="horz" pos="2160"/>
        <p:guide pos="3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4FE6461-F997-477E-9D5B-7A38BA101E9F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2F94B5-62B9-4DC9-B3A3-0B81C3EBF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E5CD2E8-4872-4EBD-B9DA-9294406EDDC5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30" tIns="44865" rIns="89730" bIns="4486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89730" tIns="44865" rIns="89730" bIns="4486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80ECEC9-BFE8-4589-8939-5E03218D8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7920A7-C23C-4D46-A8EE-BA424A96308A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676400"/>
            <a:ext cx="7315200" cy="1470025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429000"/>
            <a:ext cx="7315200" cy="2209800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71252" y="5791200"/>
            <a:ext cx="1224148" cy="914400"/>
          </a:xfrm>
        </p:spPr>
        <p:txBody>
          <a:bodyPr lIns="0" tIns="0" rIns="0" bIns="0">
            <a:normAutofit/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676400" y="1676400"/>
            <a:ext cx="7239000" cy="1470025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545F1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7239000" cy="2209800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rgbClr val="545F1D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6356350"/>
            <a:ext cx="1447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545F1D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356350"/>
            <a:ext cx="31242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545F1D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2954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545F1D"/>
                </a:solidFill>
                <a:latin typeface="Arial" charset="0"/>
              </a:defRPr>
            </a:lvl1pPr>
          </a:lstStyle>
          <a:p>
            <a:pPr>
              <a:defRPr/>
            </a:pPr>
            <a:fld id="{3D7F72D4-7FDF-4EC7-BED5-F172216B09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F28E1-9762-4E41-BF45-B0E4D8FE8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56E48-63C6-44BB-8420-F93FC3467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0A645-6EA5-4954-B018-16E43A06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emf"/><Relationship Id="rId5" Type="http://schemas.openxmlformats.org/officeDocument/2006/relationships/image" Target="../media/image4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19050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3429000"/>
            <a:ext cx="6858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subtitle style</a:t>
            </a:r>
          </a:p>
        </p:txBody>
      </p:sp>
      <p:pic>
        <p:nvPicPr>
          <p:cNvPr id="1028" name="Picture 14" descr="AB-Sig Pasture RGB.emf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304800"/>
            <a:ext cx="11699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8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6764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76400" y="1600200"/>
            <a:ext cx="7239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86200" y="6356350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82648F8E-0B9F-41D5-A609-7C39FCEF3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1" descr="AB-Sig Pasture RGB.emf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" y="304800"/>
            <a:ext cx="11699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545F1D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45F1D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45F1D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45F1D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45F1D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545F1D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545F1D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545F1D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545F1D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545F1D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7195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195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7195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7195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ctrTitle"/>
          </p:nvPr>
        </p:nvSpPr>
        <p:spPr>
          <a:xfrm>
            <a:off x="1600200" y="914400"/>
            <a:ext cx="7315200" cy="3352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6000" dirty="0" smtClean="0">
                <a:latin typeface="Arial" charset="0"/>
                <a:cs typeface="Arial" charset="0"/>
              </a:rPr>
              <a:t>Introduction to Outcomes Based Service Delivery in Southern Alberta</a:t>
            </a:r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>
          <a:xfrm>
            <a:off x="1600200" y="4724400"/>
            <a:ext cx="7315200" cy="9144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David O’Brien MSW, RSW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100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1438" y="5791200"/>
            <a:ext cx="1223962" cy="914400"/>
          </a:xfrm>
        </p:spPr>
        <p:txBody>
          <a:bodyPr/>
          <a:lstStyle/>
          <a:p>
            <a:pPr marL="0" indent="0" algn="l"/>
            <a:r>
              <a:rPr lang="en-US" altLang="en-US" smtClean="0">
                <a:latin typeface="Arial" charset="0"/>
                <a:cs typeface="Arial" charset="0"/>
              </a:rPr>
              <a:t>Southern Alberta Child and Family Services Authority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239000" cy="14017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4400" dirty="0" smtClean="0">
                <a:latin typeface="Arial" charset="0"/>
                <a:cs typeface="Arial" charset="0"/>
              </a:rPr>
              <a:t>OBSD: Interdependence versus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981200"/>
            <a:ext cx="7239000" cy="4144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 OBSD the authority and agency workers do not become one. The authority worker alone retains delegated child protection authority and accountability.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u="sng" dirty="0"/>
              <a:t>What</a:t>
            </a:r>
            <a:r>
              <a:rPr lang="en-US" dirty="0"/>
              <a:t> we are working to accomplish: safety, security and healthy development </a:t>
            </a:r>
            <a:r>
              <a:rPr lang="en-US" dirty="0" smtClean="0"/>
              <a:t>for </a:t>
            </a:r>
            <a:r>
              <a:rPr lang="en-US" dirty="0"/>
              <a:t>children is rooted in legislation </a:t>
            </a:r>
            <a:r>
              <a:rPr lang="en-US" dirty="0" smtClean="0"/>
              <a:t>and is not negotiable. </a:t>
            </a:r>
            <a:r>
              <a:rPr lang="en-US" dirty="0"/>
              <a:t> 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Choices about </a:t>
            </a:r>
            <a:r>
              <a:rPr lang="en-US" u="sng" dirty="0" smtClean="0"/>
              <a:t>how</a:t>
            </a:r>
            <a:r>
              <a:rPr lang="en-US" dirty="0" smtClean="0"/>
              <a:t> we accomplish safety (or who does what) are shared by the authority, agency and family working together. 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554AD-7D0E-41E8-BABA-1CEECF23B00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7010400" cy="13255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Developing a Joint OBSD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828800"/>
            <a:ext cx="7162800" cy="42973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OBSD was founded on the belief that expertise </a:t>
            </a:r>
            <a:r>
              <a:rPr lang="en-US" dirty="0"/>
              <a:t>for practice is embedded in the hard won knowledge, skills and </a:t>
            </a:r>
            <a:r>
              <a:rPr lang="en-US" dirty="0" smtClean="0"/>
              <a:t>abilities </a:t>
            </a:r>
            <a:r>
              <a:rPr lang="en-US" dirty="0"/>
              <a:t>of front line </a:t>
            </a:r>
            <a:r>
              <a:rPr lang="en-US" dirty="0" smtClean="0"/>
              <a:t>staff of both the authority and agency </a:t>
            </a:r>
            <a:r>
              <a:rPr lang="en-US" dirty="0"/>
              <a:t>in </a:t>
            </a:r>
            <a:r>
              <a:rPr lang="en-US" dirty="0" smtClean="0"/>
              <a:t>facilitating </a:t>
            </a:r>
            <a:r>
              <a:rPr lang="en-US" dirty="0"/>
              <a:t>communication and intervention processes with </a:t>
            </a:r>
            <a:r>
              <a:rPr lang="en-US" dirty="0" smtClean="0"/>
              <a:t>families </a:t>
            </a:r>
            <a:r>
              <a:rPr lang="en-US" dirty="0"/>
              <a:t>that build safety and wellbeing for </a:t>
            </a:r>
            <a:r>
              <a:rPr lang="en-US" dirty="0" smtClean="0"/>
              <a:t>children</a:t>
            </a:r>
            <a:r>
              <a:rPr lang="en-US" i="1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This is the expertise used to develop the joint OBSD practice process.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Developing the OBSD model was worker led.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12171-B508-4AD4-A9CA-D7C3193BEC1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Building OBSD Process in Partnership with Families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524000" y="1828800"/>
            <a:ext cx="7467600" cy="4572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 smtClean="0">
                <a:latin typeface="Arial" charset="0"/>
                <a:cs typeface="Arial" charset="0"/>
              </a:rPr>
              <a:t>OBSD process is a relationship based approach, rather than an expert model.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 smtClean="0">
                <a:latin typeface="Arial" charset="0"/>
                <a:cs typeface="Arial" charset="0"/>
              </a:rPr>
              <a:t>Or </a:t>
            </a:r>
            <a:r>
              <a:rPr lang="en-US" altLang="en-US" i="1" smtClean="0">
                <a:latin typeface="Arial" charset="0"/>
                <a:cs typeface="Arial" charset="0"/>
              </a:rPr>
              <a:t>working with</a:t>
            </a:r>
            <a:r>
              <a:rPr lang="en-US" altLang="en-US" smtClean="0">
                <a:latin typeface="Arial" charset="0"/>
                <a:cs typeface="Arial" charset="0"/>
              </a:rPr>
              <a:t>, rather than </a:t>
            </a:r>
            <a:r>
              <a:rPr lang="en-US" altLang="en-US" i="1" smtClean="0">
                <a:latin typeface="Arial" charset="0"/>
                <a:cs typeface="Arial" charset="0"/>
              </a:rPr>
              <a:t>working on </a:t>
            </a:r>
            <a:r>
              <a:rPr lang="en-US" altLang="en-US" smtClean="0">
                <a:latin typeface="Arial" charset="0"/>
                <a:cs typeface="Arial" charset="0"/>
              </a:rPr>
              <a:t>people.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 smtClean="0">
                <a:latin typeface="Arial" charset="0"/>
                <a:cs typeface="Arial" charset="0"/>
              </a:rPr>
              <a:t>Workers approach the family with an ‘attitude of not knowing’  and engages in a joint process of discovering what is and what might be, rather than what is not and what should be.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The OBSD process was developed by workers through reflection on what could be seen to work with families.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3517D-A7C4-4FA4-B91A-3443296A20B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239000" cy="944562"/>
          </a:xfrm>
        </p:spPr>
        <p:txBody>
          <a:bodyPr/>
          <a:lstStyle/>
          <a:p>
            <a:r>
              <a:rPr lang="en-US" altLang="en-US" sz="4400" smtClean="0">
                <a:latin typeface="Arial" charset="0"/>
                <a:cs typeface="Arial" charset="0"/>
              </a:rPr>
              <a:t>OBSD and Signs of Safety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dirty="0" smtClean="0">
                <a:latin typeface="Arial" charset="0"/>
                <a:cs typeface="Arial" charset="0"/>
              </a:rPr>
              <a:t>OBSD can be done without use of the Signs of Safety and the Signs of Safety can be done without OBSD, however. . . </a:t>
            </a:r>
          </a:p>
          <a:p>
            <a:pPr>
              <a:defRPr/>
            </a:pPr>
            <a:r>
              <a:rPr lang="en-US" altLang="en-US" sz="2800" dirty="0" smtClean="0">
                <a:latin typeface="Arial" charset="0"/>
                <a:cs typeface="Arial" charset="0"/>
              </a:rPr>
              <a:t>In the Southwest Region the OBSD Pilot involved transitioning to Signs of Safety based practice as both are based upon the same principles of inclusive, collaborative, strengths-based, solution-focused, relationship-based practice.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41F29-1A80-4522-A6A5-1DAA55CA6C3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239000" cy="944562"/>
          </a:xfrm>
        </p:spPr>
        <p:txBody>
          <a:bodyPr/>
          <a:lstStyle/>
          <a:p>
            <a:r>
              <a:rPr lang="en-US" altLang="en-US" sz="4000" smtClean="0">
                <a:latin typeface="Arial" charset="0"/>
                <a:cs typeface="Arial" charset="0"/>
              </a:rPr>
              <a:t>Outcomes Based Learning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676400" y="1524000"/>
            <a:ext cx="7239000" cy="4602163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Focusing on outcomes teaches us what works best with the families that we serve.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Developing collaborative relationships with individual families teaches us what success looks like to them as well as to us.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Strengths based solutions are specific to the family, requiring the service provider to custom build a family centered intervention through the development of an extended family and community based support network for the child.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FD8F9-62B2-4DBB-A767-15352D374D8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smtClean="0">
                <a:latin typeface="Arial" charset="0"/>
                <a:cs typeface="Arial" charset="0"/>
              </a:rPr>
              <a:t>Norming OBSD Thinking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676400" y="1447800"/>
            <a:ext cx="7239000" cy="4678363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The experience of working in an OBSD model is demonstrating the real possibilities of partnerships in child protection; we produce better outcomes by working together.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In OBSD practice agency and authority workers share joint accountability for their process with the family and the outcome; it’s not a case of mine plus yours, but ours.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OBSD sees (extended) families and communities as full of resources, by including everyone with an interest in the child we build safety.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62AB6-5623-4CCB-BAEE-85E766EB21F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239000" cy="3230562"/>
          </a:xfrm>
        </p:spPr>
        <p:txBody>
          <a:bodyPr/>
          <a:lstStyle/>
          <a:p>
            <a:r>
              <a:rPr lang="en-US" altLang="en-US" sz="4400" smtClean="0">
                <a:latin typeface="Arial" charset="0"/>
                <a:cs typeface="Arial" charset="0"/>
              </a:rPr>
              <a:t>Interdependent Partnerships </a:t>
            </a:r>
            <a:br>
              <a:rPr lang="en-US" altLang="en-US" sz="4400" smtClean="0">
                <a:latin typeface="Arial" charset="0"/>
                <a:cs typeface="Arial" charset="0"/>
              </a:rPr>
            </a:br>
            <a:r>
              <a:rPr lang="en-US" altLang="en-US" sz="4400" smtClean="0">
                <a:latin typeface="Arial" charset="0"/>
                <a:cs typeface="Arial" charset="0"/>
              </a:rPr>
              <a:t>is Becoming the New Norm in Child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962400"/>
            <a:ext cx="7239000" cy="21637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sz="3600" dirty="0">
                <a:latin typeface="Arial" charset="0"/>
                <a:cs typeface="Arial" charset="0"/>
              </a:rPr>
              <a:t>We look to the community to help us to complete this shift in practice.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B6908-91CD-4D0A-8CFD-BA9A75F5C4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934200" cy="1554162"/>
          </a:xfrm>
        </p:spPr>
        <p:txBody>
          <a:bodyPr/>
          <a:lstStyle/>
          <a:p>
            <a:r>
              <a:rPr lang="en-US" altLang="en-US" sz="4400" smtClean="0">
                <a:latin typeface="Arial" charset="0"/>
                <a:cs typeface="Arial" charset="0"/>
              </a:rPr>
              <a:t>What is Outcomes Based Service Delivery?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676400" y="2057400"/>
            <a:ext cx="7239000" cy="4068763"/>
          </a:xfrm>
        </p:spPr>
        <p:txBody>
          <a:bodyPr/>
          <a:lstStyle/>
          <a:p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mtClean="0">
                <a:latin typeface="Arial" charset="0"/>
                <a:cs typeface="Arial" charset="0"/>
              </a:rPr>
              <a:t>Outcomes Based Service Delivery (OBSD) is an approach to managing the expenditure of public funds to achieve social policy goals.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It involves program management through measurement of outcomes achieved by clients.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Isn’t this the way things have always been done?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F7CB8-CBD6-4C57-9468-6BC77730C89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4000" smtClean="0">
                <a:latin typeface="Arial" charset="0"/>
                <a:cs typeface="Arial" charset="0"/>
              </a:rPr>
              <a:t>Traditional Social Policy and Program Development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600200" y="1905000"/>
            <a:ext cx="7162800" cy="4221163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To address social problems governments pass laws, creating a legal authority for a service delivery program.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Government employees design and deliver services to mitigate the problem.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Government is often both purchaser and provider of the service (schools, hospitals).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In Children’s Services most intervention services have been purchased from  community agencies.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618EF-36DF-4767-B08D-240F91CE7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4000" dirty="0" smtClean="0">
                <a:latin typeface="Arial" charset="0"/>
                <a:cs typeface="Arial" charset="0"/>
              </a:rPr>
              <a:t>Performance Measurement: Inputs Versus Outcomes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676400" y="2057400"/>
            <a:ext cx="7239000" cy="43434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Outcomes for ‘soft’ services such as child safety are believed to be difficult to measure.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Performance measures are often based on inputs (cost per unit of service), rather than outcomes (observable benefit to a child).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This puts the focus on efficient management of resources, rather than outcomes. 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Example: a parenting group class is offered because it is less costly than providing in home supports for the same families, but how do we know which makes children safer?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CA7EE-C01D-4E2E-B494-A4C5D07EBE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239000" cy="1554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5400" dirty="0" smtClean="0">
                <a:latin typeface="Arial" charset="0"/>
                <a:cs typeface="Arial" charset="0"/>
              </a:rPr>
              <a:t>OBSD is About Ends Rather than Means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676400" y="2209800"/>
            <a:ext cx="7086600" cy="3916363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Outcomes measurement is based upon a concrete, behavioral description of client capabilities post intervention.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Not on the number of sessions attended, hours of service delivered, satisfaction surveys, or client self reports.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Outcomes need to be observable to be measureable.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OBSD is about achieving clearly defined ends (child safety), rather than facilitating the means to an end (providing services).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D5FD1-3F54-4CF8-9316-81B1B912AFE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239000" cy="944562"/>
          </a:xfrm>
        </p:spPr>
        <p:txBody>
          <a:bodyPr/>
          <a:lstStyle/>
          <a:p>
            <a:r>
              <a:rPr lang="en-US" altLang="en-US" sz="5400" smtClean="0">
                <a:latin typeface="Arial" charset="0"/>
                <a:cs typeface="Arial" charset="0"/>
              </a:rPr>
              <a:t>Mandate for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7239000" cy="47545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Alberta Response Model (2001)</a:t>
            </a:r>
          </a:p>
          <a:p>
            <a:pPr>
              <a:defRPr/>
            </a:pPr>
            <a:r>
              <a:rPr lang="en-US" dirty="0" smtClean="0"/>
              <a:t>Child, Youth and Family Enhancement Act (2004)</a:t>
            </a:r>
          </a:p>
          <a:p>
            <a:pPr>
              <a:defRPr/>
            </a:pPr>
            <a:r>
              <a:rPr lang="en-US" dirty="0" smtClean="0"/>
              <a:t>Casework Practice Model (2007)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All called for: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Increased client engagement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Shift towards prevention and early intervention from core protection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Closer integration of Children’s Services into the community of family support agencies.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CA15B-BE3C-484B-BD9A-75EDD104604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239000" cy="1325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4000" dirty="0" smtClean="0">
                <a:latin typeface="Arial" charset="0"/>
                <a:cs typeface="Arial" charset="0"/>
              </a:rPr>
              <a:t>OBSD Calls for Change in Authority-Agency Relationships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524000" y="1828800"/>
            <a:ext cx="7391400" cy="4297363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In traditional child protection work the authority completed its assessment of needs and intervention plan </a:t>
            </a:r>
            <a:r>
              <a:rPr lang="en-US" altLang="en-US" u="sng" smtClean="0">
                <a:latin typeface="Arial" charset="0"/>
                <a:cs typeface="Arial" charset="0"/>
              </a:rPr>
              <a:t>before</a:t>
            </a:r>
            <a:r>
              <a:rPr lang="en-US" altLang="en-US" smtClean="0">
                <a:latin typeface="Arial" charset="0"/>
                <a:cs typeface="Arial" charset="0"/>
              </a:rPr>
              <a:t> contracting for services from community agencies.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There was a hierarchy of workers and processes; the ‘deciding’ work was separated from the ‘doing’ work.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This medical model based approach sees diagnosis as the highest skill. The ‘expert’ making the diagnosis is seen as best equipped to prescribe the treatment.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OBSD calls for authority/agency partnership.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689C5C-3E6E-4E8B-A484-8E6F499045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467600" cy="14017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OBSD Calls for Principle-Based, Collaborative Practice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676400" y="2133600"/>
            <a:ext cx="7239000" cy="39925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OBSD was built from the principle: 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“Authority, agency and family will work collaboratively to identify needs, develop a single plan, and achieve agreed upon outcomes.”</a:t>
            </a:r>
          </a:p>
          <a:p>
            <a:pPr marL="0" indent="0">
              <a:buFont typeface="Arial" charset="0"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OBSD practice calls for joint authorship in the intervention process.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8B295B-F5B5-467B-9B3E-85F9E3F85E7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239000" cy="1325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4400" dirty="0" smtClean="0">
                <a:latin typeface="Arial" charset="0"/>
                <a:cs typeface="Arial" charset="0"/>
              </a:rPr>
              <a:t>Collaboration is More than Co-operation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676400" y="2133600"/>
            <a:ext cx="7239000" cy="3992563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But haven’t we always collaborated?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CS has always co-operated with agency partners in the sense of coordinating our parallel processes; for example, an agency plan to complement the authority intervention plan. 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This is not the same thing as the authority and agency worker producing a joint plan through a shared process with the family.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3FDCC-39FD-463A-84FB-3C93693D92D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and Divid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8765</TotalTime>
  <Words>1036</Words>
  <Application>Microsoft Office PowerPoint</Application>
  <PresentationFormat>On-screen Show (4:3)</PresentationFormat>
  <Paragraphs>88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Title slide</vt:lpstr>
      <vt:lpstr>Content and Divider slide</vt:lpstr>
      <vt:lpstr>Introduction to Outcomes Based Service Delivery in Southern Alberta</vt:lpstr>
      <vt:lpstr>What is Outcomes Based Service Delivery?</vt:lpstr>
      <vt:lpstr>Traditional Social Policy and Program Development</vt:lpstr>
      <vt:lpstr>Performance Measurement: Inputs Versus Outcomes</vt:lpstr>
      <vt:lpstr>OBSD is About Ends Rather than Means</vt:lpstr>
      <vt:lpstr>Mandate for Change</vt:lpstr>
      <vt:lpstr>OBSD Calls for Change in Authority-Agency Relationships</vt:lpstr>
      <vt:lpstr>OBSD Calls for Principle-Based, Collaborative Practice</vt:lpstr>
      <vt:lpstr>Collaboration is More than Co-operation</vt:lpstr>
      <vt:lpstr>OBSD: Interdependence versus Integration</vt:lpstr>
      <vt:lpstr>Developing a Joint OBSD Process</vt:lpstr>
      <vt:lpstr>Building OBSD Process in Partnership with Families</vt:lpstr>
      <vt:lpstr>OBSD and Signs of Safety</vt:lpstr>
      <vt:lpstr>Outcomes Based Learning</vt:lpstr>
      <vt:lpstr>Norming OBSD Thinking</vt:lpstr>
      <vt:lpstr>Interdependent Partnerships  is Becoming the New Norm in Child Protection</vt:lpstr>
    </vt:vector>
  </TitlesOfParts>
  <Company>Government Of Alberta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james.stuart</dc:creator>
  <cp:lastModifiedBy>rbarraclough</cp:lastModifiedBy>
  <cp:revision>526</cp:revision>
  <cp:lastPrinted>2015-02-02T14:41:51Z</cp:lastPrinted>
  <dcterms:created xsi:type="dcterms:W3CDTF">2012-05-30T21:36:39Z</dcterms:created>
  <dcterms:modified xsi:type="dcterms:W3CDTF">2016-10-19T07:04:03Z</dcterms:modified>
</cp:coreProperties>
</file>